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71" r:id="rId2"/>
    <p:sldId id="320" r:id="rId3"/>
    <p:sldId id="273" r:id="rId4"/>
    <p:sldId id="297" r:id="rId5"/>
    <p:sldId id="296" r:id="rId6"/>
    <p:sldId id="299" r:id="rId7"/>
    <p:sldId id="321" r:id="rId8"/>
    <p:sldId id="300" r:id="rId9"/>
    <p:sldId id="301" r:id="rId10"/>
    <p:sldId id="322" r:id="rId11"/>
    <p:sldId id="302" r:id="rId12"/>
    <p:sldId id="303" r:id="rId13"/>
    <p:sldId id="304" r:id="rId14"/>
    <p:sldId id="323" r:id="rId15"/>
    <p:sldId id="359" r:id="rId16"/>
    <p:sldId id="305" r:id="rId17"/>
    <p:sldId id="324" r:id="rId18"/>
    <p:sldId id="306" r:id="rId19"/>
    <p:sldId id="307" r:id="rId20"/>
    <p:sldId id="335" r:id="rId21"/>
    <p:sldId id="346" r:id="rId22"/>
    <p:sldId id="347" r:id="rId23"/>
    <p:sldId id="348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34" r:id="rId33"/>
    <p:sldId id="336" r:id="rId34"/>
    <p:sldId id="360" r:id="rId35"/>
    <p:sldId id="308" r:id="rId36"/>
    <p:sldId id="309" r:id="rId37"/>
    <p:sldId id="319" r:id="rId38"/>
    <p:sldId id="355" r:id="rId39"/>
    <p:sldId id="384" r:id="rId40"/>
    <p:sldId id="356" r:id="rId41"/>
    <p:sldId id="352" r:id="rId42"/>
    <p:sldId id="362" r:id="rId43"/>
    <p:sldId id="363" r:id="rId44"/>
    <p:sldId id="351" r:id="rId45"/>
    <p:sldId id="386" r:id="rId46"/>
    <p:sldId id="361" r:id="rId47"/>
    <p:sldId id="353" r:id="rId48"/>
    <p:sldId id="364" r:id="rId49"/>
    <p:sldId id="326" r:id="rId50"/>
    <p:sldId id="278" r:id="rId51"/>
    <p:sldId id="354" r:id="rId52"/>
    <p:sldId id="365" r:id="rId53"/>
    <p:sldId id="338" r:id="rId54"/>
    <p:sldId id="279" r:id="rId55"/>
    <p:sldId id="366" r:id="rId56"/>
    <p:sldId id="280" r:id="rId57"/>
    <p:sldId id="327" r:id="rId58"/>
    <p:sldId id="367" r:id="rId59"/>
    <p:sldId id="368" r:id="rId60"/>
    <p:sldId id="328" r:id="rId61"/>
    <p:sldId id="340" r:id="rId62"/>
    <p:sldId id="339" r:id="rId63"/>
    <p:sldId id="369" r:id="rId64"/>
    <p:sldId id="329" r:id="rId65"/>
    <p:sldId id="371" r:id="rId66"/>
    <p:sldId id="370" r:id="rId67"/>
    <p:sldId id="282" r:id="rId68"/>
    <p:sldId id="372" r:id="rId69"/>
    <p:sldId id="289" r:id="rId70"/>
    <p:sldId id="357" r:id="rId71"/>
    <p:sldId id="373" r:id="rId72"/>
    <p:sldId id="330" r:id="rId73"/>
    <p:sldId id="374" r:id="rId74"/>
    <p:sldId id="375" r:id="rId75"/>
    <p:sldId id="284" r:id="rId76"/>
    <p:sldId id="376" r:id="rId77"/>
    <p:sldId id="286" r:id="rId78"/>
    <p:sldId id="288" r:id="rId79"/>
    <p:sldId id="341" r:id="rId80"/>
    <p:sldId id="342" r:id="rId81"/>
    <p:sldId id="343" r:id="rId82"/>
    <p:sldId id="349" r:id="rId83"/>
    <p:sldId id="350" r:id="rId84"/>
    <p:sldId id="287" r:id="rId85"/>
    <p:sldId id="378" r:id="rId86"/>
    <p:sldId id="379" r:id="rId87"/>
    <p:sldId id="377" r:id="rId88"/>
    <p:sldId id="380" r:id="rId89"/>
    <p:sldId id="381" r:id="rId90"/>
    <p:sldId id="382" r:id="rId91"/>
    <p:sldId id="385" r:id="rId92"/>
    <p:sldId id="383" r:id="rId93"/>
    <p:sldId id="331" r:id="rId94"/>
    <p:sldId id="332" r:id="rId95"/>
  </p:sldIdLst>
  <p:sldSz cx="9144000" cy="5143500" type="screen16x9"/>
  <p:notesSz cx="6858000" cy="9144000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996633"/>
    <a:srgbClr val="FFCC99"/>
    <a:srgbClr val="FFCC00"/>
    <a:srgbClr val="CC6600"/>
    <a:srgbClr val="993300"/>
    <a:srgbClr val="CC99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72" autoAdjust="0"/>
    <p:restoredTop sz="94660"/>
  </p:normalViewPr>
  <p:slideViewPr>
    <p:cSldViewPr>
      <p:cViewPr>
        <p:scale>
          <a:sx n="160" d="100"/>
          <a:sy n="160" d="100"/>
        </p:scale>
        <p:origin x="-204" y="-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E677AC1-6896-8247-AA56-FC27C0FD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16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8C4C1C-06D4-2C49-9F49-CD2E4D9D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1276350"/>
            <a:ext cx="8001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4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0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1276350"/>
            <a:ext cx="7620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Verdana" charset="0"/>
                <a:ea typeface="ヒラギノ角ゴ Pro W3" charset="0"/>
                <a:cs typeface="ヒラギノ角ゴ Pro W3" charset="0"/>
              </a:rPr>
              <a:t>Parallelizing the Naughty Dog engine using fibers</a:t>
            </a:r>
            <a: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Christian </a:t>
            </a:r>
            <a:r>
              <a:rPr lang="en-US" sz="2400" b="1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Gyrling</a:t>
            </a:r>
            <a:r>
              <a:rPr lang="en-US" sz="2400" b="1" dirty="0" smtClean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b="1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Lead Programmer @ Naughty Dog</a:t>
            </a:r>
            <a:endParaRPr lang="en-US" sz="2400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ave 14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3" name="Bevel 12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6" name="Cube 45"/>
          <p:cNvSpPr/>
          <p:nvPr/>
        </p:nvSpPr>
        <p:spPr>
          <a:xfrm>
            <a:off x="5181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9224" name="TextBox 33"/>
          <p:cNvSpPr txBox="1">
            <a:spLocks noChangeArrowheads="1"/>
          </p:cNvSpPr>
          <p:nvPr/>
        </p:nvSpPr>
        <p:spPr bwMode="auto">
          <a:xfrm>
            <a:off x="3827859" y="3397758"/>
            <a:ext cx="2858691" cy="697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Jobs always execute inside a fiber context</a:t>
            </a:r>
          </a:p>
        </p:txBody>
      </p:sp>
      <p:sp>
        <p:nvSpPr>
          <p:cNvPr id="11" name="Cube 10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cxnSp>
        <p:nvCxnSpPr>
          <p:cNvPr id="21" name="Curved Connector 20"/>
          <p:cNvCxnSpPr>
            <a:endCxn id="46" idx="2"/>
          </p:cNvCxnSpPr>
          <p:nvPr/>
        </p:nvCxnSpPr>
        <p:spPr bwMode="auto">
          <a:xfrm flipV="1">
            <a:off x="1981200" y="2486025"/>
            <a:ext cx="3200400" cy="95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ave 14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23" name="Cube 22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57" name="Cube 56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43" name="Cube 42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44" name="Cube 43"/>
          <p:cNvSpPr/>
          <p:nvPr/>
        </p:nvSpPr>
        <p:spPr>
          <a:xfrm>
            <a:off x="22860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0247" name="TextBox 33"/>
          <p:cNvSpPr txBox="1">
            <a:spLocks noChangeArrowheads="1"/>
          </p:cNvSpPr>
          <p:nvPr/>
        </p:nvSpPr>
        <p:spPr bwMode="auto">
          <a:xfrm>
            <a:off x="3114675" y="3429000"/>
            <a:ext cx="3362325" cy="390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Jobs can add more jobs</a:t>
            </a:r>
          </a:p>
        </p:txBody>
      </p:sp>
      <p:sp>
        <p:nvSpPr>
          <p:cNvPr id="13" name="Bevel 12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5181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20" name="Shape 19"/>
          <p:cNvCxnSpPr>
            <a:stCxn id="13" idx="2"/>
          </p:cNvCxnSpPr>
          <p:nvPr/>
        </p:nvCxnSpPr>
        <p:spPr bwMode="auto">
          <a:xfrm rot="5400000" flipH="1">
            <a:off x="3204902" y="528378"/>
            <a:ext cx="192211" cy="4142184"/>
          </a:xfrm>
          <a:prstGeom prst="curvedConnector4">
            <a:avLst>
              <a:gd name="adj1" fmla="val -282361"/>
              <a:gd name="adj2" fmla="val 111958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ave 23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2819400" y="3318581"/>
            <a:ext cx="3462933" cy="10057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A waiting job is put in a </a:t>
            </a:r>
            <a:r>
              <a:rPr lang="en-US" sz="2000" dirty="0" smtClean="0">
                <a:solidFill>
                  <a:schemeClr val="bg2"/>
                </a:solidFill>
              </a:rPr>
              <a:t>wait list associated with the counter waited 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7010400" y="1962150"/>
            <a:ext cx="1447800" cy="1531144"/>
          </a:xfrm>
          <a:prstGeom prst="cube">
            <a:avLst>
              <a:gd name="adj" fmla="val 11314"/>
            </a:avLst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300" name="TextBox 18"/>
          <p:cNvSpPr txBox="1">
            <a:spLocks noChangeArrowheads="1"/>
          </p:cNvSpPr>
          <p:nvPr/>
        </p:nvSpPr>
        <p:spPr bwMode="auto">
          <a:xfrm>
            <a:off x="7162800" y="1504950"/>
            <a:ext cx="1268064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Wait List</a:t>
            </a:r>
          </a:p>
        </p:txBody>
      </p:sp>
      <p:sp>
        <p:nvSpPr>
          <p:cNvPr id="17" name="Cube 16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20" name="Cube 19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Cube 20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22860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Cube 26"/>
          <p:cNvSpPr/>
          <p:nvPr/>
        </p:nvSpPr>
        <p:spPr>
          <a:xfrm>
            <a:off x="5181600" y="2343150"/>
            <a:ext cx="304800" cy="228600"/>
          </a:xfrm>
          <a:prstGeom prst="cube">
            <a:avLst/>
          </a:prstGeom>
          <a:solidFill>
            <a:srgbClr val="FFFF00">
              <a:alpha val="5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Bevel 31"/>
          <p:cNvSpPr/>
          <p:nvPr/>
        </p:nvSpPr>
        <p:spPr>
          <a:xfrm>
            <a:off x="7086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7467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35" name="Curved Connector 34"/>
          <p:cNvCxnSpPr>
            <a:stCxn id="25" idx="0"/>
            <a:endCxn id="32" idx="5"/>
          </p:cNvCxnSpPr>
          <p:nvPr/>
        </p:nvCxnSpPr>
        <p:spPr bwMode="auto">
          <a:xfrm>
            <a:off x="5943600" y="2443163"/>
            <a:ext cx="1206103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Hexagon 17"/>
          <p:cNvSpPr/>
          <p:nvPr/>
        </p:nvSpPr>
        <p:spPr bwMode="auto">
          <a:xfrm>
            <a:off x="7162800" y="2800350"/>
            <a:ext cx="990600" cy="5334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1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Wave 27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381000" y="3028950"/>
            <a:ext cx="4191000" cy="13135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A new fiber is used to </a:t>
            </a:r>
            <a:r>
              <a:rPr lang="en-US" sz="2000" dirty="0" smtClean="0">
                <a:solidFill>
                  <a:schemeClr val="bg2"/>
                </a:solidFill>
              </a:rPr>
              <a:t>allow another job to begin executing.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The stack </a:t>
            </a:r>
            <a:r>
              <a:rPr lang="en-US" sz="2000" dirty="0">
                <a:solidFill>
                  <a:schemeClr val="bg2"/>
                </a:solidFill>
              </a:rPr>
              <a:t>of the waiting </a:t>
            </a:r>
            <a:r>
              <a:rPr lang="en-US" sz="2000" dirty="0" smtClean="0">
                <a:solidFill>
                  <a:schemeClr val="bg2"/>
                </a:solidFill>
              </a:rPr>
              <a:t>job is preserved in the fiber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24" name="Cube 23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22860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Bevel 26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5257800" y="3333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Bevel 31"/>
          <p:cNvSpPr/>
          <p:nvPr/>
        </p:nvSpPr>
        <p:spPr>
          <a:xfrm>
            <a:off x="5334000" y="34099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Bevel 32"/>
          <p:cNvSpPr/>
          <p:nvPr/>
        </p:nvSpPr>
        <p:spPr>
          <a:xfrm>
            <a:off x="5410200" y="34861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Bevel 33"/>
          <p:cNvSpPr/>
          <p:nvPr/>
        </p:nvSpPr>
        <p:spPr>
          <a:xfrm>
            <a:off x="5486400" y="35623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5562600" y="36385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638800" y="3714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ube 36"/>
          <p:cNvSpPr/>
          <p:nvPr/>
        </p:nvSpPr>
        <p:spPr>
          <a:xfrm>
            <a:off x="7010400" y="1962150"/>
            <a:ext cx="1447800" cy="1531144"/>
          </a:xfrm>
          <a:prstGeom prst="cube">
            <a:avLst>
              <a:gd name="adj" fmla="val 11314"/>
            </a:avLst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7162800" y="1504950"/>
            <a:ext cx="1268064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Wait List</a:t>
            </a:r>
          </a:p>
        </p:txBody>
      </p:sp>
      <p:sp>
        <p:nvSpPr>
          <p:cNvPr id="40" name="Bevel 39"/>
          <p:cNvSpPr/>
          <p:nvPr/>
        </p:nvSpPr>
        <p:spPr>
          <a:xfrm>
            <a:off x="7086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>
            <a:off x="7467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45" name="Curved Connector 44"/>
          <p:cNvCxnSpPr>
            <a:stCxn id="36" idx="7"/>
            <a:endCxn id="27" idx="2"/>
          </p:cNvCxnSpPr>
          <p:nvPr/>
        </p:nvCxnSpPr>
        <p:spPr bwMode="auto">
          <a:xfrm rot="16200000" flipV="1">
            <a:off x="5250061" y="2817614"/>
            <a:ext cx="1082278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5562600" y="4248150"/>
            <a:ext cx="1423363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Fiber Pool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Hexagon 22"/>
          <p:cNvSpPr/>
          <p:nvPr/>
        </p:nvSpPr>
        <p:spPr bwMode="auto">
          <a:xfrm>
            <a:off x="7162800" y="2800350"/>
            <a:ext cx="990600" cy="5334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1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1752600" y="3239404"/>
            <a:ext cx="3810000" cy="10057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The new fiber takes the next job from the job queue and begins executing it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24" name="Cube 23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2286000" y="2343150"/>
            <a:ext cx="304800" cy="228600"/>
          </a:xfrm>
          <a:prstGeom prst="cub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Bevel 26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ube 36"/>
          <p:cNvSpPr/>
          <p:nvPr/>
        </p:nvSpPr>
        <p:spPr>
          <a:xfrm>
            <a:off x="7010400" y="1962150"/>
            <a:ext cx="1447800" cy="1531144"/>
          </a:xfrm>
          <a:prstGeom prst="cube">
            <a:avLst>
              <a:gd name="adj" fmla="val 11314"/>
            </a:avLst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7162800" y="1504950"/>
            <a:ext cx="1268064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Wait List</a:t>
            </a:r>
          </a:p>
        </p:txBody>
      </p:sp>
      <p:sp>
        <p:nvSpPr>
          <p:cNvPr id="40" name="Bevel 39"/>
          <p:cNvSpPr/>
          <p:nvPr/>
        </p:nvSpPr>
        <p:spPr>
          <a:xfrm>
            <a:off x="7086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>
            <a:off x="7467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51816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30" name="Curved Connector 29"/>
          <p:cNvCxnSpPr>
            <a:stCxn id="26" idx="5"/>
          </p:cNvCxnSpPr>
          <p:nvPr/>
        </p:nvCxnSpPr>
        <p:spPr bwMode="auto">
          <a:xfrm>
            <a:off x="2590800" y="2428875"/>
            <a:ext cx="2590800" cy="6667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Hexagon 18"/>
          <p:cNvSpPr/>
          <p:nvPr/>
        </p:nvSpPr>
        <p:spPr bwMode="auto">
          <a:xfrm>
            <a:off x="7162800" y="2800350"/>
            <a:ext cx="990600" cy="5334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1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ave 20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1600200" y="3163204"/>
            <a:ext cx="3657600" cy="13135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When a job completes it will decrement an associated counter and wake up any waiting jobs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24" name="Cube 23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Bevel 26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ube 36"/>
          <p:cNvSpPr/>
          <p:nvPr/>
        </p:nvSpPr>
        <p:spPr>
          <a:xfrm>
            <a:off x="7010400" y="1962150"/>
            <a:ext cx="1447800" cy="1531144"/>
          </a:xfrm>
          <a:prstGeom prst="cube">
            <a:avLst>
              <a:gd name="adj" fmla="val 11314"/>
            </a:avLst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7162800" y="1504950"/>
            <a:ext cx="1268064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Wait List</a:t>
            </a:r>
          </a:p>
        </p:txBody>
      </p:sp>
      <p:sp>
        <p:nvSpPr>
          <p:cNvPr id="40" name="Bevel 39"/>
          <p:cNvSpPr/>
          <p:nvPr/>
        </p:nvSpPr>
        <p:spPr>
          <a:xfrm>
            <a:off x="7086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>
            <a:off x="7467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51816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Hexagon 18"/>
          <p:cNvSpPr/>
          <p:nvPr/>
        </p:nvSpPr>
        <p:spPr bwMode="auto">
          <a:xfrm>
            <a:off x="7162800" y="2800350"/>
            <a:ext cx="990600" cy="5334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0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0" name="Curved Connector 19"/>
          <p:cNvCxnSpPr/>
          <p:nvPr/>
        </p:nvCxnSpPr>
        <p:spPr bwMode="auto">
          <a:xfrm>
            <a:off x="5486400" y="2495550"/>
            <a:ext cx="1981200" cy="609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ave 23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914400" y="3105150"/>
            <a:ext cx="3657600" cy="697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When a job is resumed we first free the current fiber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16" name="Cube 15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7010400" y="1962150"/>
            <a:ext cx="1447800" cy="1531144"/>
          </a:xfrm>
          <a:prstGeom prst="cube">
            <a:avLst>
              <a:gd name="adj" fmla="val 11314"/>
            </a:avLst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Bevel 26"/>
          <p:cNvSpPr/>
          <p:nvPr/>
        </p:nvSpPr>
        <p:spPr>
          <a:xfrm>
            <a:off x="7086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Cube 27"/>
          <p:cNvSpPr/>
          <p:nvPr/>
        </p:nvSpPr>
        <p:spPr>
          <a:xfrm>
            <a:off x="7467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Bevel 29"/>
          <p:cNvSpPr/>
          <p:nvPr/>
        </p:nvSpPr>
        <p:spPr>
          <a:xfrm>
            <a:off x="5257800" y="3333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5334000" y="34099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Bevel 31"/>
          <p:cNvSpPr/>
          <p:nvPr/>
        </p:nvSpPr>
        <p:spPr>
          <a:xfrm>
            <a:off x="5410200" y="34861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Bevel 32"/>
          <p:cNvSpPr/>
          <p:nvPr/>
        </p:nvSpPr>
        <p:spPr>
          <a:xfrm>
            <a:off x="5486400" y="35623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Bevel 33"/>
          <p:cNvSpPr/>
          <p:nvPr/>
        </p:nvSpPr>
        <p:spPr>
          <a:xfrm>
            <a:off x="5562600" y="36385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5638800" y="3714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5562600" y="4248150"/>
            <a:ext cx="1423363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Fiber Pool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40" name="Shape 39"/>
          <p:cNvCxnSpPr>
            <a:stCxn id="37" idx="2"/>
            <a:endCxn id="30" idx="4"/>
          </p:cNvCxnSpPr>
          <p:nvPr/>
        </p:nvCxnSpPr>
        <p:spPr bwMode="auto">
          <a:xfrm rot="5400000">
            <a:off x="4869656" y="3083719"/>
            <a:ext cx="890588" cy="114300"/>
          </a:xfrm>
          <a:prstGeom prst="curvedConnector4">
            <a:avLst>
              <a:gd name="adj1" fmla="val 35829"/>
              <a:gd name="adj2" fmla="val 50555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7162800" y="1504950"/>
            <a:ext cx="1268064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Wait List</a:t>
            </a:r>
          </a:p>
        </p:txBody>
      </p:sp>
      <p:sp>
        <p:nvSpPr>
          <p:cNvPr id="22" name="Hexagon 21"/>
          <p:cNvSpPr/>
          <p:nvPr/>
        </p:nvSpPr>
        <p:spPr bwMode="auto">
          <a:xfrm>
            <a:off x="7162800" y="2800350"/>
            <a:ext cx="990600" cy="5334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0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ave 18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14" name="Cube 13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16" name="Cube 15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7010400" y="1962150"/>
            <a:ext cx="1447800" cy="1531144"/>
          </a:xfrm>
          <a:prstGeom prst="cube">
            <a:avLst>
              <a:gd name="adj" fmla="val 11314"/>
            </a:avLst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51816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7162800" y="1504950"/>
            <a:ext cx="1268064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Wait List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752600" y="3397758"/>
            <a:ext cx="4038600" cy="697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We then switch </a:t>
            </a:r>
            <a:r>
              <a:rPr lang="en-US" sz="2000" dirty="0">
                <a:solidFill>
                  <a:schemeClr val="bg2"/>
                </a:solidFill>
              </a:rPr>
              <a:t>to the waiting </a:t>
            </a:r>
            <a:r>
              <a:rPr lang="en-US" sz="2000" dirty="0" smtClean="0">
                <a:solidFill>
                  <a:schemeClr val="bg2"/>
                </a:solidFill>
              </a:rPr>
              <a:t>fiber and resume </a:t>
            </a:r>
            <a:r>
              <a:rPr lang="en-US" sz="2000" dirty="0">
                <a:solidFill>
                  <a:schemeClr val="bg2"/>
                </a:solidFill>
              </a:rPr>
              <a:t>execution</a:t>
            </a:r>
          </a:p>
        </p:txBody>
      </p:sp>
      <p:cxnSp>
        <p:nvCxnSpPr>
          <p:cNvPr id="39" name="Curved Connector 38"/>
          <p:cNvCxnSpPr/>
          <p:nvPr/>
        </p:nvCxnSpPr>
        <p:spPr bwMode="auto">
          <a:xfrm rot="10800000">
            <a:off x="6096000" y="2419351"/>
            <a:ext cx="990600" cy="238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Bevel 40"/>
          <p:cNvSpPr/>
          <p:nvPr/>
        </p:nvSpPr>
        <p:spPr>
          <a:xfrm>
            <a:off x="7086600" y="2190750"/>
            <a:ext cx="1143000" cy="504825"/>
          </a:xfrm>
          <a:prstGeom prst="bevel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3" name="Cube 42"/>
          <p:cNvSpPr/>
          <p:nvPr/>
        </p:nvSpPr>
        <p:spPr>
          <a:xfrm>
            <a:off x="7467600" y="2343150"/>
            <a:ext cx="304800" cy="228600"/>
          </a:xfrm>
          <a:prstGeom prst="cube">
            <a:avLst/>
          </a:prstGeom>
          <a:solidFill>
            <a:srgbClr val="FFFF00">
              <a:alpha val="5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Hexagon 16"/>
          <p:cNvSpPr/>
          <p:nvPr/>
        </p:nvSpPr>
        <p:spPr bwMode="auto">
          <a:xfrm>
            <a:off x="7162800" y="2800350"/>
            <a:ext cx="990600" cy="5334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0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Job System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71500" y="1504950"/>
            <a:ext cx="7981950" cy="318135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Worker threads are locked to cores</a:t>
            </a:r>
          </a:p>
          <a:p>
            <a:pPr lvl="1" eaLnBrk="1" hangingPunct="1">
              <a:defRPr/>
            </a:pPr>
            <a:r>
              <a:rPr lang="en-US" sz="1600" dirty="0" smtClean="0"/>
              <a:t>Avoid context switches and unwanted core switching</a:t>
            </a:r>
          </a:p>
          <a:p>
            <a:pPr lvl="1" eaLnBrk="1" hangingPunct="1">
              <a:defRPr/>
            </a:pPr>
            <a:r>
              <a:rPr lang="en-US" sz="1600" dirty="0" smtClean="0"/>
              <a:t>Kernel threads can otherwise cause ripple effects across the cores</a:t>
            </a:r>
          </a:p>
          <a:p>
            <a:pPr eaLnBrk="1" hangingPunct="1">
              <a:defRPr/>
            </a:pPr>
            <a:r>
              <a:rPr lang="en-US" sz="2000" dirty="0" err="1"/>
              <a:t>ndjob</a:t>
            </a:r>
            <a:r>
              <a:rPr lang="en-US" sz="2000" dirty="0"/>
              <a:t>::</a:t>
            </a:r>
            <a:r>
              <a:rPr lang="en-US" sz="2000" dirty="0" err="1" smtClean="0"/>
              <a:t>WaitForCounter</a:t>
            </a:r>
            <a:r>
              <a:rPr lang="en-US" sz="2000" dirty="0" smtClean="0"/>
              <a:t>(counter, </a:t>
            </a:r>
            <a:r>
              <a:rPr lang="en-US" sz="2000" dirty="0"/>
              <a:t>0)</a:t>
            </a:r>
          </a:p>
          <a:p>
            <a:pPr lvl="1" eaLnBrk="1" hangingPunct="1">
              <a:defRPr/>
            </a:pPr>
            <a:r>
              <a:rPr lang="en-US" sz="1600" dirty="0"/>
              <a:t>Can be waited on by any job (moves fiber to wait list)</a:t>
            </a:r>
          </a:p>
          <a:p>
            <a:pPr lvl="1" eaLnBrk="1" hangingPunct="1">
              <a:defRPr/>
            </a:pPr>
            <a:r>
              <a:rPr lang="en-US" sz="1600" dirty="0"/>
              <a:t>Only way of synchronizing jobs</a:t>
            </a:r>
          </a:p>
          <a:p>
            <a:pPr lvl="1" eaLnBrk="1" hangingPunct="1">
              <a:defRPr/>
            </a:pPr>
            <a:r>
              <a:rPr lang="en-US" sz="1600" dirty="0" smtClean="0"/>
              <a:t>Being able to yield a job at any time is extremely powerful!</a:t>
            </a:r>
          </a:p>
          <a:p>
            <a:pPr eaLnBrk="1" hangingPunct="1">
              <a:defRPr/>
            </a:pPr>
            <a:r>
              <a:rPr lang="en-US" sz="2000" dirty="0"/>
              <a:t>~800-1000 jobs per frame in ‘The Last of Us: </a:t>
            </a:r>
            <a:r>
              <a:rPr lang="en-US" sz="2000" dirty="0" err="1"/>
              <a:t>Remastered</a:t>
            </a:r>
            <a:r>
              <a:rPr lang="en-US" sz="2000" dirty="0"/>
              <a:t>’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Everything is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581150"/>
            <a:ext cx="7981950" cy="31242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Game object updates</a:t>
            </a:r>
          </a:p>
          <a:p>
            <a:pPr eaLnBrk="1" hangingPunct="1">
              <a:defRPr/>
            </a:pPr>
            <a:r>
              <a:rPr lang="en-US" sz="2000" dirty="0" smtClean="0"/>
              <a:t>Animation updates &amp; joint blending</a:t>
            </a:r>
          </a:p>
          <a:p>
            <a:pPr eaLnBrk="1" hangingPunct="1">
              <a:defRPr/>
            </a:pPr>
            <a:r>
              <a:rPr lang="en-US" sz="2000" dirty="0" smtClean="0"/>
              <a:t>Ray casts</a:t>
            </a:r>
          </a:p>
          <a:p>
            <a:pPr eaLnBrk="1" hangingPunct="1">
              <a:defRPr/>
            </a:pPr>
            <a:r>
              <a:rPr lang="en-US" sz="2000" dirty="0" smtClean="0"/>
              <a:t>Command buffer generation</a:t>
            </a:r>
          </a:p>
          <a:p>
            <a:pPr eaLnBrk="1" hangingPunct="1">
              <a:defRPr/>
            </a:pPr>
            <a:r>
              <a:rPr lang="en-US" sz="2000" dirty="0" smtClean="0"/>
              <a:t>Except ”I/O threads” (sockets, file I/O, system calls…)</a:t>
            </a:r>
          </a:p>
          <a:p>
            <a:pPr lvl="1" eaLnBrk="1" hangingPunct="1">
              <a:defRPr/>
            </a:pPr>
            <a:r>
              <a:rPr lang="en-US" sz="1600" dirty="0" smtClean="0"/>
              <a:t>These are system threads</a:t>
            </a:r>
          </a:p>
          <a:p>
            <a:pPr lvl="1" eaLnBrk="1" hangingPunct="1">
              <a:defRPr/>
            </a:pPr>
            <a:r>
              <a:rPr lang="en-US" sz="1600" dirty="0" smtClean="0"/>
              <a:t>Implemented like interrupt handlers (Read data, post new job)</a:t>
            </a:r>
            <a:endParaRPr lang="en-US" sz="1200" dirty="0" smtClean="0"/>
          </a:p>
          <a:p>
            <a:pPr lvl="1" eaLnBrk="1" hangingPunct="1">
              <a:defRPr/>
            </a:pPr>
            <a:r>
              <a:rPr lang="en-US" sz="1600" dirty="0" smtClean="0"/>
              <a:t>Always waiting and never do expensive processing of the data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our PS4 engine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Solve the issues and limitations with our job system</a:t>
            </a:r>
          </a:p>
          <a:p>
            <a:pPr lvl="1"/>
            <a:r>
              <a:rPr lang="en-US" dirty="0" smtClean="0"/>
              <a:t>All code need to be able to be </a:t>
            </a:r>
            <a:r>
              <a:rPr lang="en-US" dirty="0" err="1" smtClean="0"/>
              <a:t>jobified</a:t>
            </a:r>
            <a:endParaRPr lang="en-US" dirty="0" smtClean="0"/>
          </a:p>
          <a:p>
            <a:pPr lvl="1"/>
            <a:r>
              <a:rPr lang="en-US" dirty="0"/>
              <a:t>Fibers</a:t>
            </a:r>
          </a:p>
          <a:p>
            <a:r>
              <a:rPr lang="en-US" dirty="0" smtClean="0"/>
              <a:t>CPU utilization is nowhere near 100%!</a:t>
            </a:r>
          </a:p>
          <a:p>
            <a:pPr lvl="1"/>
            <a:r>
              <a:rPr lang="en-US" dirty="0" smtClean="0"/>
              <a:t>Process multiple frames at once</a:t>
            </a:r>
          </a:p>
          <a:p>
            <a:pPr lvl="1"/>
            <a:r>
              <a:rPr lang="en-US" dirty="0" smtClean="0"/>
              <a:t>Memory </a:t>
            </a:r>
            <a:r>
              <a:rPr lang="en-US" dirty="0" smtClean="0"/>
              <a:t>lifetime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in-game profiler\Job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8625"/>
            <a:ext cx="8144933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82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in-game profiler\Job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8625"/>
            <a:ext cx="8144933" cy="4581525"/>
          </a:xfrm>
          <a:prstGeom prst="rect">
            <a:avLst/>
          </a:prstGeom>
          <a:solidFill>
            <a:srgbClr val="FF0000">
              <a:alpha val="25000"/>
            </a:srgbClr>
          </a:solidFill>
        </p:spPr>
      </p:pic>
      <p:sp>
        <p:nvSpPr>
          <p:cNvPr id="3" name="Rounded Rectangle 2"/>
          <p:cNvSpPr/>
          <p:nvPr/>
        </p:nvSpPr>
        <p:spPr bwMode="auto">
          <a:xfrm>
            <a:off x="533400" y="971550"/>
            <a:ext cx="457200" cy="32766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78494"/>
            <a:ext cx="2632067" cy="46166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Worker Threads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48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in-game profiler\Job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8625"/>
            <a:ext cx="8144933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838200" y="2719387"/>
            <a:ext cx="6858000" cy="157163"/>
          </a:xfrm>
          <a:prstGeom prst="roundRect">
            <a:avLst/>
          </a:prstGeom>
          <a:solidFill>
            <a:srgbClr val="FF0000">
              <a:alpha val="2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190750"/>
            <a:ext cx="914400" cy="46166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71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in-game profiler\Job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8625"/>
            <a:ext cx="8144933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990600" y="2876550"/>
            <a:ext cx="6477000" cy="476250"/>
          </a:xfrm>
          <a:prstGeom prst="roundRect">
            <a:avLst/>
          </a:prstGeom>
          <a:solidFill>
            <a:srgbClr val="FF0000">
              <a:alpha val="2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2414885"/>
            <a:ext cx="2732543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Per-job </a:t>
            </a:r>
            <a:r>
              <a:rPr lang="en-US" dirty="0" err="1" smtClean="0"/>
              <a:t>callstack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Object 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AnimateObject</a:t>
            </a:r>
            <a:r>
              <a:rPr lang="en-US" sz="1200" dirty="0" smtClean="0"/>
              <a:t>(void* </a:t>
            </a:r>
            <a:r>
              <a:rPr lang="en-US" sz="1200" dirty="0" err="1" smtClean="0"/>
              <a:t>pObj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void </a:t>
            </a:r>
            <a:r>
              <a:rPr lang="en-US" sz="1200" b="1" dirty="0" err="1" smtClean="0">
                <a:solidFill>
                  <a:srgbClr val="FF0000"/>
                </a:solidFill>
              </a:rPr>
              <a:t>AnimateAllObjects</a:t>
            </a:r>
            <a:r>
              <a:rPr lang="en-US" sz="1200" b="1" dirty="0" smtClean="0">
                <a:solidFill>
                  <a:srgbClr val="FF0000"/>
                </a:solidFill>
              </a:rPr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for (</a:t>
            </a:r>
            <a:r>
              <a:rPr lang="en-US" sz="1200" b="1" dirty="0" err="1" smtClean="0">
                <a:solidFill>
                  <a:srgbClr val="FF0000"/>
                </a:solidFill>
              </a:rPr>
              <a:t>int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objIndex</a:t>
            </a:r>
            <a:r>
              <a:rPr lang="en-US" sz="1200" b="1" dirty="0" smtClean="0">
                <a:solidFill>
                  <a:srgbClr val="FF0000"/>
                </a:solidFill>
              </a:rPr>
              <a:t> = 0; </a:t>
            </a:r>
            <a:r>
              <a:rPr lang="en-US" sz="1200" b="1" dirty="0" err="1" smtClean="0">
                <a:solidFill>
                  <a:srgbClr val="FF0000"/>
                </a:solidFill>
              </a:rPr>
              <a:t>objIndex</a:t>
            </a:r>
            <a:r>
              <a:rPr lang="en-US" sz="1200" b="1" dirty="0" smtClean="0">
                <a:solidFill>
                  <a:srgbClr val="FF0000"/>
                </a:solidFill>
              </a:rPr>
              <a:t> &lt; 100; ++</a:t>
            </a:r>
            <a:r>
              <a:rPr lang="en-US" sz="1200" b="1" dirty="0" err="1" smtClean="0">
                <a:solidFill>
                  <a:srgbClr val="FF0000"/>
                </a:solidFill>
              </a:rPr>
              <a:t>objIndex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	</a:t>
            </a:r>
            <a:r>
              <a:rPr lang="en-US" sz="1200" dirty="0" err="1" smtClean="0"/>
              <a:t>AnimateObject</a:t>
            </a:r>
            <a:r>
              <a:rPr lang="en-US" sz="1200" dirty="0" smtClean="0"/>
              <a:t>(&amp;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</a:t>
            </a:r>
            <a:r>
              <a:rPr lang="en-US" sz="1200" dirty="0" err="1" smtClean="0"/>
              <a:t>objIndex</a:t>
            </a:r>
            <a:r>
              <a:rPr lang="en-US" sz="1200" dirty="0" smtClean="0"/>
              <a:t> 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Object </a:t>
            </a:r>
            <a:r>
              <a:rPr lang="en-US" sz="1200" b="1" dirty="0" err="1" smtClean="0">
                <a:solidFill>
                  <a:srgbClr val="FF0000"/>
                </a:solidFill>
              </a:rPr>
              <a:t>g_Objects</a:t>
            </a:r>
            <a:r>
              <a:rPr lang="en-US" sz="1200" b="1" dirty="0" smtClean="0">
                <a:solidFill>
                  <a:srgbClr val="FF0000"/>
                </a:solidFill>
              </a:rPr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void </a:t>
            </a:r>
            <a:r>
              <a:rPr lang="en-US" sz="1200" b="1" dirty="0" err="1" smtClean="0">
                <a:solidFill>
                  <a:srgbClr val="FF0000"/>
                </a:solidFill>
              </a:rPr>
              <a:t>AnimateObject</a:t>
            </a:r>
            <a:r>
              <a:rPr lang="en-US" sz="1200" b="1" dirty="0" smtClean="0">
                <a:solidFill>
                  <a:srgbClr val="FF0000"/>
                </a:solidFill>
              </a:rPr>
              <a:t>(void* </a:t>
            </a:r>
            <a:r>
              <a:rPr lang="en-US" sz="1200" b="1" dirty="0" err="1" smtClean="0">
                <a:solidFill>
                  <a:srgbClr val="FF0000"/>
                </a:solidFill>
              </a:rPr>
              <a:t>pObj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AnimateAllObjects</a:t>
            </a:r>
            <a:r>
              <a:rPr lang="en-US" sz="1200" dirty="0" smtClean="0"/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for 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objIndex</a:t>
            </a:r>
            <a:r>
              <a:rPr lang="en-US" sz="1200" dirty="0" smtClean="0"/>
              <a:t> = 0; </a:t>
            </a:r>
            <a:r>
              <a:rPr lang="en-US" sz="1200" dirty="0" err="1" smtClean="0"/>
              <a:t>objIndex</a:t>
            </a:r>
            <a:r>
              <a:rPr lang="en-US" sz="1200" dirty="0" smtClean="0"/>
              <a:t> &lt; 100; ++ </a:t>
            </a:r>
            <a:r>
              <a:rPr lang="en-US" sz="1200" dirty="0" err="1" smtClean="0"/>
              <a:t>objIndex</a:t>
            </a:r>
            <a:r>
              <a:rPr lang="en-US" sz="1200" dirty="0" smtClean="0"/>
              <a:t> 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	</a:t>
            </a:r>
            <a:r>
              <a:rPr lang="en-US" sz="1200" b="1" dirty="0" err="1" smtClean="0">
                <a:solidFill>
                  <a:srgbClr val="FF0000"/>
                </a:solidFill>
              </a:rPr>
              <a:t>AnimateObject</a:t>
            </a:r>
            <a:r>
              <a:rPr lang="en-US" sz="1200" b="1" dirty="0" smtClean="0">
                <a:solidFill>
                  <a:srgbClr val="FF0000"/>
                </a:solidFill>
              </a:rPr>
              <a:t>(&amp;</a:t>
            </a:r>
            <a:r>
              <a:rPr lang="en-US" sz="1200" b="1" dirty="0" err="1" smtClean="0">
                <a:solidFill>
                  <a:srgbClr val="FF0000"/>
                </a:solidFill>
              </a:rPr>
              <a:t>g_Objects</a:t>
            </a:r>
            <a:r>
              <a:rPr lang="en-US" sz="1200" b="1" dirty="0" smtClean="0">
                <a:solidFill>
                  <a:srgbClr val="FF0000"/>
                </a:solidFill>
              </a:rPr>
              <a:t>[</a:t>
            </a:r>
            <a:r>
              <a:rPr lang="en-US" sz="1200" b="1" dirty="0" err="1" smtClean="0">
                <a:solidFill>
                  <a:srgbClr val="FF0000"/>
                </a:solidFill>
              </a:rPr>
              <a:t>objIndex</a:t>
            </a:r>
            <a:r>
              <a:rPr lang="en-US" sz="1200" b="1" dirty="0" smtClean="0">
                <a:solidFill>
                  <a:srgbClr val="FF0000"/>
                </a:solidFill>
              </a:rPr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Object 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JOB_ENTRY_POINT(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void </a:t>
            </a:r>
            <a:r>
              <a:rPr lang="en-US" sz="1200" b="1" dirty="0" err="1" smtClean="0">
                <a:solidFill>
                  <a:srgbClr val="FF0000"/>
                </a:solidFill>
              </a:rPr>
              <a:t>AnimateAllObjects</a:t>
            </a:r>
            <a:r>
              <a:rPr lang="en-US" sz="1200" b="1" dirty="0" smtClean="0">
                <a:solidFill>
                  <a:srgbClr val="FF0000"/>
                </a:solidFill>
              </a:rPr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JobDecl</a:t>
            </a:r>
            <a:r>
              <a:rPr lang="en-US" sz="1200" dirty="0" smtClean="0"/>
              <a:t> 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for 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= 0;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&lt; 100; ++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	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 = </a:t>
            </a:r>
            <a:r>
              <a:rPr lang="en-US" sz="1200" dirty="0" err="1" smtClean="0"/>
              <a:t>JobDecl</a:t>
            </a:r>
            <a:r>
              <a:rPr lang="en-US" sz="1200" dirty="0" smtClean="0"/>
              <a:t>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, &amp;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Counter* 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 = NULL;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RunJobs</a:t>
            </a:r>
            <a:r>
              <a:rPr lang="en-US" sz="1200" dirty="0" smtClean="0"/>
              <a:t>(&amp;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, 100, &amp;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WaitForCounterAndFree</a:t>
            </a:r>
            <a:r>
              <a:rPr lang="en-US" sz="1200" dirty="0" smtClean="0"/>
              <a:t>(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, 0);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Example – Animate All Objects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Object 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JOB_ENTRY_POINT(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AnimateAllObjects</a:t>
            </a:r>
            <a:r>
              <a:rPr lang="en-US" sz="1200" dirty="0" smtClean="0"/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b="1" dirty="0" err="1" smtClean="0">
                <a:solidFill>
                  <a:srgbClr val="FF0000"/>
                </a:solidFill>
              </a:rPr>
              <a:t>JobDecl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jobDecls</a:t>
            </a:r>
            <a:r>
              <a:rPr lang="en-US" sz="1200" b="1" dirty="0" smtClean="0">
                <a:solidFill>
                  <a:srgbClr val="FF0000"/>
                </a:solidFill>
              </a:rPr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for 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= 0;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&lt; 100; ++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	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 = </a:t>
            </a:r>
            <a:r>
              <a:rPr lang="en-US" sz="1200" dirty="0" err="1" smtClean="0"/>
              <a:t>JobDecl</a:t>
            </a:r>
            <a:r>
              <a:rPr lang="en-US" sz="1200" dirty="0" smtClean="0"/>
              <a:t>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, &amp;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Counter* 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 = NULL;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RunJobs</a:t>
            </a:r>
            <a:r>
              <a:rPr lang="en-US" sz="1200" dirty="0" smtClean="0"/>
              <a:t>(&amp;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, 100, &amp;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WaitForCounterAndFree</a:t>
            </a:r>
            <a:r>
              <a:rPr lang="en-US" sz="1200" dirty="0" smtClean="0"/>
              <a:t>(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, 0);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95800" y="1581150"/>
            <a:ext cx="3543300" cy="697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Jobs can be created on the 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420100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Object 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JOB_ENTRY_POINT(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AnimateAllObjects</a:t>
            </a:r>
            <a:r>
              <a:rPr lang="en-US" sz="1200" dirty="0" smtClean="0"/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JobDecl</a:t>
            </a:r>
            <a:r>
              <a:rPr lang="en-US" sz="1200" dirty="0" smtClean="0"/>
              <a:t> 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b="1" dirty="0" smtClean="0">
                <a:solidFill>
                  <a:srgbClr val="FF0000"/>
                </a:solidFill>
              </a:rPr>
              <a:t>for (</a:t>
            </a:r>
            <a:r>
              <a:rPr lang="en-US" sz="1200" b="1" dirty="0" err="1" smtClean="0">
                <a:solidFill>
                  <a:srgbClr val="FF0000"/>
                </a:solidFill>
              </a:rPr>
              <a:t>int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jobIndex</a:t>
            </a:r>
            <a:r>
              <a:rPr lang="en-US" sz="1200" b="1" dirty="0" smtClean="0">
                <a:solidFill>
                  <a:srgbClr val="FF0000"/>
                </a:solidFill>
              </a:rPr>
              <a:t> = 0; </a:t>
            </a:r>
            <a:r>
              <a:rPr lang="en-US" sz="1200" b="1" dirty="0" err="1" smtClean="0">
                <a:solidFill>
                  <a:srgbClr val="FF0000"/>
                </a:solidFill>
              </a:rPr>
              <a:t>jobIndex</a:t>
            </a:r>
            <a:r>
              <a:rPr lang="en-US" sz="1200" b="1" dirty="0" smtClean="0">
                <a:solidFill>
                  <a:srgbClr val="FF0000"/>
                </a:solidFill>
              </a:rPr>
              <a:t> &lt; 100; ++</a:t>
            </a:r>
            <a:r>
              <a:rPr lang="en-US" sz="1200" b="1" dirty="0" err="1" smtClean="0">
                <a:solidFill>
                  <a:srgbClr val="FF0000"/>
                </a:solidFill>
              </a:rPr>
              <a:t>jobIndex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	</a:t>
            </a:r>
            <a:r>
              <a:rPr lang="en-US" sz="1200" b="1" dirty="0" err="1" smtClean="0">
                <a:solidFill>
                  <a:srgbClr val="FF0000"/>
                </a:solidFill>
              </a:rPr>
              <a:t>jobDecls</a:t>
            </a:r>
            <a:r>
              <a:rPr lang="en-US" sz="1200" b="1" dirty="0" smtClean="0">
                <a:solidFill>
                  <a:srgbClr val="FF0000"/>
                </a:solidFill>
              </a:rPr>
              <a:t>[</a:t>
            </a:r>
            <a:r>
              <a:rPr lang="en-US" sz="1200" b="1" dirty="0" err="1" smtClean="0">
                <a:solidFill>
                  <a:srgbClr val="FF0000"/>
                </a:solidFill>
              </a:rPr>
              <a:t>jobIndex</a:t>
            </a:r>
            <a:r>
              <a:rPr lang="en-US" sz="1200" b="1" dirty="0" smtClean="0">
                <a:solidFill>
                  <a:srgbClr val="FF0000"/>
                </a:solidFill>
              </a:rPr>
              <a:t>] = </a:t>
            </a:r>
            <a:r>
              <a:rPr lang="en-US" sz="1200" b="1" dirty="0" err="1" smtClean="0">
                <a:solidFill>
                  <a:srgbClr val="FF0000"/>
                </a:solidFill>
              </a:rPr>
              <a:t>JobDecl</a:t>
            </a:r>
            <a:r>
              <a:rPr lang="en-US" sz="1200" b="1" dirty="0" smtClean="0">
                <a:solidFill>
                  <a:srgbClr val="FF0000"/>
                </a:solidFill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</a:rPr>
              <a:t>AnimateObjectJob</a:t>
            </a:r>
            <a:r>
              <a:rPr lang="en-US" sz="1200" b="1" dirty="0" smtClean="0">
                <a:solidFill>
                  <a:srgbClr val="FF0000"/>
                </a:solidFill>
              </a:rPr>
              <a:t>, &amp;</a:t>
            </a:r>
            <a:r>
              <a:rPr lang="en-US" sz="1200" b="1" dirty="0" err="1" smtClean="0">
                <a:solidFill>
                  <a:srgbClr val="FF0000"/>
                </a:solidFill>
              </a:rPr>
              <a:t>g_Objects</a:t>
            </a:r>
            <a:r>
              <a:rPr lang="en-US" sz="1200" b="1" dirty="0" smtClean="0">
                <a:solidFill>
                  <a:srgbClr val="FF0000"/>
                </a:solidFill>
              </a:rPr>
              <a:t>[</a:t>
            </a:r>
            <a:r>
              <a:rPr lang="en-US" sz="1200" b="1" dirty="0" err="1" smtClean="0">
                <a:solidFill>
                  <a:srgbClr val="FF0000"/>
                </a:solidFill>
              </a:rPr>
              <a:t>jobIndex</a:t>
            </a:r>
            <a:r>
              <a:rPr lang="en-US" sz="1200" b="1" dirty="0" smtClean="0">
                <a:solidFill>
                  <a:srgbClr val="FF0000"/>
                </a:solidFill>
              </a:rPr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Counter* 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 = NULL;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RunJobs</a:t>
            </a:r>
            <a:r>
              <a:rPr lang="en-US" sz="1200" dirty="0" smtClean="0"/>
              <a:t>(&amp;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, 100, &amp;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WaitForCounterAndFree</a:t>
            </a:r>
            <a:r>
              <a:rPr lang="en-US" sz="1200" dirty="0" smtClean="0"/>
              <a:t>(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, 0);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95800" y="1504950"/>
            <a:ext cx="3543300" cy="1005769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Fill in the job declarations with entry point and parameter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>
                <a:solidFill>
                  <a:schemeClr val="bg2"/>
                </a:solidFill>
              </a:rPr>
              <a:t>Object </a:t>
            </a:r>
            <a:r>
              <a:rPr lang="en-US" sz="1200" dirty="0" err="1" smtClean="0">
                <a:solidFill>
                  <a:schemeClr val="bg2"/>
                </a:solidFill>
              </a:rPr>
              <a:t>g_Objects</a:t>
            </a:r>
            <a:r>
              <a:rPr lang="en-US" sz="1200" dirty="0" smtClean="0">
                <a:solidFill>
                  <a:schemeClr val="bg2"/>
                </a:solidFill>
              </a:rPr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JOB_ENTRY_POINT(</a:t>
            </a:r>
            <a:r>
              <a:rPr lang="en-US" sz="1200" b="1" dirty="0" err="1" smtClean="0">
                <a:solidFill>
                  <a:srgbClr val="FF0000"/>
                </a:solidFill>
              </a:rPr>
              <a:t>AnimateObjectJob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AnimateAllObjects</a:t>
            </a:r>
            <a:r>
              <a:rPr lang="en-US" sz="1200" dirty="0" smtClean="0"/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JobDecl</a:t>
            </a:r>
            <a:r>
              <a:rPr lang="en-US" sz="1200" dirty="0" smtClean="0"/>
              <a:t> 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for 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= 0;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&lt; 100; ++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	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 = </a:t>
            </a:r>
            <a:r>
              <a:rPr lang="en-US" sz="1200" dirty="0" err="1" smtClean="0"/>
              <a:t>JobDecl</a:t>
            </a:r>
            <a:r>
              <a:rPr lang="en-US" sz="1200" dirty="0" smtClean="0"/>
              <a:t>(</a:t>
            </a:r>
            <a:r>
              <a:rPr lang="en-US" sz="1200" dirty="0" err="1" smtClean="0">
                <a:solidFill>
                  <a:schemeClr val="bg2"/>
                </a:solidFill>
              </a:rPr>
              <a:t>AnimateObjectJob</a:t>
            </a:r>
            <a:r>
              <a:rPr lang="en-US" sz="1200" dirty="0" smtClean="0">
                <a:solidFill>
                  <a:schemeClr val="bg2"/>
                </a:solidFill>
              </a:rPr>
              <a:t>, &amp;</a:t>
            </a:r>
            <a:r>
              <a:rPr lang="en-US" sz="1200" dirty="0" err="1" smtClean="0">
                <a:solidFill>
                  <a:schemeClr val="bg2"/>
                </a:solidFill>
              </a:rPr>
              <a:t>g_Objects</a:t>
            </a:r>
            <a:r>
              <a:rPr lang="en-US" sz="1200" dirty="0" smtClean="0">
                <a:solidFill>
                  <a:schemeClr val="bg2"/>
                </a:solidFill>
              </a:rPr>
              <a:t>[</a:t>
            </a:r>
            <a:r>
              <a:rPr lang="en-US" sz="1200" dirty="0" err="1" smtClean="0">
                <a:solidFill>
                  <a:schemeClr val="bg2"/>
                </a:solidFill>
              </a:rPr>
              <a:t>jobIndex</a:t>
            </a:r>
            <a:r>
              <a:rPr lang="en-US" sz="1200" dirty="0" smtClean="0">
                <a:solidFill>
                  <a:schemeClr val="bg2"/>
                </a:solidFill>
              </a:rPr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Counter* 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 = NULL;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RunJobs</a:t>
            </a:r>
            <a:r>
              <a:rPr lang="en-US" sz="1200" dirty="0" smtClean="0"/>
              <a:t>(&amp;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, 100, &amp;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WaitForCounterAndFree</a:t>
            </a:r>
            <a:r>
              <a:rPr lang="en-US" sz="1200" dirty="0" smtClean="0"/>
              <a:t>(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, 0);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95800" y="1581150"/>
            <a:ext cx="3543300" cy="697992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The job entry point is easily defined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PS3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Single threaded engine (30Hz)</a:t>
            </a:r>
          </a:p>
          <a:p>
            <a:pPr lvl="1"/>
            <a:r>
              <a:rPr lang="en-US" dirty="0" smtClean="0"/>
              <a:t>Game logic followed by command buffer setup</a:t>
            </a:r>
          </a:p>
          <a:p>
            <a:r>
              <a:rPr lang="en-US" dirty="0" smtClean="0"/>
              <a:t>SPUs were used as worker threads</a:t>
            </a:r>
          </a:p>
          <a:p>
            <a:pPr lvl="1"/>
            <a:r>
              <a:rPr lang="en-US" dirty="0" smtClean="0"/>
              <a:t>Most engine systems were running on the SPUs</a:t>
            </a:r>
          </a:p>
          <a:p>
            <a:r>
              <a:rPr lang="en-US" dirty="0" smtClean="0"/>
              <a:t>Very little gameplay code ran on SPUs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Object 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JOB_ENTRY_POINT(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AnimateAllObjects</a:t>
            </a:r>
            <a:r>
              <a:rPr lang="en-US" sz="1200" dirty="0" smtClean="0"/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JobDecl</a:t>
            </a:r>
            <a:r>
              <a:rPr lang="en-US" sz="1200" dirty="0" smtClean="0"/>
              <a:t> 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for 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= 0;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&lt; 100; ++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	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 = </a:t>
            </a:r>
            <a:r>
              <a:rPr lang="en-US" sz="1200" dirty="0" err="1" smtClean="0"/>
              <a:t>JobDecl</a:t>
            </a:r>
            <a:r>
              <a:rPr lang="en-US" sz="1200" dirty="0" smtClean="0"/>
              <a:t>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, &amp;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b="1" dirty="0" smtClean="0">
                <a:solidFill>
                  <a:srgbClr val="FF0000"/>
                </a:solidFill>
              </a:rPr>
              <a:t>Counter* </a:t>
            </a:r>
            <a:r>
              <a:rPr lang="en-US" sz="1200" b="1" dirty="0" err="1" smtClean="0">
                <a:solidFill>
                  <a:srgbClr val="FF0000"/>
                </a:solidFill>
              </a:rPr>
              <a:t>pJobCounter</a:t>
            </a:r>
            <a:r>
              <a:rPr lang="en-US" sz="1200" b="1" dirty="0" smtClean="0">
                <a:solidFill>
                  <a:srgbClr val="FF0000"/>
                </a:solidFill>
              </a:rPr>
              <a:t> = NULL;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	</a:t>
            </a:r>
            <a:r>
              <a:rPr lang="en-US" sz="1200" b="1" dirty="0" err="1" smtClean="0">
                <a:solidFill>
                  <a:srgbClr val="FF0000"/>
                </a:solidFill>
              </a:rPr>
              <a:t>RunJobs</a:t>
            </a:r>
            <a:r>
              <a:rPr lang="en-US" sz="1200" b="1" dirty="0" smtClean="0">
                <a:solidFill>
                  <a:srgbClr val="FF0000"/>
                </a:solidFill>
              </a:rPr>
              <a:t>(&amp;</a:t>
            </a:r>
            <a:r>
              <a:rPr lang="en-US" sz="1200" b="1" dirty="0" err="1" smtClean="0">
                <a:solidFill>
                  <a:srgbClr val="FF0000"/>
                </a:solidFill>
              </a:rPr>
              <a:t>jobDecls</a:t>
            </a:r>
            <a:r>
              <a:rPr lang="en-US" sz="1200" b="1" dirty="0" smtClean="0">
                <a:solidFill>
                  <a:srgbClr val="FF0000"/>
                </a:solidFill>
              </a:rPr>
              <a:t>, 100, &amp;</a:t>
            </a:r>
            <a:r>
              <a:rPr lang="en-US" sz="1200" b="1" dirty="0" err="1" smtClean="0">
                <a:solidFill>
                  <a:srgbClr val="FF0000"/>
                </a:solidFill>
              </a:rPr>
              <a:t>pJobCounter</a:t>
            </a:r>
            <a:r>
              <a:rPr lang="en-US" sz="1200" b="1" dirty="0" smtClean="0">
                <a:solidFill>
                  <a:srgbClr val="FF0000"/>
                </a:solidFill>
              </a:rPr>
              <a:t>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WaitForCounterAndFree</a:t>
            </a:r>
            <a:r>
              <a:rPr lang="en-US" sz="1200" dirty="0" smtClean="0"/>
              <a:t>(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, 0);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419600" y="1428750"/>
            <a:ext cx="3543300" cy="1005769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Schedule all jobs and receive a counter that you can </a:t>
            </a:r>
            <a:r>
              <a:rPr lang="en-US" sz="2000" dirty="0" smtClean="0">
                <a:solidFill>
                  <a:schemeClr val="bg2"/>
                </a:solidFill>
              </a:rPr>
              <a:t>wait for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Example – Animate All Objects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76350"/>
            <a:ext cx="8277225" cy="3286125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Object 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JOB_ENTRY_POINT(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…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endParaRPr lang="en-US" sz="1200" dirty="0" smtClean="0"/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void </a:t>
            </a:r>
            <a:r>
              <a:rPr lang="en-US" sz="1200" dirty="0" err="1" smtClean="0"/>
              <a:t>AnimateAllObjects</a:t>
            </a:r>
            <a:r>
              <a:rPr lang="en-US" sz="1200" dirty="0" smtClean="0"/>
              <a:t>()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JobDecl</a:t>
            </a:r>
            <a:r>
              <a:rPr lang="en-US" sz="1200" dirty="0" smtClean="0"/>
              <a:t> 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[100];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for 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= 0; 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 &lt; 100; ++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)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{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	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 = </a:t>
            </a:r>
            <a:r>
              <a:rPr lang="en-US" sz="1200" dirty="0" err="1" smtClean="0"/>
              <a:t>JobDecl</a:t>
            </a:r>
            <a:r>
              <a:rPr lang="en-US" sz="1200" dirty="0" smtClean="0"/>
              <a:t>(</a:t>
            </a:r>
            <a:r>
              <a:rPr lang="en-US" sz="1200" dirty="0" err="1" smtClean="0"/>
              <a:t>AnimateObjectJob</a:t>
            </a:r>
            <a:r>
              <a:rPr lang="en-US" sz="1200" dirty="0" smtClean="0"/>
              <a:t>, &amp;</a:t>
            </a:r>
            <a:r>
              <a:rPr lang="en-US" sz="1200" dirty="0" err="1" smtClean="0"/>
              <a:t>g_Objects</a:t>
            </a:r>
            <a:r>
              <a:rPr lang="en-US" sz="1200" dirty="0" smtClean="0"/>
              <a:t>[</a:t>
            </a:r>
            <a:r>
              <a:rPr lang="en-US" sz="1200" dirty="0" err="1" smtClean="0"/>
              <a:t>jobIndex</a:t>
            </a:r>
            <a:r>
              <a:rPr lang="en-US" sz="1200" dirty="0" smtClean="0"/>
              <a:t>]);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}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Counter* 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 = NULL;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dirty="0" err="1" smtClean="0"/>
              <a:t>RunJobs</a:t>
            </a:r>
            <a:r>
              <a:rPr lang="en-US" sz="1200" dirty="0" smtClean="0"/>
              <a:t>(&amp;</a:t>
            </a:r>
            <a:r>
              <a:rPr lang="en-US" sz="1200" dirty="0" err="1" smtClean="0"/>
              <a:t>jobDecls</a:t>
            </a:r>
            <a:r>
              <a:rPr lang="en-US" sz="1200" dirty="0" smtClean="0"/>
              <a:t>, 100, &amp;</a:t>
            </a:r>
            <a:r>
              <a:rPr lang="en-US" sz="1200" dirty="0" err="1" smtClean="0"/>
              <a:t>pJobCounter</a:t>
            </a:r>
            <a:r>
              <a:rPr lang="en-US" sz="1200" dirty="0" smtClean="0"/>
              <a:t>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	</a:t>
            </a:r>
            <a:r>
              <a:rPr lang="en-US" sz="1200" b="1" dirty="0" err="1" smtClean="0">
                <a:solidFill>
                  <a:srgbClr val="FF0000"/>
                </a:solidFill>
              </a:rPr>
              <a:t>WaitForCounterAndFree</a:t>
            </a:r>
            <a:r>
              <a:rPr lang="en-US" sz="1200" b="1" dirty="0" smtClean="0">
                <a:solidFill>
                  <a:srgbClr val="FF0000"/>
                </a:solidFill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</a:rPr>
              <a:t>pJobCounter</a:t>
            </a:r>
            <a:r>
              <a:rPr lang="en-US" sz="1200" b="1" dirty="0" smtClean="0">
                <a:solidFill>
                  <a:srgbClr val="FF0000"/>
                </a:solidFill>
              </a:rPr>
              <a:t>, 0);</a:t>
            </a:r>
          </a:p>
          <a:p>
            <a:pPr marL="0" indent="0" eaLnBrk="1" hangingPunct="1">
              <a:spcBef>
                <a:spcPts val="9"/>
              </a:spcBef>
              <a:buNone/>
              <a:defRPr/>
            </a:pPr>
            <a:r>
              <a:rPr lang="en-US" sz="1200" dirty="0" smtClean="0"/>
              <a:t>}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343400" y="1504950"/>
            <a:ext cx="3743325" cy="1005769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1641" tIns="40821" rIns="81641" bIns="40821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2"/>
                </a:solidFill>
              </a:rPr>
              <a:t>Wait for all jobs by waiting for the counter to be zero. Job goes to sleep.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yrling\Desktop\GDC2015\images\in-game profiler\DepthOnlyPass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8153400" cy="458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90550"/>
            <a:ext cx="2057400" cy="156966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Lots of jobs are kicked and then waited 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971800" y="590550"/>
            <a:ext cx="35814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3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gyrling\Desktop\GDC2015\images\in-game profiler\RenderDrawables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8153401" cy="458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504950"/>
            <a:ext cx="2590800" cy="830997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Jobs executing in parallel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72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gyrling\Desktop\GDC2015\images\in-game profiler\RenderDrawables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8153401" cy="458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1657350"/>
            <a:ext cx="2590800" cy="156966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waiting job wakes up and continues executing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67400" y="895350"/>
            <a:ext cx="609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2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Pros of new job syste</a:t>
            </a:r>
            <a:r>
              <a:rPr lang="en-US" altLang="en-US" dirty="0"/>
              <a:t>m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581150"/>
            <a:ext cx="7981950" cy="31242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Extremely easy to </a:t>
            </a:r>
            <a:r>
              <a:rPr lang="en-US" sz="2000" dirty="0" err="1" smtClean="0"/>
              <a:t>jobify</a:t>
            </a:r>
            <a:r>
              <a:rPr lang="en-US" sz="2000" dirty="0" smtClean="0"/>
              <a:t> existing </a:t>
            </a:r>
            <a:r>
              <a:rPr lang="en-US" sz="2000" dirty="0" err="1" smtClean="0"/>
              <a:t>gameplay</a:t>
            </a:r>
            <a:r>
              <a:rPr lang="en-US" sz="2000" dirty="0" smtClean="0"/>
              <a:t> updates</a:t>
            </a:r>
          </a:p>
          <a:p>
            <a:pPr lvl="1" eaLnBrk="1" hangingPunct="1">
              <a:defRPr/>
            </a:pPr>
            <a:r>
              <a:rPr lang="en-US" sz="1600" dirty="0" smtClean="0"/>
              <a:t>Deep call stacks are no problem</a:t>
            </a:r>
          </a:p>
          <a:p>
            <a:pPr eaLnBrk="1" hangingPunct="1">
              <a:defRPr/>
            </a:pPr>
            <a:r>
              <a:rPr lang="en-US" sz="2000" dirty="0" smtClean="0"/>
              <a:t>Having one job wait for another is straight-forward</a:t>
            </a:r>
          </a:p>
          <a:p>
            <a:pPr lvl="1" eaLnBrk="1" hangingPunct="1">
              <a:defRPr/>
            </a:pPr>
            <a:r>
              <a:rPr lang="en-US" sz="1600" dirty="0" err="1" smtClean="0"/>
              <a:t>WaitForCounter</a:t>
            </a:r>
            <a:r>
              <a:rPr lang="en-US" sz="1600" dirty="0" smtClean="0"/>
              <a:t>(…)</a:t>
            </a:r>
          </a:p>
          <a:p>
            <a:pPr eaLnBrk="1" hangingPunct="1">
              <a:defRPr/>
            </a:pPr>
            <a:r>
              <a:rPr lang="en-US" sz="2000" dirty="0" smtClean="0"/>
              <a:t>Super-lightweight to switch fibers</a:t>
            </a:r>
          </a:p>
          <a:p>
            <a:pPr lvl="1" eaLnBrk="1" hangingPunct="1">
              <a:defRPr/>
            </a:pPr>
            <a:r>
              <a:rPr lang="en-US" sz="1600" dirty="0" smtClean="0"/>
              <a:t>System supported operation - </a:t>
            </a:r>
            <a:r>
              <a:rPr lang="en-US" sz="1600" dirty="0" err="1" smtClean="0"/>
              <a:t>sceFiberSwitch</a:t>
            </a:r>
            <a:r>
              <a:rPr lang="en-US" sz="1600" dirty="0" smtClean="0"/>
              <a:t>() on PS4</a:t>
            </a:r>
          </a:p>
          <a:p>
            <a:pPr lvl="1" eaLnBrk="1" hangingPunct="1">
              <a:defRPr/>
            </a:pPr>
            <a:r>
              <a:rPr lang="en-US" sz="1600" dirty="0" smtClean="0"/>
              <a:t>Save the program counter and stack pointer…</a:t>
            </a:r>
          </a:p>
          <a:p>
            <a:pPr lvl="2" eaLnBrk="1" hangingPunct="1">
              <a:defRPr/>
            </a:pPr>
            <a:r>
              <a:rPr lang="en-US" sz="1200" dirty="0" smtClean="0"/>
              <a:t> …and all the other registers</a:t>
            </a:r>
          </a:p>
          <a:p>
            <a:pPr lvl="1" eaLnBrk="1" hangingPunct="1">
              <a:defRPr/>
            </a:pPr>
            <a:r>
              <a:rPr lang="en-US" sz="1600" dirty="0" smtClean="0"/>
              <a:t>Restore the program counter and stack pointer…</a:t>
            </a:r>
          </a:p>
          <a:p>
            <a:pPr lvl="2" eaLnBrk="1" hangingPunct="1">
              <a:defRPr/>
            </a:pPr>
            <a:r>
              <a:rPr lang="en-US" sz="1200" dirty="0" smtClean="0"/>
              <a:t> …and all the other registers</a:t>
            </a:r>
          </a:p>
          <a:p>
            <a:pPr lvl="2" eaLnBrk="1" hangingPunct="1">
              <a:buNone/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Cons of new job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504950"/>
            <a:ext cx="7981950" cy="32004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System synchronization primitives can no longer be used</a:t>
            </a:r>
          </a:p>
          <a:p>
            <a:pPr lvl="1" eaLnBrk="1" hangingPunct="1">
              <a:defRPr/>
            </a:pPr>
            <a:r>
              <a:rPr lang="en-US" sz="1600" dirty="0" err="1" smtClean="0"/>
              <a:t>Mutex</a:t>
            </a:r>
            <a:r>
              <a:rPr lang="en-US" sz="1600" dirty="0" smtClean="0"/>
              <a:t>, semaphore, condition variables…</a:t>
            </a:r>
          </a:p>
          <a:p>
            <a:pPr lvl="1" eaLnBrk="1" hangingPunct="1">
              <a:defRPr/>
            </a:pPr>
            <a:r>
              <a:rPr lang="en-US" sz="1600" dirty="0" smtClean="0"/>
              <a:t>Locked to a particular thread. Fibers migrate between threads</a:t>
            </a:r>
          </a:p>
          <a:p>
            <a:pPr eaLnBrk="1" hangingPunct="1">
              <a:defRPr/>
            </a:pPr>
            <a:r>
              <a:rPr lang="en-US" sz="2000" dirty="0" smtClean="0"/>
              <a:t>Synchronization has to be done on the hardware level</a:t>
            </a:r>
          </a:p>
          <a:p>
            <a:pPr lvl="1" eaLnBrk="1" hangingPunct="1">
              <a:defRPr/>
            </a:pPr>
            <a:r>
              <a:rPr lang="en-US" sz="1600" dirty="0" smtClean="0"/>
              <a:t>Atomic spin locks are used almost everywhere</a:t>
            </a:r>
          </a:p>
          <a:p>
            <a:pPr lvl="1" eaLnBrk="1" hangingPunct="1">
              <a:defRPr/>
            </a:pPr>
            <a:r>
              <a:rPr lang="en-US" sz="1600" dirty="0" smtClean="0"/>
              <a:t>Special job </a:t>
            </a:r>
            <a:r>
              <a:rPr lang="en-US" sz="1600" dirty="0" err="1" smtClean="0"/>
              <a:t>mutex</a:t>
            </a:r>
            <a:r>
              <a:rPr lang="en-US" sz="1600" dirty="0" smtClean="0"/>
              <a:t> is used for locks held longer</a:t>
            </a:r>
          </a:p>
          <a:p>
            <a:pPr lvl="2" eaLnBrk="1" hangingPunct="1">
              <a:defRPr/>
            </a:pPr>
            <a:r>
              <a:rPr lang="en-US" sz="1200" dirty="0"/>
              <a:t> </a:t>
            </a:r>
            <a:r>
              <a:rPr lang="en-US" sz="1200" dirty="0" smtClean="0"/>
              <a:t>Puts the current job to sleep if needed instead of spin lock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Support For 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276350"/>
            <a:ext cx="7981950" cy="34290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Fibers and their call stacks are viewable in the debugger</a:t>
            </a:r>
          </a:p>
          <a:p>
            <a:pPr lvl="1" eaLnBrk="1" hangingPunct="1">
              <a:defRPr/>
            </a:pPr>
            <a:r>
              <a:rPr lang="en-US" sz="1600" dirty="0" smtClean="0"/>
              <a:t>Can inspect fibers just like you would inspect threads</a:t>
            </a:r>
          </a:p>
          <a:p>
            <a:pPr eaLnBrk="1" hangingPunct="1">
              <a:defRPr/>
            </a:pPr>
            <a:r>
              <a:rPr lang="en-US" sz="2000" dirty="0" smtClean="0"/>
              <a:t>Fibers can be named/renamed</a:t>
            </a:r>
          </a:p>
          <a:p>
            <a:pPr lvl="1" eaLnBrk="1" hangingPunct="1">
              <a:defRPr/>
            </a:pPr>
            <a:r>
              <a:rPr lang="en-US" sz="1600" dirty="0" smtClean="0"/>
              <a:t>Indicate current job</a:t>
            </a:r>
          </a:p>
          <a:p>
            <a:pPr eaLnBrk="1" hangingPunct="1">
              <a:defRPr/>
            </a:pPr>
            <a:r>
              <a:rPr lang="en-US" sz="2000" dirty="0" smtClean="0"/>
              <a:t>Crash handling </a:t>
            </a:r>
          </a:p>
          <a:p>
            <a:pPr lvl="1" eaLnBrk="1" hangingPunct="1">
              <a:defRPr/>
            </a:pPr>
            <a:r>
              <a:rPr lang="en-US" sz="1600" dirty="0" smtClean="0"/>
              <a:t>Fiber call stacks are saved in the core dumps just like threads</a:t>
            </a:r>
          </a:p>
          <a:p>
            <a:pPr lvl="1" eaLnBrk="1" hangingPunct="1">
              <a:defRPr/>
            </a:pPr>
            <a:endParaRPr lang="en-US" sz="1600" dirty="0"/>
          </a:p>
          <a:p>
            <a:pPr lvl="1"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Support For Fibers…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276350"/>
            <a:ext cx="7981950" cy="34290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Fiber-Safe Thread Local Storage (TLS) Optimizations</a:t>
            </a:r>
          </a:p>
          <a:p>
            <a:pPr lvl="1" eaLnBrk="1" hangingPunct="1">
              <a:defRPr/>
            </a:pPr>
            <a:r>
              <a:rPr lang="en-US" sz="1600" dirty="0" smtClean="0"/>
              <a:t>Issue: TLS address is allowed to be cached for the duration of the function by default. Switch fiber in the middle of function and you wake up with wrong TLS pointer. </a:t>
            </a:r>
            <a:r>
              <a:rPr lang="en-US" sz="1600" dirty="0" smtClean="0">
                <a:sym typeface="Wingdings" panose="05000000000000000000" pitchFamily="2" charset="2"/>
              </a:rPr>
              <a:t></a:t>
            </a:r>
            <a:endParaRPr lang="en-US" sz="1200" dirty="0" smtClean="0"/>
          </a:p>
          <a:p>
            <a:pPr lvl="1" eaLnBrk="1" hangingPunct="1">
              <a:defRPr/>
            </a:pPr>
            <a:r>
              <a:rPr lang="en-US" sz="1600" dirty="0" smtClean="0"/>
              <a:t>Currently not supported by Clang</a:t>
            </a:r>
          </a:p>
          <a:p>
            <a:pPr lvl="1" eaLnBrk="1" hangingPunct="1">
              <a:defRPr/>
            </a:pPr>
            <a:r>
              <a:rPr lang="en-US" sz="1600" dirty="0" smtClean="0"/>
              <a:t>Workaround: Use separate CPP file for TLS access</a:t>
            </a:r>
          </a:p>
          <a:p>
            <a:pPr eaLnBrk="1" hangingPunct="1">
              <a:defRPr/>
            </a:pPr>
            <a:r>
              <a:rPr lang="en-US" sz="2000" dirty="0" smtClean="0"/>
              <a:t>Use </a:t>
            </a:r>
            <a:r>
              <a:rPr lang="en-US" sz="2000" dirty="0"/>
              <a:t>adaptive </a:t>
            </a:r>
            <a:r>
              <a:rPr lang="en-US" sz="2000" dirty="0" err="1" smtClean="0"/>
              <a:t>mutexes</a:t>
            </a:r>
            <a:r>
              <a:rPr lang="en-US" sz="2000" dirty="0" smtClean="0"/>
              <a:t> in job system</a:t>
            </a:r>
          </a:p>
          <a:p>
            <a:pPr lvl="1" eaLnBrk="1" hangingPunct="1">
              <a:defRPr/>
            </a:pPr>
            <a:r>
              <a:rPr lang="en-US" sz="1600" dirty="0" smtClean="0"/>
              <a:t>Jobs can be added from normal threads</a:t>
            </a:r>
          </a:p>
          <a:p>
            <a:pPr lvl="2" eaLnBrk="1" hangingPunct="1">
              <a:defRPr/>
            </a:pPr>
            <a:r>
              <a:rPr lang="en-US" sz="1200" dirty="0" smtClean="0"/>
              <a:t> Spin locks -&gt; Dead locks</a:t>
            </a:r>
            <a:endParaRPr lang="en-US" sz="1200" dirty="0"/>
          </a:p>
          <a:p>
            <a:pPr lvl="1" eaLnBrk="1" hangingPunct="1">
              <a:defRPr/>
            </a:pPr>
            <a:r>
              <a:rPr lang="en-US" sz="1600" dirty="0" smtClean="0"/>
              <a:t>Spin </a:t>
            </a:r>
            <a:r>
              <a:rPr lang="en-US" sz="1600" dirty="0"/>
              <a:t>and attempt to grab lock before doing system call</a:t>
            </a:r>
          </a:p>
          <a:p>
            <a:pPr lvl="1" eaLnBrk="1" hangingPunct="1">
              <a:defRPr/>
            </a:pPr>
            <a:r>
              <a:rPr lang="en-US" sz="1600" dirty="0" smtClean="0"/>
              <a:t>Solves </a:t>
            </a:r>
            <a:r>
              <a:rPr lang="en-US" sz="1600" dirty="0"/>
              <a:t>priority </a:t>
            </a:r>
            <a:r>
              <a:rPr lang="en-US" sz="1600" dirty="0" smtClean="0"/>
              <a:t>inversion deadlocks</a:t>
            </a:r>
          </a:p>
          <a:p>
            <a:pPr lvl="1" eaLnBrk="1" hangingPunct="1">
              <a:defRPr/>
            </a:pPr>
            <a:r>
              <a:rPr lang="en-US" sz="1600" dirty="0"/>
              <a:t>Can avoid most system </a:t>
            </a:r>
            <a:r>
              <a:rPr lang="en-US" sz="1600" dirty="0" smtClean="0"/>
              <a:t>calls due to initial spin</a:t>
            </a:r>
            <a:endParaRPr lang="en-US" sz="1600" dirty="0"/>
          </a:p>
          <a:p>
            <a:pPr lvl="1"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69005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job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Intel Thread Build Blocks (TBB) is popular</a:t>
            </a:r>
          </a:p>
          <a:p>
            <a:r>
              <a:rPr lang="en-US" dirty="0" smtClean="0"/>
              <a:t>Solves dependencies between jobs and chaining but requires every job to execute until completion…</a:t>
            </a:r>
          </a:p>
          <a:p>
            <a:pPr lvl="1"/>
            <a:r>
              <a:rPr lang="en-US" dirty="0" smtClean="0"/>
              <a:t>… unless you want context switching</a:t>
            </a:r>
          </a:p>
          <a:p>
            <a:r>
              <a:rPr lang="en-US" dirty="0" smtClean="0"/>
              <a:t>OR allow job nesting while a job is waiting.</a:t>
            </a:r>
          </a:p>
          <a:p>
            <a:pPr lvl="1"/>
            <a:r>
              <a:rPr lang="en-US" dirty="0" smtClean="0"/>
              <a:t>This will prevent the first job from resuming until the second job has completed.</a:t>
            </a:r>
          </a:p>
          <a:p>
            <a:r>
              <a:rPr lang="en-US" dirty="0" smtClean="0"/>
              <a:t>A fiber-based job system has none of these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Issues with our PS3 job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Jobs always ran to completion without ever yielding. </a:t>
            </a:r>
          </a:p>
          <a:p>
            <a:pPr lvl="1" eaLnBrk="1" hangingPunct="1">
              <a:defRPr/>
            </a:pPr>
            <a:r>
              <a:rPr lang="en-US" dirty="0" smtClean="0"/>
              <a:t>Complex to move </a:t>
            </a:r>
            <a:r>
              <a:rPr lang="en-US" dirty="0" err="1" smtClean="0"/>
              <a:t>gameplay</a:t>
            </a:r>
            <a:r>
              <a:rPr lang="en-US" dirty="0" smtClean="0"/>
              <a:t> onto SPUs</a:t>
            </a:r>
          </a:p>
          <a:p>
            <a:pPr eaLnBrk="1" hangingPunct="1">
              <a:defRPr/>
            </a:pPr>
            <a:r>
              <a:rPr lang="en-US" dirty="0" smtClean="0"/>
              <a:t>User of the job system had to allocate/free resources</a:t>
            </a:r>
          </a:p>
          <a:p>
            <a:pPr lvl="1" eaLnBrk="1" hangingPunct="1">
              <a:defRPr/>
            </a:pPr>
            <a:r>
              <a:rPr lang="en-US" dirty="0" smtClean="0"/>
              <a:t>Job definitions and job lists (lifetime issues)</a:t>
            </a:r>
          </a:p>
          <a:p>
            <a:pPr eaLnBrk="1" hangingPunct="1">
              <a:defRPr/>
            </a:pPr>
            <a:r>
              <a:rPr lang="en-US" dirty="0" smtClean="0"/>
              <a:t>State of a job list was confusing</a:t>
            </a:r>
          </a:p>
          <a:p>
            <a:pPr lvl="1" eaLnBrk="1" hangingPunct="1">
              <a:defRPr/>
            </a:pPr>
            <a:r>
              <a:rPr lang="en-US" dirty="0" smtClean="0"/>
              <a:t>Possible to add jobs while the list was running/stopped</a:t>
            </a:r>
          </a:p>
          <a:p>
            <a:pPr eaLnBrk="1" hangingPunct="1">
              <a:defRPr/>
            </a:pPr>
            <a:r>
              <a:rPr lang="en-US" dirty="0" smtClean="0"/>
              <a:t>Job synchronization through marker index in job array</a:t>
            </a:r>
          </a:p>
          <a:p>
            <a:pPr lvl="1" eaLnBrk="1" hangingPunct="1">
              <a:defRPr/>
            </a:pPr>
            <a:r>
              <a:rPr lang="en-US" dirty="0" smtClean="0"/>
              <a:t>Had to reset job array between uses because the index would get reused</a:t>
            </a:r>
          </a:p>
          <a:p>
            <a:pPr lvl="1" eaLnBrk="1" hangingPunct="1"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We have our new job system</a:t>
            </a:r>
          </a:p>
          <a:p>
            <a:r>
              <a:rPr lang="en-US" dirty="0" smtClean="0"/>
              <a:t>All code can now be </a:t>
            </a:r>
            <a:r>
              <a:rPr lang="en-US" dirty="0" err="1" smtClean="0"/>
              <a:t>jobified</a:t>
            </a:r>
            <a:endParaRPr lang="en-US" dirty="0" smtClean="0"/>
          </a:p>
          <a:p>
            <a:r>
              <a:rPr lang="en-US" dirty="0" smtClean="0"/>
              <a:t>Let’s do it!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6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vmarxen-20140203-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0"/>
            <a:ext cx="6553200" cy="368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/>
          <p:cNvSpPr/>
          <p:nvPr/>
        </p:nvSpPr>
        <p:spPr bwMode="auto">
          <a:xfrm rot="16200000">
            <a:off x="2095500" y="323850"/>
            <a:ext cx="304800" cy="16002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90550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16.66 ms(60 fps)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962" name="AutoShape 2" descr="Image result for happy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mage result for happy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s://s-media-cache-ak0.pinimg.com/originals/01/e4/b8/01e4b89b0279f6f4ee865ee862865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38150"/>
            <a:ext cx="838200" cy="8382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 bwMode="auto">
          <a:xfrm>
            <a:off x="1447800" y="127635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48000" y="127635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305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vmarxen-20140203-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0"/>
            <a:ext cx="6553200" cy="368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/>
          <p:cNvSpPr/>
          <p:nvPr/>
        </p:nvSpPr>
        <p:spPr bwMode="auto">
          <a:xfrm rot="16200000">
            <a:off x="3619500" y="323850"/>
            <a:ext cx="304800" cy="16002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90550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33.33 ms(30 fps)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2" descr="https://quotesandsmileys.files.wordpress.com/2014/05/teary-eyed-emoticon-cry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38150"/>
            <a:ext cx="838200" cy="83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2971800" y="127635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572000" y="127635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305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yrling\Desktop\GDC2015\images\vmarxen-20140203-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0"/>
            <a:ext cx="6553200" cy="368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/>
          <p:cNvSpPr/>
          <p:nvPr/>
        </p:nvSpPr>
        <p:spPr bwMode="auto">
          <a:xfrm rot="16200000">
            <a:off x="5562600" y="-95250"/>
            <a:ext cx="304800" cy="24384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9055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Less than 30 fps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datblondechick.files.wordpress.com/2014/07/emoji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8150"/>
            <a:ext cx="933450" cy="81143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4495800" y="127635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934200" y="127635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305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Port</a:t>
            </a:r>
            <a:endParaRPr lang="en-US" dirty="0"/>
          </a:p>
        </p:txBody>
      </p:sp>
      <p:pic>
        <p:nvPicPr>
          <p:cNvPr id="1026" name="Picture 2" descr="C:\Users\cgyrling\Desktop\GDC2015\images\shot_20140328_234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8596"/>
            <a:ext cx="6629400" cy="3729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858000" y="1733550"/>
            <a:ext cx="838200" cy="685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647950"/>
            <a:ext cx="2133600" cy="107721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Everything that was running on SPU on PS3 is now a job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1885950"/>
            <a:ext cx="1066800" cy="33855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132 ms</a:t>
            </a:r>
          </a:p>
        </p:txBody>
      </p:sp>
    </p:spTree>
    <p:extLst>
      <p:ext uri="{BB962C8B-B14F-4D97-AF65-F5344CB8AC3E}">
        <p14:creationId xmlns="" xmlns:p14="http://schemas.microsoft.com/office/powerpoint/2010/main" val="14413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Port</a:t>
            </a:r>
            <a:endParaRPr lang="en-US" dirty="0"/>
          </a:p>
        </p:txBody>
      </p:sp>
      <p:pic>
        <p:nvPicPr>
          <p:cNvPr id="1026" name="Picture 2" descr="C:\Users\cgyrling\Desktop\GDC2015\images\shot_20140328_234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8596"/>
            <a:ext cx="6629400" cy="3729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858000" y="1733550"/>
            <a:ext cx="838200" cy="685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647950"/>
            <a:ext cx="2133600" cy="107721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Everything that was running on SPU on PS3 is now a job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1885950"/>
            <a:ext cx="1066800" cy="33855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132 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885950"/>
            <a:ext cx="213360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But we have a new rendering engine.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333750"/>
            <a:ext cx="19812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2343150"/>
            <a:ext cx="19812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3" name="Straight Arrow Connector 12"/>
          <p:cNvCxnSpPr>
            <a:stCxn id="9" idx="1"/>
            <a:endCxn id="11" idx="7"/>
          </p:cNvCxnSpPr>
          <p:nvPr/>
        </p:nvCxnSpPr>
        <p:spPr bwMode="auto">
          <a:xfrm flipH="1">
            <a:off x="4129460" y="2178338"/>
            <a:ext cx="366340" cy="2652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410200" y="2495550"/>
            <a:ext cx="762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4413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Jobify</a:t>
            </a:r>
            <a:r>
              <a:rPr lang="en-US" dirty="0" smtClean="0"/>
              <a:t> everything</a:t>
            </a:r>
            <a:endParaRPr lang="en-US" dirty="0"/>
          </a:p>
        </p:txBody>
      </p:sp>
      <p:pic>
        <p:nvPicPr>
          <p:cNvPr id="2050" name="Picture 2" descr="C:\Users\cgyrling\Desktop\GDC2015\images\vmarxen-20140203-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0"/>
            <a:ext cx="6637867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858000" y="1733550"/>
            <a:ext cx="838200" cy="685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495550"/>
            <a:ext cx="2438400" cy="107721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Game object updates and command buffer generation is now </a:t>
            </a:r>
            <a:r>
              <a:rPr lang="en-US" sz="1600" dirty="0" err="1" smtClean="0">
                <a:solidFill>
                  <a:schemeClr val="bg2"/>
                </a:solidFill>
              </a:rPr>
              <a:t>jobified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1885950"/>
            <a:ext cx="1066800" cy="33855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55 ms</a:t>
            </a:r>
          </a:p>
        </p:txBody>
      </p:sp>
    </p:spTree>
    <p:extLst>
      <p:ext uri="{BB962C8B-B14F-4D97-AF65-F5344CB8AC3E}">
        <p14:creationId xmlns="" xmlns:p14="http://schemas.microsoft.com/office/powerpoint/2010/main" val="3305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jobs and fewer locks</a:t>
            </a:r>
            <a:endParaRPr lang="en-US" dirty="0"/>
          </a:p>
        </p:txBody>
      </p:sp>
      <p:pic>
        <p:nvPicPr>
          <p:cNvPr id="3074" name="Picture 2" descr="C:\Users\cgyrling\Desktop\GDC2015\images\max-2014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6673368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2495550"/>
            <a:ext cx="2209800" cy="15696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GPU bound due to most graphics features being implemented, but are very slow.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70 ms GPU frame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1885950"/>
            <a:ext cx="1066800" cy="33855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36 ms</a:t>
            </a:r>
          </a:p>
        </p:txBody>
      </p:sp>
    </p:spTree>
    <p:extLst>
      <p:ext uri="{BB962C8B-B14F-4D97-AF65-F5344CB8AC3E}">
        <p14:creationId xmlns="" xmlns:p14="http://schemas.microsoft.com/office/powerpoint/2010/main" val="31934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gyrling\Desktop\GDC2015\images\max-2014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6673368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3333750"/>
            <a:ext cx="4343400" cy="107721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April 8</a:t>
            </a:r>
            <a:r>
              <a:rPr lang="en-US" sz="3200" baseline="30000" dirty="0" smtClean="0">
                <a:solidFill>
                  <a:schemeClr val="bg2"/>
                </a:solidFill>
              </a:rPr>
              <a:t>th</a:t>
            </a:r>
            <a:r>
              <a:rPr lang="en-US" sz="3200" dirty="0" smtClean="0">
                <a:solidFill>
                  <a:schemeClr val="bg2"/>
                </a:solidFill>
              </a:rPr>
              <a:t> 2014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3 months until ship!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" y="4476750"/>
            <a:ext cx="2743200" cy="666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4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gyrling\Desktop\GDC2015\images\in-game profiler\cgyrling-20141211-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1112"/>
            <a:ext cx="6629400" cy="372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</p:spPr>
        <p:txBody>
          <a:bodyPr/>
          <a:lstStyle/>
          <a:p>
            <a:r>
              <a:rPr lang="en-US" dirty="0" smtClean="0"/>
              <a:t>Diminishing returns…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672261" y="1504950"/>
            <a:ext cx="0" cy="3352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72400" y="1885950"/>
            <a:ext cx="1066800" cy="33855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25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 goals for new job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Allow </a:t>
            </a:r>
            <a:r>
              <a:rPr lang="en-US" dirty="0" err="1" smtClean="0"/>
              <a:t>jobifying</a:t>
            </a:r>
            <a:r>
              <a:rPr lang="en-US" dirty="0" smtClean="0"/>
              <a:t> code that couldn’t be moved to SPUs</a:t>
            </a:r>
          </a:p>
          <a:p>
            <a:pPr eaLnBrk="1" hangingPunct="1">
              <a:defRPr/>
            </a:pPr>
            <a:r>
              <a:rPr lang="en-US" dirty="0" smtClean="0"/>
              <a:t>Jobs can yield to other jobs in the middle of execution</a:t>
            </a:r>
          </a:p>
          <a:p>
            <a:pPr lvl="1" eaLnBrk="1" hangingPunct="1">
              <a:defRPr/>
            </a:pPr>
            <a:r>
              <a:rPr lang="en-US" dirty="0" smtClean="0"/>
              <a:t>Example: Player update with kick and wait for ray casts</a:t>
            </a:r>
          </a:p>
          <a:p>
            <a:pPr eaLnBrk="1" hangingPunct="1">
              <a:defRPr/>
            </a:pPr>
            <a:r>
              <a:rPr lang="en-US" dirty="0" smtClean="0"/>
              <a:t>Easy to use API for </a:t>
            </a:r>
            <a:r>
              <a:rPr lang="en-US" dirty="0" err="1" smtClean="0"/>
              <a:t>gameplay</a:t>
            </a:r>
            <a:r>
              <a:rPr lang="en-US" dirty="0" smtClean="0"/>
              <a:t> programmers</a:t>
            </a:r>
          </a:p>
          <a:p>
            <a:pPr eaLnBrk="1" hangingPunct="1">
              <a:defRPr/>
            </a:pPr>
            <a:r>
              <a:rPr lang="en-US" dirty="0" smtClean="0"/>
              <a:t>No memory management for the user</a:t>
            </a:r>
          </a:p>
          <a:p>
            <a:pPr eaLnBrk="1" hangingPunct="1">
              <a:defRPr/>
            </a:pPr>
            <a:r>
              <a:rPr lang="en-US" dirty="0" smtClean="0"/>
              <a:t>One simple way to synchronize/chain jobs</a:t>
            </a:r>
          </a:p>
          <a:p>
            <a:pPr eaLnBrk="1" hangingPunct="1">
              <a:defRPr/>
            </a:pPr>
            <a:r>
              <a:rPr lang="en-US" dirty="0" smtClean="0"/>
              <a:t>Performance was secondary to ease-of-use of the API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Harsh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Most systems are now </a:t>
            </a:r>
            <a:r>
              <a:rPr lang="en-US" dirty="0" err="1" smtClean="0"/>
              <a:t>jobified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GPU optimizations are going really well</a:t>
            </a:r>
          </a:p>
          <a:p>
            <a:r>
              <a:rPr lang="en-US" dirty="0" smtClean="0"/>
              <a:t>CPU bound</a:t>
            </a:r>
          </a:p>
          <a:p>
            <a:pPr lvl="1"/>
            <a:r>
              <a:rPr lang="en-US" dirty="0" smtClean="0"/>
              <a:t>Critical path on CPU takes ~25 milliseconds.</a:t>
            </a:r>
          </a:p>
          <a:p>
            <a:r>
              <a:rPr lang="en-US" dirty="0"/>
              <a:t>Lots of </a:t>
            </a:r>
            <a:r>
              <a:rPr lang="en-US" dirty="0" smtClean="0"/>
              <a:t>idle time on CPU cores</a:t>
            </a:r>
          </a:p>
          <a:p>
            <a:r>
              <a:rPr lang="en-US" dirty="0" smtClean="0"/>
              <a:t>At this point we are a little over 2 months away from shipping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gyrling\Desktop\GDC2015\images\in-game profiler\cgyrling-20141211-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3815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10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gyrling\Desktop\GDC2015\images\in-game profiler\cgyrling-20141211-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3815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447800" y="1504950"/>
            <a:ext cx="685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505200" y="666750"/>
            <a:ext cx="838200" cy="419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05400" y="97155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1600" y="211455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333375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2200" y="33337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9715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9600" y="15811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" y="32575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96000" y="33337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943600" y="742950"/>
            <a:ext cx="12954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495550"/>
            <a:ext cx="243840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Lots of medium/small holes on cores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0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gyrling\Desktop\GDC2015\images\in-game profiler\cgyrling-20141211-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3815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41935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Logic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24193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Rendering Logic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86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 to reach 60 fps?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We had ~100 ms worth of work to do on the CPU for a single frame</a:t>
            </a:r>
          </a:p>
          <a:p>
            <a:r>
              <a:rPr lang="en-US" dirty="0" smtClean="0"/>
              <a:t>If we can manage to fill all the cores 100% of the time, then we can make it run at 60 fps.</a:t>
            </a:r>
          </a:p>
          <a:p>
            <a:pPr lvl="1"/>
            <a:r>
              <a:rPr lang="en-US" dirty="0" smtClean="0"/>
              <a:t>16.66 ms of work * 6 cores -&gt; ~100 ms of work</a:t>
            </a:r>
          </a:p>
          <a:p>
            <a:r>
              <a:rPr lang="en-US" dirty="0" smtClean="0"/>
              <a:t>Ok, theoretically possible… but how do we do that?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cut it in half!!!</a:t>
            </a:r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52550"/>
            <a:ext cx="5029200" cy="342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Current design</a:t>
            </a:r>
          </a:p>
          <a:p>
            <a:pPr lvl="1"/>
            <a:r>
              <a:rPr lang="en-US" dirty="0" smtClean="0"/>
              <a:t>Game logic runs first</a:t>
            </a:r>
          </a:p>
          <a:p>
            <a:pPr lvl="1"/>
            <a:r>
              <a:rPr lang="en-US" dirty="0" smtClean="0"/>
              <a:t>Rendering logic and command buffer generation runs after</a:t>
            </a:r>
          </a:p>
          <a:p>
            <a:r>
              <a:rPr lang="en-US" dirty="0" smtClean="0"/>
              <a:t>New design</a:t>
            </a:r>
          </a:p>
          <a:p>
            <a:pPr lvl="1"/>
            <a:r>
              <a:rPr lang="en-US" dirty="0" smtClean="0"/>
              <a:t>Run game and render logic at the same time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BUT</a:t>
            </a:r>
            <a:r>
              <a:rPr lang="en-US" i="1" dirty="0" smtClean="0">
                <a:solidFill>
                  <a:srgbClr val="FF0000"/>
                </a:solidFill>
              </a:rPr>
              <a:t> processing different frames!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pipeline – Feed forward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657350"/>
            <a:ext cx="1447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 Logic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1657350"/>
            <a:ext cx="1447800" cy="2667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 Logic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657350"/>
            <a:ext cx="1447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 Exec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952750"/>
            <a:ext cx="14478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1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pipeline – Feed forward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657350"/>
            <a:ext cx="1447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 Logic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1657350"/>
            <a:ext cx="1447800" cy="2667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 Logic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657350"/>
            <a:ext cx="1447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 Exec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200" y="2952750"/>
            <a:ext cx="1447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2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2952750"/>
            <a:ext cx="14478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1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>
            <a:off x="2514600" y="3486150"/>
            <a:ext cx="1676400" cy="533400"/>
          </a:xfrm>
          <a:prstGeom prst="stripedRightArrow">
            <a:avLst>
              <a:gd name="adj1" fmla="val 42857"/>
              <a:gd name="adj2" fmla="val 6190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pipeline – Feed forward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657350"/>
            <a:ext cx="1447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 Logic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1657350"/>
            <a:ext cx="1447800" cy="2667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 Logic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657350"/>
            <a:ext cx="1447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 Exec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45" charset="0"/>
              </a:rPr>
              <a:t>16.66 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2952750"/>
            <a:ext cx="1447800" cy="3048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3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57600" y="2952750"/>
            <a:ext cx="1447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2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15000" y="2952750"/>
            <a:ext cx="14478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1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Striped Right Arrow 15"/>
          <p:cNvSpPr/>
          <p:nvPr/>
        </p:nvSpPr>
        <p:spPr bwMode="auto">
          <a:xfrm>
            <a:off x="2438400" y="3486150"/>
            <a:ext cx="1676400" cy="533400"/>
          </a:xfrm>
          <a:prstGeom prst="stripedRightArrow">
            <a:avLst>
              <a:gd name="adj1" fmla="val 42857"/>
              <a:gd name="adj2" fmla="val 6190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>
            <a:off x="4572000" y="3486150"/>
            <a:ext cx="1676400" cy="533400"/>
          </a:xfrm>
          <a:prstGeom prst="stripedRightArrow">
            <a:avLst>
              <a:gd name="adj1" fmla="val 42857"/>
              <a:gd name="adj2" fmla="val 6190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504950"/>
            <a:ext cx="7981950" cy="32004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Like a </a:t>
            </a:r>
            <a:r>
              <a:rPr lang="en-US" sz="2000" dirty="0" smtClean="0"/>
              <a:t>partial thread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600" dirty="0" smtClean="0"/>
              <a:t>User provided stack space</a:t>
            </a:r>
          </a:p>
          <a:p>
            <a:pPr lvl="1" eaLnBrk="1" hangingPunct="1">
              <a:defRPr/>
            </a:pPr>
            <a:r>
              <a:rPr lang="en-US" sz="1600" dirty="0"/>
              <a:t>Small context containing state of fiber and saved registers</a:t>
            </a:r>
          </a:p>
          <a:p>
            <a:pPr eaLnBrk="1" hangingPunct="1">
              <a:defRPr/>
            </a:pPr>
            <a:r>
              <a:rPr lang="en-US" sz="2000" dirty="0" smtClean="0"/>
              <a:t>Executed by a thread</a:t>
            </a:r>
          </a:p>
          <a:p>
            <a:pPr eaLnBrk="1" hangingPunct="1">
              <a:defRPr/>
            </a:pPr>
            <a:r>
              <a:rPr lang="en-US" sz="2000" dirty="0" smtClean="0"/>
              <a:t>Cooperative multi-threading (no preemption)</a:t>
            </a:r>
          </a:p>
          <a:p>
            <a:pPr lvl="1" eaLnBrk="1" hangingPunct="1">
              <a:defRPr/>
            </a:pPr>
            <a:r>
              <a:rPr lang="en-US" sz="1600" dirty="0" smtClean="0"/>
              <a:t>Switching between fibers is explicit (</a:t>
            </a:r>
            <a:r>
              <a:rPr lang="en-US" sz="1600" dirty="0" err="1" smtClean="0"/>
              <a:t>sceFiberSwitch</a:t>
            </a:r>
            <a:r>
              <a:rPr lang="en-US" sz="1600" dirty="0" smtClean="0"/>
              <a:t> on PS4)</a:t>
            </a:r>
          </a:p>
          <a:p>
            <a:pPr lvl="2" eaLnBrk="1" hangingPunct="1">
              <a:defRPr/>
            </a:pPr>
            <a:r>
              <a:rPr lang="en-US" sz="1200" dirty="0" smtClean="0"/>
              <a:t> Other operating systems have similar functionality</a:t>
            </a:r>
          </a:p>
          <a:p>
            <a:pPr eaLnBrk="1" hangingPunct="1">
              <a:defRPr/>
            </a:pPr>
            <a:r>
              <a:rPr lang="en-US" sz="2000" dirty="0" smtClean="0"/>
              <a:t>Minimal overhead</a:t>
            </a:r>
          </a:p>
          <a:p>
            <a:pPr lvl="1" eaLnBrk="1" hangingPunct="1">
              <a:defRPr/>
            </a:pPr>
            <a:r>
              <a:rPr lang="en-US" sz="1600" dirty="0" smtClean="0"/>
              <a:t>No thread context switching when changing between fibers. Only register save/restore. (program counter, stack pointer, </a:t>
            </a:r>
            <a:r>
              <a:rPr lang="en-US" sz="1600" dirty="0" err="1" smtClean="0"/>
              <a:t>gprs</a:t>
            </a:r>
            <a:r>
              <a:rPr lang="en-US" sz="1600" dirty="0" smtClean="0"/>
              <a:t>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centric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Each stage is running completely independent</a:t>
            </a:r>
          </a:p>
          <a:p>
            <a:pPr lvl="1"/>
            <a:r>
              <a:rPr lang="en-US" dirty="0" smtClean="0"/>
              <a:t>No synchronization required</a:t>
            </a:r>
          </a:p>
          <a:p>
            <a:r>
              <a:rPr lang="en-US" dirty="0" smtClean="0"/>
              <a:t>A stage can process the next frame right away</a:t>
            </a:r>
          </a:p>
          <a:p>
            <a:r>
              <a:rPr lang="en-US" dirty="0" smtClean="0"/>
              <a:t>Complexity in engine design is simplified</a:t>
            </a:r>
          </a:p>
          <a:p>
            <a:pPr lvl="1"/>
            <a:r>
              <a:rPr lang="en-US" dirty="0" smtClean="0"/>
              <a:t>Very few locks needed due to parallelism</a:t>
            </a:r>
          </a:p>
          <a:p>
            <a:pPr lvl="1"/>
            <a:r>
              <a:rPr lang="en-US" dirty="0" smtClean="0"/>
              <a:t>Locks are only used to synchronize </a:t>
            </a:r>
            <a:r>
              <a:rPr lang="en-US" b="1" dirty="0" smtClean="0"/>
              <a:t>within</a:t>
            </a:r>
            <a:r>
              <a:rPr lang="en-US" dirty="0" smtClean="0"/>
              <a:t> heavily </a:t>
            </a:r>
            <a:r>
              <a:rPr lang="en-US" dirty="0" err="1" smtClean="0"/>
              <a:t>jobified</a:t>
            </a:r>
            <a:r>
              <a:rPr lang="en-US" dirty="0" smtClean="0"/>
              <a:t> stage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gyrling\Desktop\GDC2015\images\in-game profiler\cgyrling-20141211-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3815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50217"/>
            <a:ext cx="1866217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Old Design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58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gyrling\Desktop\GDC2015\images\in-game profiler\cgyrling-20141211-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3815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550217"/>
            <a:ext cx="1866217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Old Design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315200" y="1056977"/>
            <a:ext cx="0" cy="3581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39012" y="2386012"/>
            <a:ext cx="1144865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41935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Logic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4193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Rendering Logic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gyrling\Desktop\GDC2015\images\in-game profiler\cgyrling-20141211-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3815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7315200" y="1056977"/>
            <a:ext cx="0" cy="3581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447800" y="1504950"/>
            <a:ext cx="685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05200" y="666750"/>
            <a:ext cx="838200" cy="419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05400" y="97155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11455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105400" y="333375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362200" y="33337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52600" y="9715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9600" y="15811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5800" y="32575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96000" y="333375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943600" y="742950"/>
            <a:ext cx="12954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0217"/>
            <a:ext cx="1866217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Old Design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39012" y="2386012"/>
            <a:ext cx="1144865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gyrling\Desktop\GDC2015\images\in-game profiler\cgyrling-20141211-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438151"/>
            <a:ext cx="8263466" cy="4648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550217"/>
            <a:ext cx="2012089" cy="46166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76800" y="1047750"/>
            <a:ext cx="0" cy="3581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876800" y="2038350"/>
            <a:ext cx="1818126" cy="830997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15.5 ms!!!</a:t>
            </a:r>
          </a:p>
          <a:p>
            <a:r>
              <a:rPr lang="en-US" dirty="0" smtClean="0"/>
              <a:t>Ship it!</a:t>
            </a:r>
            <a:endParaRPr lang="en-US" dirty="0"/>
          </a:p>
        </p:txBody>
      </p:sp>
      <p:pic>
        <p:nvPicPr>
          <p:cNvPr id="6" name="Picture 6" descr="https://s-media-cache-ak0.pinimg.com/originals/01/e4/b8/01e4b89b0279f6f4ee865ee862865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2895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on PS3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Linear allocators</a:t>
            </a:r>
          </a:p>
          <a:p>
            <a:pPr lvl="1"/>
            <a:r>
              <a:rPr lang="en-US" dirty="0" smtClean="0"/>
              <a:t>Contiguous block of memory + offset in block</a:t>
            </a:r>
          </a:p>
          <a:p>
            <a:pPr lvl="1"/>
            <a:r>
              <a:rPr lang="en-US" dirty="0" smtClean="0"/>
              <a:t>Allocation is as simple as updating the offset</a:t>
            </a:r>
          </a:p>
          <a:p>
            <a:pPr lvl="1"/>
            <a:r>
              <a:rPr lang="en-US" dirty="0" smtClean="0"/>
              <a:t>‘Free’ all allocations by setting the offset to 0</a:t>
            </a:r>
          </a:p>
          <a:p>
            <a:r>
              <a:rPr lang="en-US" dirty="0" smtClean="0"/>
              <a:t>Single/Double/Triple frame</a:t>
            </a:r>
          </a:p>
          <a:p>
            <a:pPr lvl="1"/>
            <a:r>
              <a:rPr lang="en-US" dirty="0" smtClean="0"/>
              <a:t>At the beginning of the frame we rotate to a new block and set the offset to 0</a:t>
            </a:r>
          </a:p>
          <a:p>
            <a:r>
              <a:rPr lang="en-US" dirty="0" smtClean="0"/>
              <a:t>Works great when you process ONE frame at a time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Multi-frame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“When should I free my memory?”</a:t>
            </a:r>
          </a:p>
          <a:p>
            <a:pPr lvl="1"/>
            <a:r>
              <a:rPr lang="en-US" dirty="0" smtClean="0"/>
              <a:t>Memory is consumed in a later asynchronous stage</a:t>
            </a:r>
          </a:p>
          <a:p>
            <a:r>
              <a:rPr lang="en-US" dirty="0" smtClean="0"/>
              <a:t>“I need a new buffer every frame.”</a:t>
            </a:r>
          </a:p>
          <a:p>
            <a:pPr lvl="1"/>
            <a:r>
              <a:rPr lang="en-US" dirty="0" smtClean="0"/>
              <a:t>“How many buffers do I need to rotate between to avoid memory stomping?”</a:t>
            </a:r>
          </a:p>
          <a:p>
            <a:r>
              <a:rPr lang="en-US" dirty="0" smtClean="0"/>
              <a:t>“Which delta time should I use?”</a:t>
            </a:r>
          </a:p>
          <a:p>
            <a:r>
              <a:rPr lang="en-US" dirty="0" smtClean="0"/>
              <a:t>Every programmer was solving the same problem</a:t>
            </a:r>
          </a:p>
          <a:p>
            <a:pPr lvl="1"/>
            <a:r>
              <a:rPr lang="en-US" dirty="0" smtClean="0"/>
              <a:t>… often incorrectly</a:t>
            </a:r>
          </a:p>
          <a:p>
            <a:r>
              <a:rPr lang="en-US" dirty="0" smtClean="0"/>
              <a:t>Hard to understand everything that is going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Frames, frames, frames…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 is a ‘frame’ anyway?</a:t>
            </a:r>
          </a:p>
          <a:p>
            <a:pPr lvl="1"/>
            <a:r>
              <a:rPr lang="en-US" dirty="0" smtClean="0"/>
              <a:t>Game logic frame, GPU frame, display frame?</a:t>
            </a:r>
          </a:p>
          <a:p>
            <a:r>
              <a:rPr lang="en-US" dirty="0" smtClean="0"/>
              <a:t>Memory lifetime</a:t>
            </a:r>
            <a:endParaRPr lang="en-US" dirty="0"/>
          </a:p>
          <a:p>
            <a:pPr lvl="1"/>
            <a:r>
              <a:rPr lang="en-US" dirty="0"/>
              <a:t>When do I </a:t>
            </a:r>
            <a:r>
              <a:rPr lang="en-US" dirty="0" smtClean="0"/>
              <a:t>safely free memory?</a:t>
            </a:r>
            <a:endParaRPr lang="en-US" dirty="0"/>
          </a:p>
          <a:p>
            <a:pPr lvl="1"/>
            <a:r>
              <a:rPr lang="en-US" dirty="0"/>
              <a:t>Can we double/triple buffer </a:t>
            </a:r>
            <a:r>
              <a:rPr lang="en-US" dirty="0" smtClean="0"/>
              <a:t>memory?</a:t>
            </a:r>
          </a:p>
          <a:p>
            <a:pPr lvl="2"/>
            <a:r>
              <a:rPr lang="en-US" dirty="0" smtClean="0"/>
              <a:t> What </a:t>
            </a:r>
            <a:r>
              <a:rPr lang="en-US" dirty="0"/>
              <a:t>does </a:t>
            </a:r>
            <a:r>
              <a:rPr lang="en-US" dirty="0" smtClean="0"/>
              <a:t>the even </a:t>
            </a:r>
            <a:r>
              <a:rPr lang="en-US" dirty="0"/>
              <a:t>mean now?</a:t>
            </a:r>
          </a:p>
          <a:p>
            <a:r>
              <a:rPr lang="en-US" dirty="0" smtClean="0"/>
              <a:t>Need a new way of thinking about frames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definition of 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“A piece of data that is processed and ultimately displayed on screen”</a:t>
            </a:r>
          </a:p>
          <a:p>
            <a:r>
              <a:rPr lang="en-US" dirty="0" smtClean="0"/>
              <a:t>The main point here is ‘piece of data’.</a:t>
            </a:r>
          </a:p>
          <a:p>
            <a:r>
              <a:rPr lang="en-US" dirty="0" smtClean="0"/>
              <a:t>It is NOT a length of time.</a:t>
            </a:r>
          </a:p>
          <a:p>
            <a:r>
              <a:rPr lang="en-US" dirty="0" smtClean="0"/>
              <a:t>A frame is defined by the stages the data goes through to become a displayed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Introducing: </a:t>
            </a:r>
            <a:r>
              <a:rPr lang="en-US" dirty="0" err="1" smtClean="0"/>
              <a:t>FrameParams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Data for each displayed frame</a:t>
            </a:r>
          </a:p>
          <a:p>
            <a:pPr lvl="1"/>
            <a:r>
              <a:rPr lang="en-US" dirty="0" smtClean="0"/>
              <a:t>One instance for each new frame to eventually be displayed</a:t>
            </a:r>
          </a:p>
          <a:p>
            <a:pPr lvl="1"/>
            <a:r>
              <a:rPr lang="en-US" dirty="0" smtClean="0"/>
              <a:t>Sent through all stages of the engine</a:t>
            </a:r>
          </a:p>
          <a:p>
            <a:r>
              <a:rPr lang="en-US" dirty="0" smtClean="0"/>
              <a:t>Contains per-frame state:</a:t>
            </a:r>
          </a:p>
          <a:p>
            <a:pPr lvl="1"/>
            <a:r>
              <a:rPr lang="en-US" dirty="0" smtClean="0"/>
              <a:t>Frame number</a:t>
            </a:r>
          </a:p>
          <a:p>
            <a:pPr lvl="1"/>
            <a:r>
              <a:rPr lang="en-US" dirty="0" smtClean="0"/>
              <a:t>Delta time</a:t>
            </a:r>
          </a:p>
          <a:p>
            <a:pPr lvl="1"/>
            <a:r>
              <a:rPr lang="en-US" dirty="0" smtClean="0"/>
              <a:t>Skinning matrices</a:t>
            </a:r>
          </a:p>
          <a:p>
            <a:r>
              <a:rPr lang="en-US" dirty="0" smtClean="0"/>
              <a:t>Entry point for each stage to access required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Our job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025" y="1504950"/>
            <a:ext cx="7981950" cy="3200400"/>
          </a:xfrm>
          <a:prstGeom prst="rect">
            <a:avLst/>
          </a:prstGeom>
          <a:effectLst>
            <a:outerShdw blurRad="25400" dist="12699" dir="5400000" algn="ctr" rotWithShape="0">
              <a:srgbClr val="FEFFFE">
                <a:alpha val="45000"/>
              </a:srgbClr>
            </a:outerShdw>
          </a:effectLst>
        </p:spPr>
        <p:txBody>
          <a:bodyPr lIns="34290" tIns="17145" rIns="34290" bIns="17145" anchor="t"/>
          <a:lstStyle/>
          <a:p>
            <a:pPr eaLnBrk="1" hangingPunct="1">
              <a:defRPr/>
            </a:pPr>
            <a:r>
              <a:rPr lang="en-US" sz="2000" dirty="0" smtClean="0"/>
              <a:t>6 worker threads</a:t>
            </a:r>
          </a:p>
          <a:p>
            <a:pPr lvl="1" eaLnBrk="1" hangingPunct="1">
              <a:defRPr/>
            </a:pPr>
            <a:r>
              <a:rPr lang="en-US" sz="1600" dirty="0" smtClean="0"/>
              <a:t>Each one is locked to a CPU core</a:t>
            </a:r>
          </a:p>
          <a:p>
            <a:pPr eaLnBrk="1" hangingPunct="1">
              <a:defRPr/>
            </a:pPr>
            <a:r>
              <a:rPr lang="en-US" sz="2000" dirty="0" smtClean="0"/>
              <a:t>A thread is the execution unit, the fiber is the context.</a:t>
            </a:r>
          </a:p>
          <a:p>
            <a:pPr eaLnBrk="1" hangingPunct="1">
              <a:defRPr/>
            </a:pPr>
            <a:r>
              <a:rPr lang="en-US" sz="2000" dirty="0" smtClean="0"/>
              <a:t>A job always executes within the context of a fiber</a:t>
            </a:r>
          </a:p>
          <a:p>
            <a:pPr eaLnBrk="1" hangingPunct="1">
              <a:defRPr/>
            </a:pPr>
            <a:r>
              <a:rPr lang="en-US" sz="2000" dirty="0" smtClean="0"/>
              <a:t>Atomic counters used for synchronization</a:t>
            </a:r>
          </a:p>
          <a:p>
            <a:pPr eaLnBrk="1" hangingPunct="1">
              <a:defRPr/>
            </a:pPr>
            <a:r>
              <a:rPr lang="en-US" sz="2000" dirty="0" smtClean="0"/>
              <a:t>Fibers</a:t>
            </a:r>
          </a:p>
          <a:p>
            <a:pPr lvl="1" eaLnBrk="1" hangingPunct="1">
              <a:defRPr/>
            </a:pPr>
            <a:r>
              <a:rPr lang="en-US" sz="1600" dirty="0" smtClean="0"/>
              <a:t>160 fibers (128 x 64 </a:t>
            </a:r>
            <a:r>
              <a:rPr lang="en-US" sz="1600" dirty="0" err="1" smtClean="0"/>
              <a:t>KiB</a:t>
            </a:r>
            <a:r>
              <a:rPr lang="en-US" sz="1600" dirty="0" smtClean="0"/>
              <a:t> stack, 32 x 512 </a:t>
            </a:r>
            <a:r>
              <a:rPr lang="en-US" sz="1600" dirty="0" err="1" smtClean="0"/>
              <a:t>KiB</a:t>
            </a:r>
            <a:r>
              <a:rPr lang="en-US" sz="1600" dirty="0" smtClean="0"/>
              <a:t> stack)</a:t>
            </a:r>
          </a:p>
          <a:p>
            <a:pPr eaLnBrk="1" hangingPunct="1">
              <a:defRPr/>
            </a:pPr>
            <a:r>
              <a:rPr lang="en-US" sz="2000" dirty="0" smtClean="0"/>
              <a:t>3 job queues (Low/Normal/High priority)</a:t>
            </a:r>
          </a:p>
          <a:p>
            <a:pPr lvl="1" eaLnBrk="1" hangingPunct="1">
              <a:defRPr/>
            </a:pPr>
            <a:r>
              <a:rPr lang="en-US" sz="1600" dirty="0" smtClean="0"/>
              <a:t>No job stealing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FrameParams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Uncontended resource</a:t>
            </a:r>
          </a:p>
          <a:p>
            <a:pPr lvl="1"/>
            <a:r>
              <a:rPr lang="en-US" dirty="0" smtClean="0"/>
              <a:t>No locks needed as each stage works on a unique instance</a:t>
            </a:r>
          </a:p>
          <a:p>
            <a:r>
              <a:rPr lang="en-US" dirty="0" smtClean="0"/>
              <a:t>State variables are copied into this structure every frame</a:t>
            </a:r>
          </a:p>
          <a:p>
            <a:pPr lvl="1"/>
            <a:r>
              <a:rPr lang="en-US" dirty="0" smtClean="0"/>
              <a:t>Delta time</a:t>
            </a:r>
          </a:p>
          <a:p>
            <a:pPr lvl="1"/>
            <a:r>
              <a:rPr lang="en-US" dirty="0" smtClean="0"/>
              <a:t>Camera position</a:t>
            </a:r>
          </a:p>
          <a:p>
            <a:pPr lvl="1"/>
            <a:r>
              <a:rPr lang="en-US" dirty="0" smtClean="0"/>
              <a:t>Skinning matrices</a:t>
            </a:r>
          </a:p>
          <a:p>
            <a:pPr lvl="1"/>
            <a:r>
              <a:rPr lang="en-US" dirty="0" smtClean="0"/>
              <a:t>List of meshes to render</a:t>
            </a:r>
          </a:p>
          <a:p>
            <a:r>
              <a:rPr lang="en-US" dirty="0" smtClean="0"/>
              <a:t>Stores start/end timestamps for each stage</a:t>
            </a:r>
          </a:p>
          <a:p>
            <a:pPr lvl="1"/>
            <a:r>
              <a:rPr lang="en-US" dirty="0" smtClean="0"/>
              <a:t>Game, Render, GPU and Flip</a:t>
            </a:r>
          </a:p>
        </p:txBody>
      </p:sp>
    </p:spTree>
    <p:extLst>
      <p:ext uri="{BB962C8B-B14F-4D97-AF65-F5344CB8AC3E}">
        <p14:creationId xmlns="" xmlns:p14="http://schemas.microsoft.com/office/powerpoint/2010/main" val="38702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FrameParams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Easy to test if a frame has completed a particular stage</a:t>
            </a:r>
          </a:p>
          <a:p>
            <a:pPr lvl="1"/>
            <a:r>
              <a:rPr lang="en-US" dirty="0" err="1" smtClean="0"/>
              <a:t>HasFrameCompleted</a:t>
            </a:r>
            <a:r>
              <a:rPr lang="en-US" dirty="0" smtClean="0"/>
              <a:t>(</a:t>
            </a:r>
            <a:r>
              <a:rPr lang="en-US" dirty="0" err="1" smtClean="0"/>
              <a:t>frameNumber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Memory lifetime is now easily tracked</a:t>
            </a:r>
          </a:p>
          <a:p>
            <a:pPr lvl="1"/>
            <a:r>
              <a:rPr lang="en-US" dirty="0" smtClean="0"/>
              <a:t>If you generate data to be consumed by the GPU in frame X, then you wait until </a:t>
            </a:r>
            <a:r>
              <a:rPr lang="en-US" dirty="0" err="1" smtClean="0"/>
              <a:t>HasFrameCompleted</a:t>
            </a:r>
            <a:r>
              <a:rPr lang="en-US" dirty="0" smtClean="0"/>
              <a:t>(X) is true.</a:t>
            </a:r>
          </a:p>
          <a:p>
            <a:r>
              <a:rPr lang="en-US" dirty="0" smtClean="0"/>
              <a:t>We have 16 </a:t>
            </a:r>
            <a:r>
              <a:rPr lang="en-US" dirty="0" err="1" smtClean="0"/>
              <a:t>FrameParams</a:t>
            </a:r>
            <a:r>
              <a:rPr lang="en-US" dirty="0" smtClean="0"/>
              <a:t> that we rotate between</a:t>
            </a:r>
          </a:p>
          <a:p>
            <a:pPr lvl="1"/>
            <a:r>
              <a:rPr lang="en-US" dirty="0" smtClean="0"/>
              <a:t>You can only track the state of the last 15 frames</a:t>
            </a:r>
          </a:p>
        </p:txBody>
      </p:sp>
    </p:spTree>
    <p:extLst>
      <p:ext uri="{BB962C8B-B14F-4D97-AF65-F5344CB8AC3E}">
        <p14:creationId xmlns="" xmlns:p14="http://schemas.microsoft.com/office/powerpoint/2010/main" val="38702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pipeline – </a:t>
            </a:r>
            <a:r>
              <a:rPr lang="en-US" dirty="0" err="1" smtClean="0"/>
              <a:t>FrameParams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657350"/>
            <a:ext cx="1447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 Logic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1657350"/>
            <a:ext cx="1447800" cy="2667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 Logic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657350"/>
            <a:ext cx="1447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 Exec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47800" y="2876550"/>
            <a:ext cx="1447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</a:t>
            </a: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Params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 1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pipeline – </a:t>
            </a:r>
            <a:r>
              <a:rPr lang="en-US" dirty="0" err="1" smtClean="0"/>
              <a:t>FrameParams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657350"/>
            <a:ext cx="1447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 Logic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1657350"/>
            <a:ext cx="1447800" cy="2667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 Logic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657350"/>
            <a:ext cx="1447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 Exec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47800" y="2876550"/>
            <a:ext cx="1447800" cy="533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</a:t>
            </a: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Params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 2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05200" y="2876550"/>
            <a:ext cx="1447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</a:t>
            </a: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Params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 1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>
            <a:off x="2438400" y="3562350"/>
            <a:ext cx="1676400" cy="533400"/>
          </a:xfrm>
          <a:prstGeom prst="stripedRightArrow">
            <a:avLst>
              <a:gd name="adj1" fmla="val 42857"/>
              <a:gd name="adj2" fmla="val 6190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pipeline – </a:t>
            </a:r>
            <a:r>
              <a:rPr lang="en-US" dirty="0" err="1" smtClean="0"/>
              <a:t>FrameParams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657350"/>
            <a:ext cx="1447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 Logic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1657350"/>
            <a:ext cx="1447800" cy="2667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 Logic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657350"/>
            <a:ext cx="1447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 Exec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47800" y="2876550"/>
            <a:ext cx="1447800" cy="533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</a:t>
            </a: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Params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 3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0" y="2876550"/>
            <a:ext cx="1447800" cy="533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</a:t>
            </a: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Params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 2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62600" y="2876550"/>
            <a:ext cx="1447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Frame </a:t>
            </a: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Params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 1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Striped Right Arrow 15"/>
          <p:cNvSpPr/>
          <p:nvPr/>
        </p:nvSpPr>
        <p:spPr bwMode="auto">
          <a:xfrm>
            <a:off x="2362200" y="3562350"/>
            <a:ext cx="1676400" cy="533400"/>
          </a:xfrm>
          <a:prstGeom prst="stripedRightArrow">
            <a:avLst>
              <a:gd name="adj1" fmla="val 42857"/>
              <a:gd name="adj2" fmla="val 6190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>
            <a:off x="4495800" y="3562350"/>
            <a:ext cx="1676400" cy="533400"/>
          </a:xfrm>
          <a:prstGeom prst="stripedRightArrow">
            <a:avLst>
              <a:gd name="adj1" fmla="val 42857"/>
              <a:gd name="adj2" fmla="val 6190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Single Game Logic Stage (scratch memory)</a:t>
            </a:r>
          </a:p>
          <a:p>
            <a:r>
              <a:rPr lang="en-US" dirty="0" smtClean="0"/>
              <a:t>Double </a:t>
            </a:r>
            <a:r>
              <a:rPr lang="en-US" dirty="0"/>
              <a:t>Game Logic </a:t>
            </a:r>
            <a:r>
              <a:rPr lang="en-US" dirty="0" smtClean="0"/>
              <a:t>Stage (low-priority ray casts)</a:t>
            </a:r>
            <a:endParaRPr lang="en-US" dirty="0"/>
          </a:p>
          <a:p>
            <a:r>
              <a:rPr lang="en-US" dirty="0" smtClean="0"/>
              <a:t>Game To Render Logic Stage (Object instance arrays)</a:t>
            </a:r>
          </a:p>
          <a:p>
            <a:r>
              <a:rPr lang="en-US" dirty="0"/>
              <a:t>Game To </a:t>
            </a:r>
            <a:r>
              <a:rPr lang="en-US" dirty="0" smtClean="0"/>
              <a:t>GPU Stage (Skinning matrices)</a:t>
            </a:r>
          </a:p>
          <a:p>
            <a:r>
              <a:rPr lang="en-US" dirty="0" smtClean="0"/>
              <a:t>Render </a:t>
            </a:r>
            <a:r>
              <a:rPr lang="en-US" dirty="0"/>
              <a:t>To GPU Stage </a:t>
            </a:r>
            <a:r>
              <a:rPr lang="en-US" dirty="0" smtClean="0"/>
              <a:t>(Command Buffers)</a:t>
            </a:r>
            <a:endParaRPr lang="en-US" dirty="0"/>
          </a:p>
          <a:p>
            <a:r>
              <a:rPr lang="en-US" dirty="0" smtClean="0"/>
              <a:t>… for both Onion(CPU) and Garlic(GPU) memory!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out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Many different linear allocators</a:t>
            </a:r>
          </a:p>
          <a:p>
            <a:r>
              <a:rPr lang="en-US" dirty="0" smtClean="0"/>
              <a:t>Many different life times</a:t>
            </a:r>
          </a:p>
          <a:p>
            <a:r>
              <a:rPr lang="en-US" dirty="0" smtClean="0"/>
              <a:t>All sized for worst case</a:t>
            </a:r>
          </a:p>
          <a:p>
            <a:r>
              <a:rPr lang="en-US" dirty="0" smtClean="0"/>
              <a:t>We never hit worst case for all allocators at the same time</a:t>
            </a:r>
          </a:p>
          <a:p>
            <a:r>
              <a:rPr lang="en-US" dirty="0" smtClean="0"/>
              <a:t>100-200 </a:t>
            </a:r>
            <a:r>
              <a:rPr lang="en-US" dirty="0" err="1" smtClean="0"/>
              <a:t>MiB</a:t>
            </a:r>
            <a:r>
              <a:rPr lang="en-US" dirty="0" smtClean="0"/>
              <a:t> of wasted memory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Introducing: Tagged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Block based allocator</a:t>
            </a:r>
          </a:p>
          <a:p>
            <a:pPr lvl="1"/>
            <a:r>
              <a:rPr lang="en-US" dirty="0" smtClean="0"/>
              <a:t>Block size of 2 </a:t>
            </a:r>
            <a:r>
              <a:rPr lang="en-US" dirty="0" err="1" smtClean="0"/>
              <a:t>MiB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MiB</a:t>
            </a:r>
            <a:r>
              <a:rPr lang="en-US" dirty="0" smtClean="0"/>
              <a:t> is a ‘Large Page’ on PS4 –&gt; 1 TLB entry</a:t>
            </a:r>
          </a:p>
          <a:p>
            <a:r>
              <a:rPr lang="en-US" dirty="0" smtClean="0"/>
              <a:t>Each block is owned by a tag</a:t>
            </a:r>
          </a:p>
          <a:p>
            <a:pPr lvl="1"/>
            <a:r>
              <a:rPr lang="en-US" dirty="0" smtClean="0"/>
              <a:t>uint64_t</a:t>
            </a:r>
          </a:p>
          <a:p>
            <a:r>
              <a:rPr lang="en-US" dirty="0" smtClean="0"/>
              <a:t>No ‘Free(</a:t>
            </a:r>
            <a:r>
              <a:rPr lang="en-US" dirty="0" err="1" smtClean="0"/>
              <a:t>ptr</a:t>
            </a:r>
            <a:r>
              <a:rPr lang="en-US" dirty="0" smtClean="0"/>
              <a:t>)’ interface</a:t>
            </a:r>
          </a:p>
          <a:p>
            <a:r>
              <a:rPr lang="en-US" dirty="0" smtClean="0"/>
              <a:t>Free all blocks associated with a specific tag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82600" y="1504950"/>
            <a:ext cx="2184400" cy="304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Tagged Heap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 from Tagged Heap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33400" y="40957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49400" y="40957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3638550"/>
            <a:ext cx="9906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49400" y="36385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1813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49400" y="31813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27241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49400" y="27241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33400" y="22669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49400" y="2266950"/>
            <a:ext cx="10414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53000" y="2038350"/>
            <a:ext cx="22098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57900" y="22669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 from Tagged Heap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953000" y="2038350"/>
            <a:ext cx="22098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itchFamily="45" charset="0"/>
              </a:rPr>
              <a:t>Allocator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057900" y="22669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6400800" y="222885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2600" y="1504950"/>
            <a:ext cx="2184400" cy="304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Tagged Heap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3400" y="40957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49400" y="40957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" y="3638550"/>
            <a:ext cx="9906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49400" y="36385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00" y="31813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549400" y="31813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33400" y="27241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49400" y="27241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3400" y="22669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49400" y="2266950"/>
            <a:ext cx="10414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6553200" y="4086534"/>
            <a:ext cx="2438400" cy="390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6 Worker Threads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4191000" y="1962150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15" name="Bevel 14"/>
          <p:cNvSpPr/>
          <p:nvPr/>
        </p:nvSpPr>
        <p:spPr>
          <a:xfrm>
            <a:off x="4038600" y="2058590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16" name="Bevel 15"/>
          <p:cNvSpPr/>
          <p:nvPr/>
        </p:nvSpPr>
        <p:spPr>
          <a:xfrm>
            <a:off x="4191000" y="2140148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17" name="Bevel 16"/>
          <p:cNvSpPr/>
          <p:nvPr/>
        </p:nvSpPr>
        <p:spPr>
          <a:xfrm>
            <a:off x="4038600" y="2230040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18" name="Bevel 17"/>
          <p:cNvSpPr/>
          <p:nvPr/>
        </p:nvSpPr>
        <p:spPr>
          <a:xfrm>
            <a:off x="4191000" y="2305645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19" name="Bevel 18"/>
          <p:cNvSpPr/>
          <p:nvPr/>
        </p:nvSpPr>
        <p:spPr>
          <a:xfrm>
            <a:off x="4038600" y="2402086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20" name="Bevel 19"/>
          <p:cNvSpPr/>
          <p:nvPr/>
        </p:nvSpPr>
        <p:spPr>
          <a:xfrm>
            <a:off x="4191000" y="2483644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21" name="Bevel 20"/>
          <p:cNvSpPr/>
          <p:nvPr/>
        </p:nvSpPr>
        <p:spPr>
          <a:xfrm>
            <a:off x="4038600" y="2573536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22" name="Bevel 21"/>
          <p:cNvSpPr/>
          <p:nvPr/>
        </p:nvSpPr>
        <p:spPr>
          <a:xfrm>
            <a:off x="4191000" y="2644378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23" name="Bevel 22"/>
          <p:cNvSpPr/>
          <p:nvPr/>
        </p:nvSpPr>
        <p:spPr>
          <a:xfrm>
            <a:off x="4038600" y="2740819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24" name="Bevel 23"/>
          <p:cNvSpPr/>
          <p:nvPr/>
        </p:nvSpPr>
        <p:spPr>
          <a:xfrm>
            <a:off x="4191000" y="2822376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25" name="Bevel 24"/>
          <p:cNvSpPr/>
          <p:nvPr/>
        </p:nvSpPr>
        <p:spPr>
          <a:xfrm>
            <a:off x="4038600" y="2912269"/>
            <a:ext cx="1143000" cy="4286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8220" name="TextBox 31"/>
          <p:cNvSpPr txBox="1">
            <a:spLocks noChangeArrowheads="1"/>
          </p:cNvSpPr>
          <p:nvPr/>
        </p:nvSpPr>
        <p:spPr bwMode="auto">
          <a:xfrm>
            <a:off x="3048000" y="3638550"/>
            <a:ext cx="3276600" cy="697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chemeClr val="bg2"/>
                </a:solidFill>
              </a:rPr>
              <a:t>Fiber Pool - 160 </a:t>
            </a:r>
            <a:r>
              <a:rPr lang="en-US" sz="2000" dirty="0" smtClean="0">
                <a:solidFill>
                  <a:schemeClr val="bg2"/>
                </a:solidFill>
              </a:rPr>
              <a:t>Fibers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Stack &amp; Registers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Cube 37"/>
          <p:cNvSpPr/>
          <p:nvPr/>
        </p:nvSpPr>
        <p:spPr>
          <a:xfrm>
            <a:off x="1066800" y="2154217"/>
            <a:ext cx="1295400" cy="1665307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5" name="Cube 44"/>
          <p:cNvSpPr/>
          <p:nvPr/>
        </p:nvSpPr>
        <p:spPr>
          <a:xfrm>
            <a:off x="1597224" y="16573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9247" name="TextBox 49"/>
          <p:cNvSpPr txBox="1">
            <a:spLocks noChangeArrowheads="1"/>
          </p:cNvSpPr>
          <p:nvPr/>
        </p:nvSpPr>
        <p:spPr bwMode="auto">
          <a:xfrm>
            <a:off x="1066800" y="1352550"/>
            <a:ext cx="718542" cy="3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Jobs</a:t>
            </a:r>
          </a:p>
        </p:txBody>
      </p:sp>
      <p:sp>
        <p:nvSpPr>
          <p:cNvPr id="52" name="Cube 51"/>
          <p:cNvSpPr/>
          <p:nvPr/>
        </p:nvSpPr>
        <p:spPr>
          <a:xfrm>
            <a:off x="1257300" y="2190750"/>
            <a:ext cx="1295400" cy="1685925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Cube 52"/>
          <p:cNvSpPr/>
          <p:nvPr/>
        </p:nvSpPr>
        <p:spPr>
          <a:xfrm>
            <a:off x="1447800" y="2245751"/>
            <a:ext cx="1295400" cy="1688073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9250" name="TextBox 53"/>
          <p:cNvSpPr txBox="1">
            <a:spLocks noChangeArrowheads="1"/>
          </p:cNvSpPr>
          <p:nvPr/>
        </p:nvSpPr>
        <p:spPr bwMode="auto">
          <a:xfrm>
            <a:off x="228600" y="3977989"/>
            <a:ext cx="2667000" cy="11083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1641" tIns="40821" rIns="81641" bIns="40821">
            <a:spAutoFit/>
          </a:bodyPr>
          <a:lstStyle/>
          <a:p>
            <a:pPr>
              <a:spcBef>
                <a:spcPts val="375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3 Job Queues</a:t>
            </a:r>
          </a:p>
          <a:p>
            <a:pPr>
              <a:spcBef>
                <a:spcPts val="375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Low, Normal, High</a:t>
            </a:r>
          </a:p>
          <a:p>
            <a:pPr>
              <a:spcBef>
                <a:spcPts val="375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Priority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1905000" y="1962150"/>
            <a:ext cx="381000" cy="384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Cube 54"/>
          <p:cNvSpPr/>
          <p:nvPr/>
        </p:nvSpPr>
        <p:spPr>
          <a:xfrm>
            <a:off x="1881783" y="137160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56" name="Cube 55"/>
          <p:cNvSpPr/>
          <p:nvPr/>
        </p:nvSpPr>
        <p:spPr>
          <a:xfrm>
            <a:off x="2133600" y="16573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Cube 56"/>
          <p:cNvSpPr/>
          <p:nvPr/>
        </p:nvSpPr>
        <p:spPr>
          <a:xfrm>
            <a:off x="2438400" y="137160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44" name="Wave 43"/>
          <p:cNvSpPr/>
          <p:nvPr/>
        </p:nvSpPr>
        <p:spPr>
          <a:xfrm>
            <a:off x="65405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3" name="Bevel 12"/>
          <p:cNvSpPr/>
          <p:nvPr/>
        </p:nvSpPr>
        <p:spPr>
          <a:xfrm>
            <a:off x="6616700" y="2219325"/>
            <a:ext cx="838200" cy="3524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46" name="Wave 45"/>
          <p:cNvSpPr/>
          <p:nvPr/>
        </p:nvSpPr>
        <p:spPr>
          <a:xfrm>
            <a:off x="6692900" y="13525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47" name="Bevel 46"/>
          <p:cNvSpPr/>
          <p:nvPr/>
        </p:nvSpPr>
        <p:spPr>
          <a:xfrm>
            <a:off x="6769100" y="2371725"/>
            <a:ext cx="838200" cy="3524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48" name="Wave 47"/>
          <p:cNvSpPr/>
          <p:nvPr/>
        </p:nvSpPr>
        <p:spPr>
          <a:xfrm>
            <a:off x="6845300" y="15049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50" name="Bevel 49"/>
          <p:cNvSpPr/>
          <p:nvPr/>
        </p:nvSpPr>
        <p:spPr>
          <a:xfrm>
            <a:off x="6921500" y="2524125"/>
            <a:ext cx="838200" cy="3524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51" name="Wave 50"/>
          <p:cNvSpPr/>
          <p:nvPr/>
        </p:nvSpPr>
        <p:spPr>
          <a:xfrm>
            <a:off x="6997700" y="16573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54" name="Bevel 53"/>
          <p:cNvSpPr/>
          <p:nvPr/>
        </p:nvSpPr>
        <p:spPr>
          <a:xfrm>
            <a:off x="7073900" y="2676525"/>
            <a:ext cx="838200" cy="3524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58" name="Wave 57"/>
          <p:cNvSpPr/>
          <p:nvPr/>
        </p:nvSpPr>
        <p:spPr>
          <a:xfrm>
            <a:off x="7150100" y="18097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59" name="Bevel 58"/>
          <p:cNvSpPr/>
          <p:nvPr/>
        </p:nvSpPr>
        <p:spPr>
          <a:xfrm>
            <a:off x="7226300" y="2828925"/>
            <a:ext cx="838200" cy="3524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  <p:sp>
        <p:nvSpPr>
          <p:cNvPr id="60" name="Wave 59"/>
          <p:cNvSpPr/>
          <p:nvPr/>
        </p:nvSpPr>
        <p:spPr>
          <a:xfrm>
            <a:off x="7302500" y="1962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61" name="Bevel 60"/>
          <p:cNvSpPr/>
          <p:nvPr/>
        </p:nvSpPr>
        <p:spPr>
          <a:xfrm>
            <a:off x="7378700" y="2981325"/>
            <a:ext cx="838200" cy="3524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Fiber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82600" y="1504950"/>
            <a:ext cx="2184400" cy="304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Tagged Heap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400" y="40957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549400" y="40957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" y="3638550"/>
            <a:ext cx="9906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49400" y="36385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400" y="31813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549400" y="31813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00" y="27241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549400" y="27241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33400" y="22669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 from Tagged Heap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953000" y="2038350"/>
            <a:ext cx="22098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itchFamily="45" charset="0"/>
              </a:rPr>
              <a:t>Allocator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2743200" y="2190750"/>
            <a:ext cx="2057400" cy="2667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9157" y="1807517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Alloc</a:t>
            </a:r>
            <a:r>
              <a:rPr lang="en-US" dirty="0" smtClean="0">
                <a:solidFill>
                  <a:srgbClr val="000000"/>
                </a:solidFill>
              </a:rPr>
              <a:t> ‘Game’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552575" y="2269182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23999" y="2266950"/>
            <a:ext cx="1069975" cy="381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4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 from Tagged Heap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2743200" y="2381250"/>
            <a:ext cx="1981200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2600" y="1504950"/>
            <a:ext cx="2184400" cy="304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Tagged Heap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400" y="40957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549400" y="40957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" y="3638550"/>
            <a:ext cx="9906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49400" y="36385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" y="31813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9400" y="31813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3400" y="27241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549400" y="27241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3400" y="22669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52575" y="2269182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523999" y="2266950"/>
            <a:ext cx="1069975" cy="3832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53000" y="2038350"/>
            <a:ext cx="22098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057900" y="22669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82600" y="1504950"/>
            <a:ext cx="2184400" cy="304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Tagged Heap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3400" y="40957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49400" y="40957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3638550"/>
            <a:ext cx="9906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49400" y="36385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" y="31813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9400" y="31813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3400" y="27241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549400" y="2724150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3400" y="22669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552575" y="2269182"/>
            <a:ext cx="1041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free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953000" y="2038350"/>
            <a:ext cx="20574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itchFamily="45" charset="0"/>
              </a:rPr>
              <a:t>Allocator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2743200" y="2190750"/>
            <a:ext cx="2057400" cy="2667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80528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Free ‘Game’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23999" y="2266950"/>
            <a:ext cx="1069975" cy="838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24000" y="3638550"/>
            <a:ext cx="1066800" cy="381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8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free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953000" y="2038350"/>
            <a:ext cx="20574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itchFamily="45" charset="0"/>
              </a:rPr>
              <a:t>Allocator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2743200" y="2190750"/>
            <a:ext cx="2057400" cy="2667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80528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Free ‘Game’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2600" y="1504950"/>
            <a:ext cx="2184400" cy="304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Tagged Heap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400" y="40957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549400" y="40957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3400" y="3638550"/>
            <a:ext cx="9906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3400" y="31813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549400" y="3181350"/>
            <a:ext cx="1041400" cy="381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Render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3400" y="272415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GPU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3400" y="2266950"/>
            <a:ext cx="9906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49400" y="2271712"/>
            <a:ext cx="10414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549400" y="2724149"/>
            <a:ext cx="10414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523999" y="2266950"/>
            <a:ext cx="1069975" cy="838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49400" y="3638550"/>
            <a:ext cx="10414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24000" y="3638550"/>
            <a:ext cx="1066800" cy="381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6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allocators use the tagged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Allocate 2 </a:t>
            </a:r>
            <a:r>
              <a:rPr lang="en-US" dirty="0" err="1" smtClean="0"/>
              <a:t>MiB</a:t>
            </a:r>
            <a:r>
              <a:rPr lang="en-US" dirty="0" smtClean="0"/>
              <a:t> block from shared tagged heap and store locally in the allocator</a:t>
            </a:r>
          </a:p>
          <a:p>
            <a:r>
              <a:rPr lang="en-US" dirty="0" smtClean="0"/>
              <a:t>99% of all of our allocations are less than 2MiB</a:t>
            </a:r>
          </a:p>
          <a:p>
            <a:pPr lvl="1"/>
            <a:r>
              <a:rPr lang="en-US" dirty="0" smtClean="0"/>
              <a:t>Larger than 2 </a:t>
            </a:r>
            <a:r>
              <a:rPr lang="en-US" dirty="0" err="1" smtClean="0"/>
              <a:t>MiB</a:t>
            </a:r>
            <a:r>
              <a:rPr lang="en-US" dirty="0" smtClean="0"/>
              <a:t> allocations get consecutive 2 </a:t>
            </a:r>
            <a:r>
              <a:rPr lang="en-US" dirty="0" err="1" smtClean="0"/>
              <a:t>MiB</a:t>
            </a:r>
            <a:r>
              <a:rPr lang="en-US" dirty="0" smtClean="0"/>
              <a:t> blocks allocated from the tagged heap</a:t>
            </a:r>
          </a:p>
          <a:p>
            <a:r>
              <a:rPr lang="en-US" dirty="0" smtClean="0"/>
              <a:t>Make </a:t>
            </a:r>
            <a:r>
              <a:rPr lang="en-US" dirty="0"/>
              <a:t>allocations from </a:t>
            </a:r>
            <a:r>
              <a:rPr lang="en-US" dirty="0" smtClean="0"/>
              <a:t>this local block </a:t>
            </a:r>
            <a:r>
              <a:rPr lang="en-US" dirty="0"/>
              <a:t>until </a:t>
            </a:r>
            <a:r>
              <a:rPr lang="en-US" dirty="0" smtClean="0"/>
              <a:t>empty</a:t>
            </a:r>
          </a:p>
          <a:p>
            <a:r>
              <a:rPr lang="en-US" dirty="0" smtClean="0"/>
              <a:t>Sharing a common pool of blocks like this allows for dynamic sizing of allocators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single block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1" y="3181350"/>
            <a:ext cx="73152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3867150"/>
            <a:ext cx="1295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867150"/>
            <a:ext cx="4189413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Locking is required when a single 2 </a:t>
            </a:r>
            <a:r>
              <a:rPr lang="en-US" sz="1600" dirty="0" err="1" smtClean="0">
                <a:solidFill>
                  <a:schemeClr val="bg2"/>
                </a:solidFill>
              </a:rPr>
              <a:t>MiB</a:t>
            </a:r>
            <a:r>
              <a:rPr lang="en-US" sz="1600" dirty="0" smtClean="0">
                <a:solidFill>
                  <a:schemeClr val="bg2"/>
                </a:solidFill>
              </a:rPr>
              <a:t> block is used by multiple threads.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67000" y="39433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67000" y="40957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667000" y="4248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14600" y="39433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14600" y="40957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4248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62200" y="39433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62200" y="40957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4248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3" name="Wave 32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4" name="Bevel 33"/>
          <p:cNvSpPr/>
          <p:nvPr/>
        </p:nvSpPr>
        <p:spPr>
          <a:xfrm>
            <a:off x="2133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Wave 34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6" name="Bevel 35"/>
          <p:cNvSpPr/>
          <p:nvPr/>
        </p:nvSpPr>
        <p:spPr>
          <a:xfrm>
            <a:off x="990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Wave 36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8" name="Wave 37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9" name="Wave 38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40" name="Wave 39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43" name="Bevel 42"/>
          <p:cNvSpPr/>
          <p:nvPr/>
        </p:nvSpPr>
        <p:spPr>
          <a:xfrm>
            <a:off x="45720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ave 33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6" name="Bevel 35"/>
          <p:cNvSpPr/>
          <p:nvPr/>
        </p:nvSpPr>
        <p:spPr>
          <a:xfrm>
            <a:off x="2133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Wave 36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8" name="Bevel 37"/>
          <p:cNvSpPr/>
          <p:nvPr/>
        </p:nvSpPr>
        <p:spPr>
          <a:xfrm>
            <a:off x="990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Wave 38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40" name="Wave 39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41" name="Wave 40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42" name="Wave 41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single block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1" y="3181350"/>
            <a:ext cx="73152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3867150"/>
            <a:ext cx="1295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867150"/>
            <a:ext cx="4189413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Locking is required when a single 2 </a:t>
            </a:r>
            <a:r>
              <a:rPr lang="en-US" sz="1600" dirty="0" err="1" smtClean="0">
                <a:solidFill>
                  <a:schemeClr val="bg2"/>
                </a:solidFill>
              </a:rPr>
              <a:t>MiB</a:t>
            </a:r>
            <a:r>
              <a:rPr lang="en-US" sz="1600" dirty="0" smtClean="0">
                <a:solidFill>
                  <a:schemeClr val="bg2"/>
                </a:solidFill>
              </a:rPr>
              <a:t> block is used by multiple threads.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67000" y="40957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667000" y="4248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2343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14600" y="40957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4248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62200" y="2343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62200" y="40957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4248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1295400" y="2495550"/>
            <a:ext cx="1143000" cy="1524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2"/>
          </p:cNvCxnSpPr>
          <p:nvPr/>
        </p:nvCxnSpPr>
        <p:spPr bwMode="auto">
          <a:xfrm flipH="1" flipV="1">
            <a:off x="2423160" y="2465069"/>
            <a:ext cx="167640" cy="1554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Bevel 42"/>
          <p:cNvSpPr/>
          <p:nvPr/>
        </p:nvSpPr>
        <p:spPr>
          <a:xfrm>
            <a:off x="45720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24400" y="2343150"/>
            <a:ext cx="121919" cy="121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35" name="Straight Arrow Connector 34"/>
          <p:cNvCxnSpPr>
            <a:endCxn id="21" idx="2"/>
          </p:cNvCxnSpPr>
          <p:nvPr/>
        </p:nvCxnSpPr>
        <p:spPr bwMode="auto">
          <a:xfrm flipV="1">
            <a:off x="2743200" y="2465069"/>
            <a:ext cx="2042160" cy="155448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Store one 2 </a:t>
            </a:r>
            <a:r>
              <a:rPr lang="en-US" dirty="0" err="1" smtClean="0"/>
              <a:t>MiB</a:t>
            </a:r>
            <a:r>
              <a:rPr lang="en-US" dirty="0" smtClean="0"/>
              <a:t> block per worker thread in the allocator</a:t>
            </a:r>
          </a:p>
          <a:p>
            <a:pPr lvl="1"/>
            <a:r>
              <a:rPr lang="en-US" dirty="0" smtClean="0"/>
              <a:t>We use worker thread index to select which block to use</a:t>
            </a:r>
          </a:p>
          <a:p>
            <a:r>
              <a:rPr lang="en-US" dirty="0" smtClean="0"/>
              <a:t>All allocations on that thread go to that thread’s block</a:t>
            </a:r>
          </a:p>
          <a:p>
            <a:pPr lvl="1"/>
            <a:r>
              <a:rPr lang="en-US" dirty="0" smtClean="0"/>
              <a:t> No contention</a:t>
            </a:r>
          </a:p>
          <a:p>
            <a:r>
              <a:rPr lang="en-US" dirty="0" smtClean="0"/>
              <a:t>No locks required for 99.9% of memory allocations</a:t>
            </a:r>
          </a:p>
          <a:p>
            <a:r>
              <a:rPr lang="en-US" dirty="0" smtClean="0"/>
              <a:t>High volume, high-performance allocator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per-thread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3181350"/>
            <a:ext cx="74676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943350"/>
            <a:ext cx="990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5240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144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716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05000" y="3943350"/>
            <a:ext cx="990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2860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7432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336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5908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812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4384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3943350"/>
            <a:ext cx="990600" cy="609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814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038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290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862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338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572000" y="3943350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530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410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8006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2578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648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054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791200" y="3943350"/>
            <a:ext cx="990600" cy="6096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1722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629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198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4770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867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858000" y="3943350"/>
            <a:ext cx="990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390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696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866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5438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934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9" name="Bevel 88"/>
          <p:cNvSpPr/>
          <p:nvPr/>
        </p:nvSpPr>
        <p:spPr>
          <a:xfrm>
            <a:off x="2133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2" name="Wave 91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3" name="Bevel 92"/>
          <p:cNvSpPr/>
          <p:nvPr/>
        </p:nvSpPr>
        <p:spPr>
          <a:xfrm>
            <a:off x="990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4" name="Wave 93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6" name="Wave 95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8" name="Wave 97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00" name="Wave 99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3333750"/>
            <a:ext cx="2741613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One block per thread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per-thread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3181350"/>
            <a:ext cx="74676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943350"/>
            <a:ext cx="990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05000" y="3943350"/>
            <a:ext cx="990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3943350"/>
            <a:ext cx="990600" cy="609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572000" y="3943350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791200" y="3943350"/>
            <a:ext cx="990600" cy="6096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858000" y="3943350"/>
            <a:ext cx="990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9" name="Bevel 88"/>
          <p:cNvSpPr/>
          <p:nvPr/>
        </p:nvSpPr>
        <p:spPr>
          <a:xfrm>
            <a:off x="2133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2" name="Wave 91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3" name="Bevel 92"/>
          <p:cNvSpPr/>
          <p:nvPr/>
        </p:nvSpPr>
        <p:spPr>
          <a:xfrm>
            <a:off x="9906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4" name="Wave 93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6" name="Wave 95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8" name="Wave 97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00" name="Wave 99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66800" y="2343150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144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716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2860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514600" y="2343150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336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5908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812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4384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814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290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862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338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530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8006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2578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648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054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1722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629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198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4770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867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390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696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866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5438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90" name="Straight Arrow Connector 89"/>
          <p:cNvCxnSpPr>
            <a:endCxn id="23" idx="2"/>
          </p:cNvCxnSpPr>
          <p:nvPr/>
        </p:nvCxnSpPr>
        <p:spPr bwMode="auto">
          <a:xfrm flipH="1" flipV="1">
            <a:off x="1127760" y="2465069"/>
            <a:ext cx="472440" cy="1935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55" idx="2"/>
          </p:cNvCxnSpPr>
          <p:nvPr/>
        </p:nvCxnSpPr>
        <p:spPr bwMode="auto">
          <a:xfrm flipH="1" flipV="1">
            <a:off x="2575560" y="2465069"/>
            <a:ext cx="243840" cy="1935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3257550"/>
            <a:ext cx="5181600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Jobs are allocating memory tagged as ‘Game’ from the block assigned to that worker thread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038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410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934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1641" tIns="40821" rIns="81641" bIns="40821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System</a:t>
            </a:r>
          </a:p>
        </p:txBody>
      </p:sp>
      <p:sp>
        <p:nvSpPr>
          <p:cNvPr id="38" name="Cube 37"/>
          <p:cNvSpPr/>
          <p:nvPr/>
        </p:nvSpPr>
        <p:spPr>
          <a:xfrm>
            <a:off x="1229916" y="2038350"/>
            <a:ext cx="2438400" cy="622102"/>
          </a:xfrm>
          <a:prstGeom prst="cube">
            <a:avLst/>
          </a:prstGeom>
          <a:solidFill>
            <a:srgbClr val="ECE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7" name="Cube 56"/>
          <p:cNvSpPr/>
          <p:nvPr/>
        </p:nvSpPr>
        <p:spPr>
          <a:xfrm>
            <a:off x="1371600" y="2343150"/>
            <a:ext cx="304800" cy="2286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46" name="Cube 45"/>
          <p:cNvSpPr/>
          <p:nvPr/>
        </p:nvSpPr>
        <p:spPr>
          <a:xfrm>
            <a:off x="1828800" y="2343150"/>
            <a:ext cx="304800" cy="228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1867496" y="1687711"/>
            <a:ext cx="1517811" cy="3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1" tIns="40821" rIns="81641" bIns="40821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Job Queue</a:t>
            </a:r>
          </a:p>
        </p:txBody>
      </p:sp>
      <p:sp>
        <p:nvSpPr>
          <p:cNvPr id="9" name="Wave 8"/>
          <p:cNvSpPr/>
          <p:nvPr/>
        </p:nvSpPr>
        <p:spPr>
          <a:xfrm>
            <a:off x="4572000" y="1123950"/>
            <a:ext cx="1536700" cy="21336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3" name="Bevel 12"/>
          <p:cNvSpPr/>
          <p:nvPr/>
        </p:nvSpPr>
        <p:spPr>
          <a:xfrm>
            <a:off x="4800600" y="2190750"/>
            <a:ext cx="1143000" cy="50482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</a:rPr>
              <a:t>Fiber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per-thread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3181350"/>
            <a:ext cx="74676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943350"/>
            <a:ext cx="990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05000" y="3943350"/>
            <a:ext cx="990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3943350"/>
            <a:ext cx="990600" cy="609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572000" y="3943350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791200" y="3943350"/>
            <a:ext cx="990600" cy="6096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858000" y="3943350"/>
            <a:ext cx="990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2" name="Wave 91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4" name="Wave 93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6" name="Wave 95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8" name="Wave 97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00" name="Wave 99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144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716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2860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336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5908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812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4384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814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290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862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338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530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8006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2578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648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054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1722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629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198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4770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867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390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866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5438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410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934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9" name="Bevel 88"/>
          <p:cNvSpPr/>
          <p:nvPr/>
        </p:nvSpPr>
        <p:spPr>
          <a:xfrm>
            <a:off x="67818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3" name="Bevel 92"/>
          <p:cNvSpPr/>
          <p:nvPr/>
        </p:nvSpPr>
        <p:spPr>
          <a:xfrm>
            <a:off x="34290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05200" y="2343150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162800" y="2343150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257550"/>
            <a:ext cx="5181600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Jobs can sleep and wake up on another thread…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per-thread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3181350"/>
            <a:ext cx="74676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943350"/>
            <a:ext cx="990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05000" y="3943350"/>
            <a:ext cx="990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3943350"/>
            <a:ext cx="990600" cy="609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572000" y="3943350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791200" y="3943350"/>
            <a:ext cx="990600" cy="6096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858000" y="3943350"/>
            <a:ext cx="990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2" name="Wave 91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4" name="Wave 93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6" name="Wave 95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8" name="Wave 97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00" name="Wave 99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144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716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2860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336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5908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812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4384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814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290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862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338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530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8006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2578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648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054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1722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629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198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4770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867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390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866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5438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410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934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9" name="Bevel 88"/>
          <p:cNvSpPr/>
          <p:nvPr/>
        </p:nvSpPr>
        <p:spPr>
          <a:xfrm>
            <a:off x="67818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3" name="Bevel 92"/>
          <p:cNvSpPr/>
          <p:nvPr/>
        </p:nvSpPr>
        <p:spPr>
          <a:xfrm>
            <a:off x="34290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05200" y="2343150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162800" y="2343150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810000" y="2343150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858000" y="2343150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69" name="Straight Arrow Connector 68"/>
          <p:cNvCxnSpPr>
            <a:endCxn id="111" idx="2"/>
          </p:cNvCxnSpPr>
          <p:nvPr/>
        </p:nvCxnSpPr>
        <p:spPr bwMode="auto">
          <a:xfrm flipH="1" flipV="1">
            <a:off x="3870960" y="2465069"/>
            <a:ext cx="243840" cy="1935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6934200" y="2495550"/>
            <a:ext cx="838200" cy="1905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3257550"/>
            <a:ext cx="5181600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…and make additional allocations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with per-thread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3181350"/>
            <a:ext cx="74676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45" charset="0"/>
              </a:rPr>
              <a:t>Allocator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45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905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8" name="AutoShape 2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png;base64,iVBORw0KGgoAAAANSUhEUgAAAMIAAAEECAMAAABN+RseAAAAdVBMVEX///8AAAA7OzvU1NT8/PzX19d8fHxMTEy4uLgLCwvs7OwuLi6YmJjw8PDz8/NERETf39/Ly8vi4uIRERFxcXHGxsasrKwZGRlpaWmQkJBYWFiysrJJSUl0dHQeHh6Dg4M1NTVTU1OhoaFhYWEmJiaAgICUlJQlXkb8AAAFdklEQVR4nO2d6XbiMAxGAwlQKFvYl6HAtOX9H3GaM9MzBckksSUjcr77u0f2reNFTrCTRIRsnK+G7+f267rfKqG/fm333i+rfJTJlC3AKN2eSyvO0tvmg0fXPklmw97cq/rfbdIbTh9Z//G+HVL9b06r8YME0oVE/f+ySR8gkJ/lBArOeWyBiaxAwSSmxGAnL1CwizY+DXUECoZRBNIPPYNW66Ojb6DYBH/RboixUi/4yU51lkjX+gat1pviw7SPIVDwomXwO5ZBq7XSMbjEM2i1fmsYHCoW3i+hYpijvMGxrMzzYrhMO9PZoITZtJMuh4tzWTzxwfV+P2hv89oj4Tjf3l+q72UN7o1FH9uZb9jB5d5Uv5Q0yN3l9AILWvbcsQXnh5FbQGCB7M483uQ2CFxlzIWmoBdX+r2Rie+eEI5i/6TMNd4JTXGujiDa25aOQkS2NzJ+MuqNJIL/Z8SnsieJ2HwbdyVCX8NviAisNKZs4G14YAr7z+qHtzab46gswpJkq9LeL1zUi0R9OT650kInuDeN/4sbrj/0wkJyjbCTqS3PL6bAsIGVW0uqvhYYMwW+hwTkJhzlDVyuyJBmONNw6vttXVrmp3+0GY12kqqpkzGz0eO/s8SM0xF2n5n0yj+Bo6ujoJ5VFTqGeI+rzBLVO8UMLNd3lUG3XRaiVXVCc1HPFU1GU/MIO+cFdGD95ReIrlFV5+WfvN6WPPd7kujWkdpu7S001fUbCTckjnBF3dAJyStBycgUc5CuqRvyJHk9w7QriOb796EPsc8ETSfJiJ8ZdEjhPjMSeS8YmHrUIiMKPkMJ6c0qKX/l0n1WyCTljNgVmBWmT7ZLmjLqd0Mk4z3VjzEgClE/4KLjoUCMk3Qt70L/g/VjpLchYg5IX7kb6Yr1Y5BF+1m+nnfIyPxcf1YiC94oCdt/SOpWvyuSISFSuvMN2auvPyASBcVtSA6SudVPt6AQDBQKoBAMFAqgEAwUCqAQDBQKoBAMFAqgEAwUCqAQDBQKoBAMFAqgEAwUCqAQDBQKoBAMFAqgEAwUCp5IIeXpkM+RNh3Hn6owJS9t967y6QcvTwcULAAFC0DBAo1SaD8ZjEKSZE/Ej49Qfyo8F1CwABQsAAULQMECULAAFCwABQtAwQJQsAAULAAFC0DBAlCwABQsAAULQMECULBAPIVM69TMKArTYXczmc8nm67GPVT6Cunx6iSL9lH6BFBthSlzJPFOtil0FUaO6yYOkmdzqyp0nPfGrAWPP9RUYA+F/kbu9EBFhZLrk8ROxdVTuNsGku2gpkAPvCMI9QcthXGFuxjnMkcIaikwxzNTZL47VlKgh5SxiJz9pqRAzy9lEbliREeBv6uBQWKpoaNQ+UY9iclBR4E7tp/F87TjK1QUKnbmAoEOraKwqq4gcN+OikKNO+kErgJRUahxTa/AOYIqCjXuuZ0YVahx1XYfCloKDXiQGtCda9zYK7DCUFFowNTWgAUGcwGHA4mjlnUUGrDYbkDK04DEswnpfwM2Ydg7sm5Z294Ka8CGZBO2hZuwOd+EVyRf/cG5vT1/khdVSTJyZA6Lp3ld+MWMaYid7H112gr0kqnDs706pwrinzDEVxC/cA8K5UChAlAoBwoVgEI5UKgAFMqBQgWgUA4UKgCFcqBQAXUFgdsTS1BXON4YzMV/iaGucPsC9yQbPomgcPu+Zy8bPonxK5LrDe434ehJDIXrS2lz4ehJlJ8jjSaqBjEUkqT7b29YeD/4H1EUkvHycPi8qAjg14U2gIIFoGABKFgAChaAggWgYAEoWAAKFoCCBaBgAShYAAoWgIIFoGABKFgAChaAggUYhUdfIlcXRuFpgYIFoGABKFgAChb4A87mXFTtYW8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943350"/>
            <a:ext cx="990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05000" y="3943350"/>
            <a:ext cx="990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3943350"/>
            <a:ext cx="990600" cy="609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572000" y="3943350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791200" y="3943350"/>
            <a:ext cx="990600" cy="6096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858000" y="3943350"/>
            <a:ext cx="990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Game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2" name="Wave 91"/>
          <p:cNvSpPr/>
          <p:nvPr/>
        </p:nvSpPr>
        <p:spPr>
          <a:xfrm>
            <a:off x="7620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4" name="Wave 93"/>
          <p:cNvSpPr/>
          <p:nvPr/>
        </p:nvSpPr>
        <p:spPr>
          <a:xfrm>
            <a:off x="4343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6" name="Wave 95"/>
          <p:cNvSpPr/>
          <p:nvPr/>
        </p:nvSpPr>
        <p:spPr>
          <a:xfrm>
            <a:off x="3200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98" name="Wave 97"/>
          <p:cNvSpPr/>
          <p:nvPr/>
        </p:nvSpPr>
        <p:spPr>
          <a:xfrm>
            <a:off x="6629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100" name="Wave 99"/>
          <p:cNvSpPr/>
          <p:nvPr/>
        </p:nvSpPr>
        <p:spPr>
          <a:xfrm>
            <a:off x="5486400" y="1200150"/>
            <a:ext cx="1003300" cy="1905000"/>
          </a:xfrm>
          <a:prstGeom prst="wave">
            <a:avLst/>
          </a:prstGeom>
          <a:solidFill>
            <a:srgbClr val="9FB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t"/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Worker Thread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144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716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354831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2860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336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5908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812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438400" y="4354831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814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290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862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33800" y="4354831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530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8006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2578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648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054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1722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629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198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4770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8674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4354831"/>
            <a:ext cx="121919" cy="12191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390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866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5438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410200" y="4354831"/>
            <a:ext cx="121919" cy="12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934200" y="4354831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9" name="Bevel 88"/>
          <p:cNvSpPr/>
          <p:nvPr/>
        </p:nvSpPr>
        <p:spPr>
          <a:xfrm>
            <a:off x="67818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3" name="Bevel 92"/>
          <p:cNvSpPr/>
          <p:nvPr/>
        </p:nvSpPr>
        <p:spPr>
          <a:xfrm>
            <a:off x="3429000" y="2266950"/>
            <a:ext cx="609600" cy="304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1" tIns="40821" rIns="81641" bIns="40821" anchor="ctr"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05200" y="2343150"/>
            <a:ext cx="121919" cy="121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162800" y="2343150"/>
            <a:ext cx="121919" cy="1219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810000" y="2343150"/>
            <a:ext cx="121919" cy="12191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858000" y="2343150"/>
            <a:ext cx="121919" cy="1219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69" name="Straight Arrow Connector 68"/>
          <p:cNvCxnSpPr>
            <a:endCxn id="111" idx="2"/>
          </p:cNvCxnSpPr>
          <p:nvPr/>
        </p:nvCxnSpPr>
        <p:spPr bwMode="auto">
          <a:xfrm flipH="1" flipV="1">
            <a:off x="3870960" y="2465069"/>
            <a:ext cx="243840" cy="1935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6934200" y="2495550"/>
            <a:ext cx="838200" cy="1905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3028950"/>
            <a:ext cx="5181600" cy="83099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A job can now have allocations made from different 2 </a:t>
            </a:r>
            <a:r>
              <a:rPr lang="en-US" sz="1600" dirty="0" err="1" smtClean="0">
                <a:solidFill>
                  <a:schemeClr val="bg2"/>
                </a:solidFill>
              </a:rPr>
              <a:t>MiB</a:t>
            </a:r>
            <a:r>
              <a:rPr lang="en-US" sz="1600" dirty="0" smtClean="0">
                <a:solidFill>
                  <a:schemeClr val="bg2"/>
                </a:solidFill>
              </a:rPr>
              <a:t> blocks, but they are all tagged as ‘Game’ allocations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Fibers are awesome</a:t>
            </a:r>
          </a:p>
          <a:p>
            <a:r>
              <a:rPr lang="en-US" dirty="0" smtClean="0"/>
              <a:t>Frame-centric design simplifies your engine</a:t>
            </a:r>
          </a:p>
          <a:p>
            <a:pPr lvl="1"/>
            <a:r>
              <a:rPr lang="en-US" dirty="0" smtClean="0"/>
              <a:t>Using something like </a:t>
            </a:r>
            <a:r>
              <a:rPr lang="en-US" dirty="0" err="1" smtClean="0"/>
              <a:t>FrameParams</a:t>
            </a:r>
            <a:r>
              <a:rPr lang="en-US" dirty="0" smtClean="0"/>
              <a:t> greatly simplifies data lifetime and memory management</a:t>
            </a:r>
          </a:p>
          <a:p>
            <a:r>
              <a:rPr lang="en-US" dirty="0" smtClean="0"/>
              <a:t>Tag-based block allocators are great when dealing with a multi-frame engine design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077200" cy="78105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9726" y="3333750"/>
            <a:ext cx="5883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Christian </a:t>
            </a:r>
            <a:r>
              <a:rPr lang="en-US" dirty="0" err="1" smtClean="0">
                <a:solidFill>
                  <a:schemeClr val="bg2"/>
                </a:solidFill>
              </a:rPr>
              <a:t>Gyrling</a:t>
            </a: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christian_gyrling@naughtydog.com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6587" y="2190750"/>
            <a:ext cx="2819400" cy="781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ヒラギノ角ゴ Pro W3" pitchFamily="80" charset="-128"/>
                <a:cs typeface="ヒラギノ角ゴ Pro W3" pitchFamily="8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9pPr>
          </a:lstStyle>
          <a:p>
            <a:r>
              <a:rPr kumimoji="0" lang="en-US" kern="0" dirty="0" smtClean="0"/>
              <a:t>Questions?</a:t>
            </a:r>
            <a:endParaRPr kumimoji="0"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21725</TotalTime>
  <Words>2750</Words>
  <Application>Microsoft Office PowerPoint</Application>
  <PresentationFormat>On-screen Show (16:9)</PresentationFormat>
  <Paragraphs>726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Recommending A Strategy</vt:lpstr>
      <vt:lpstr>Parallelizing the Naughty Dog engine using fibers  Christian Gyrling Lead Programmer @ Naughty Dog</vt:lpstr>
      <vt:lpstr>Evolution of our PS4 engine </vt:lpstr>
      <vt:lpstr>Background: PS3 Engine</vt:lpstr>
      <vt:lpstr>Issues with our PS3 job system</vt:lpstr>
      <vt:lpstr>Design goals for new job system</vt:lpstr>
      <vt:lpstr>Fibers</vt:lpstr>
      <vt:lpstr>Our job system</vt:lpstr>
      <vt:lpstr>Job System</vt:lpstr>
      <vt:lpstr>Job System</vt:lpstr>
      <vt:lpstr>Job System</vt:lpstr>
      <vt:lpstr>Job System</vt:lpstr>
      <vt:lpstr>Job System</vt:lpstr>
      <vt:lpstr>Job System</vt:lpstr>
      <vt:lpstr>Job System</vt:lpstr>
      <vt:lpstr>Job System</vt:lpstr>
      <vt:lpstr>Job System</vt:lpstr>
      <vt:lpstr>Job System</vt:lpstr>
      <vt:lpstr>Job System Details</vt:lpstr>
      <vt:lpstr>Everything is a job</vt:lpstr>
      <vt:lpstr>Slide 20</vt:lpstr>
      <vt:lpstr>Slide 21</vt:lpstr>
      <vt:lpstr>Slide 22</vt:lpstr>
      <vt:lpstr>Slide 23</vt:lpstr>
      <vt:lpstr>Example – Animate All Objects</vt:lpstr>
      <vt:lpstr>Example – Animate All Objects</vt:lpstr>
      <vt:lpstr>Example – Animate All Objects</vt:lpstr>
      <vt:lpstr>Example – Animate All Objects</vt:lpstr>
      <vt:lpstr>Example – Animate All Objects</vt:lpstr>
      <vt:lpstr>Example – Animate All Objects</vt:lpstr>
      <vt:lpstr>Example – Animate All Objects</vt:lpstr>
      <vt:lpstr>Example – Animate All Objects</vt:lpstr>
      <vt:lpstr>Slide 32</vt:lpstr>
      <vt:lpstr>Slide 33</vt:lpstr>
      <vt:lpstr>Slide 34</vt:lpstr>
      <vt:lpstr>Pros of new job system</vt:lpstr>
      <vt:lpstr>Cons of new job system</vt:lpstr>
      <vt:lpstr>Support For Fibers</vt:lpstr>
      <vt:lpstr>Support For Fibers…</vt:lpstr>
      <vt:lpstr>Other job systems</vt:lpstr>
      <vt:lpstr>Moving on…</vt:lpstr>
      <vt:lpstr>Slide 41</vt:lpstr>
      <vt:lpstr>Slide 42</vt:lpstr>
      <vt:lpstr>Slide 43</vt:lpstr>
      <vt:lpstr>Initial Port</vt:lpstr>
      <vt:lpstr>Initial Port</vt:lpstr>
      <vt:lpstr>Jobify everything</vt:lpstr>
      <vt:lpstr>More jobs and fewer locks</vt:lpstr>
      <vt:lpstr>Slide 48</vt:lpstr>
      <vt:lpstr>Diminishing returns…</vt:lpstr>
      <vt:lpstr>Harsh realization</vt:lpstr>
      <vt:lpstr>Slide 51</vt:lpstr>
      <vt:lpstr>Slide 52</vt:lpstr>
      <vt:lpstr>Slide 53</vt:lpstr>
      <vt:lpstr>Is it possible to reach 60 fps? </vt:lpstr>
      <vt:lpstr>Let’s cut it in half!!!</vt:lpstr>
      <vt:lpstr>How? </vt:lpstr>
      <vt:lpstr>Engine pipeline – Feed forward</vt:lpstr>
      <vt:lpstr>Engine pipeline – Feed forward</vt:lpstr>
      <vt:lpstr>Engine pipeline – Feed forward</vt:lpstr>
      <vt:lpstr>Frame centric design</vt:lpstr>
      <vt:lpstr>Slide 61</vt:lpstr>
      <vt:lpstr>Slide 62</vt:lpstr>
      <vt:lpstr>Slide 63</vt:lpstr>
      <vt:lpstr>Slide 64</vt:lpstr>
      <vt:lpstr>Memory allocation on PS3</vt:lpstr>
      <vt:lpstr>Multi-frame difficulties</vt:lpstr>
      <vt:lpstr>Frames, frames, frames…</vt:lpstr>
      <vt:lpstr>Our definition of a frame</vt:lpstr>
      <vt:lpstr>Introducing: FrameParams</vt:lpstr>
      <vt:lpstr>FrameParams…</vt:lpstr>
      <vt:lpstr>FrameParams…</vt:lpstr>
      <vt:lpstr>Engine pipeline – FrameParams</vt:lpstr>
      <vt:lpstr>Engine pipeline – FrameParams</vt:lpstr>
      <vt:lpstr>Engine pipeline – FrameParams</vt:lpstr>
      <vt:lpstr>Memory lifetimes</vt:lpstr>
      <vt:lpstr>Running out of memory</vt:lpstr>
      <vt:lpstr>Introducing: Tagged Heap</vt:lpstr>
      <vt:lpstr>Allocate from Tagged Heap</vt:lpstr>
      <vt:lpstr>Allocate from Tagged Heap</vt:lpstr>
      <vt:lpstr>Allocate from Tagged Heap</vt:lpstr>
      <vt:lpstr>Allocate from Tagged Heap</vt:lpstr>
      <vt:lpstr>Bulk free</vt:lpstr>
      <vt:lpstr>Bulk free</vt:lpstr>
      <vt:lpstr>All allocators use the tagged heap</vt:lpstr>
      <vt:lpstr>Allocator with single block</vt:lpstr>
      <vt:lpstr>Allocator with single block</vt:lpstr>
      <vt:lpstr>Faster…</vt:lpstr>
      <vt:lpstr>Allocator with per-thread blocks</vt:lpstr>
      <vt:lpstr>Allocator with per-thread blocks</vt:lpstr>
      <vt:lpstr>Allocator with per-thread blocks</vt:lpstr>
      <vt:lpstr>Allocator with per-thread blocks</vt:lpstr>
      <vt:lpstr>Allocator with per-thread blocks</vt:lpstr>
      <vt:lpstr>Summary</vt:lpstr>
      <vt:lpstr>Thank you!</vt:lpstr>
    </vt:vector>
  </TitlesOfParts>
  <Manager/>
  <Company>CMP Media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subject/>
  <dc:creator>Jamil Moledina</dc:creator>
  <cp:keywords/>
  <dc:description/>
  <cp:lastModifiedBy>Christian</cp:lastModifiedBy>
  <cp:revision>242</cp:revision>
  <cp:lastPrinted>1904-01-01T00:00:00Z</cp:lastPrinted>
  <dcterms:created xsi:type="dcterms:W3CDTF">2011-01-18T22:56:43Z</dcterms:created>
  <dcterms:modified xsi:type="dcterms:W3CDTF">2015-03-09T02:34:35Z</dcterms:modified>
  <cp:category/>
</cp:coreProperties>
</file>