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03" r:id="rId3"/>
    <p:sldId id="257" r:id="rId4"/>
    <p:sldId id="258" r:id="rId5"/>
    <p:sldId id="405" r:id="rId6"/>
    <p:sldId id="411" r:id="rId7"/>
    <p:sldId id="273" r:id="rId8"/>
    <p:sldId id="259" r:id="rId9"/>
    <p:sldId id="264" r:id="rId10"/>
    <p:sldId id="272" r:id="rId11"/>
    <p:sldId id="269" r:id="rId12"/>
    <p:sldId id="404" r:id="rId13"/>
    <p:sldId id="260" r:id="rId14"/>
    <p:sldId id="348" r:id="rId15"/>
    <p:sldId id="349" r:id="rId16"/>
    <p:sldId id="350" r:id="rId17"/>
    <p:sldId id="351" r:id="rId18"/>
    <p:sldId id="352" r:id="rId19"/>
    <p:sldId id="353" r:id="rId20"/>
    <p:sldId id="354" r:id="rId21"/>
    <p:sldId id="275" r:id="rId22"/>
    <p:sldId id="268" r:id="rId23"/>
    <p:sldId id="274" r:id="rId24"/>
    <p:sldId id="282" r:id="rId25"/>
    <p:sldId id="286" r:id="rId26"/>
    <p:sldId id="287" r:id="rId27"/>
    <p:sldId id="288" r:id="rId28"/>
    <p:sldId id="289" r:id="rId29"/>
    <p:sldId id="290" r:id="rId30"/>
    <p:sldId id="291" r:id="rId31"/>
    <p:sldId id="292" r:id="rId32"/>
    <p:sldId id="293" r:id="rId33"/>
    <p:sldId id="355" r:id="rId34"/>
    <p:sldId id="281" r:id="rId35"/>
    <p:sldId id="294" r:id="rId36"/>
    <p:sldId id="295" r:id="rId37"/>
    <p:sldId id="296" r:id="rId38"/>
    <p:sldId id="304" r:id="rId39"/>
    <p:sldId id="298" r:id="rId40"/>
    <p:sldId id="299" r:id="rId41"/>
    <p:sldId id="301" r:id="rId42"/>
    <p:sldId id="302" r:id="rId43"/>
    <p:sldId id="300" r:id="rId44"/>
    <p:sldId id="309" r:id="rId45"/>
    <p:sldId id="310" r:id="rId46"/>
    <p:sldId id="311" r:id="rId47"/>
    <p:sldId id="306" r:id="rId48"/>
    <p:sldId id="307" r:id="rId49"/>
    <p:sldId id="308" r:id="rId50"/>
    <p:sldId id="267" r:id="rId51"/>
    <p:sldId id="276" r:id="rId52"/>
    <p:sldId id="312" r:id="rId53"/>
    <p:sldId id="356" r:id="rId54"/>
    <p:sldId id="359" r:id="rId55"/>
    <p:sldId id="383" r:id="rId56"/>
    <p:sldId id="357" r:id="rId57"/>
    <p:sldId id="360" r:id="rId58"/>
    <p:sldId id="364" r:id="rId59"/>
    <p:sldId id="384" r:id="rId60"/>
    <p:sldId id="361" r:id="rId61"/>
    <p:sldId id="363" r:id="rId62"/>
    <p:sldId id="365" r:id="rId63"/>
    <p:sldId id="366" r:id="rId64"/>
    <p:sldId id="367" r:id="rId65"/>
    <p:sldId id="368" r:id="rId66"/>
    <p:sldId id="386" r:id="rId67"/>
    <p:sldId id="387" r:id="rId68"/>
    <p:sldId id="388" r:id="rId69"/>
    <p:sldId id="389" r:id="rId70"/>
    <p:sldId id="390" r:id="rId71"/>
    <p:sldId id="391" r:id="rId72"/>
    <p:sldId id="392" r:id="rId73"/>
    <p:sldId id="393" r:id="rId74"/>
    <p:sldId id="394" r:id="rId75"/>
    <p:sldId id="395" r:id="rId76"/>
    <p:sldId id="396" r:id="rId77"/>
    <p:sldId id="399" r:id="rId78"/>
    <p:sldId id="398" r:id="rId79"/>
    <p:sldId id="400" r:id="rId80"/>
    <p:sldId id="401" r:id="rId81"/>
    <p:sldId id="402" r:id="rId82"/>
    <p:sldId id="340" r:id="rId83"/>
    <p:sldId id="341" r:id="rId84"/>
    <p:sldId id="342" r:id="rId85"/>
    <p:sldId id="409" r:id="rId86"/>
    <p:sldId id="407" r:id="rId87"/>
    <p:sldId id="385" r:id="rId88"/>
    <p:sldId id="343" r:id="rId89"/>
    <p:sldId id="369" r:id="rId90"/>
    <p:sldId id="345" r:id="rId91"/>
    <p:sldId id="346" r:id="rId92"/>
    <p:sldId id="382" r:id="rId93"/>
    <p:sldId id="410" r:id="rId94"/>
    <p:sldId id="406" r:id="rId95"/>
    <p:sldId id="408" r:id="rId96"/>
    <p:sldId id="381" r:id="rId97"/>
    <p:sldId id="270" r:id="rId9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3" autoAdjust="0"/>
    <p:restoredTop sz="94695" autoAdjust="0"/>
  </p:normalViewPr>
  <p:slideViewPr>
    <p:cSldViewPr>
      <p:cViewPr varScale="1">
        <p:scale>
          <a:sx n="126" d="100"/>
          <a:sy n="126" d="100"/>
        </p:scale>
        <p:origin x="-1194" y="-84"/>
      </p:cViewPr>
      <p:guideLst>
        <p:guide orient="horz" pos="2160"/>
        <p:guide pos="2880"/>
      </p:guideLst>
    </p:cSldViewPr>
  </p:slideViewPr>
  <p:outlineViewPr>
    <p:cViewPr>
      <p:scale>
        <a:sx n="33" d="100"/>
        <a:sy n="33" d="100"/>
      </p:scale>
      <p:origin x="0" y="1734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71E9F4-C415-4072-8B31-CDD90243C101}" type="datetimeFigureOut">
              <a:rPr lang="en-US" smtClean="0"/>
              <a:pPr/>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05C31-D389-4795-B174-1A4BB66FD89B}" type="slidenum">
              <a:rPr lang="en-US" smtClean="0"/>
              <a:pPr/>
              <a:t>‹#›</a:t>
            </a:fld>
            <a:endParaRPr lang="en-US"/>
          </a:p>
        </p:txBody>
      </p:sp>
    </p:spTree>
    <p:extLst>
      <p:ext uri="{BB962C8B-B14F-4D97-AF65-F5344CB8AC3E}">
        <p14:creationId xmlns:p14="http://schemas.microsoft.com/office/powerpoint/2010/main" xmlns="" val="1340071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1E9F4-C415-4072-8B31-CDD90243C101}" type="datetimeFigureOut">
              <a:rPr lang="en-US" smtClean="0"/>
              <a:pPr/>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05C31-D389-4795-B174-1A4BB66FD89B}" type="slidenum">
              <a:rPr lang="en-US" smtClean="0"/>
              <a:pPr/>
              <a:t>‹#›</a:t>
            </a:fld>
            <a:endParaRPr lang="en-US"/>
          </a:p>
        </p:txBody>
      </p:sp>
    </p:spTree>
    <p:extLst>
      <p:ext uri="{BB962C8B-B14F-4D97-AF65-F5344CB8AC3E}">
        <p14:creationId xmlns:p14="http://schemas.microsoft.com/office/powerpoint/2010/main" xmlns="" val="2201988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1E9F4-C415-4072-8B31-CDD90243C101}" type="datetimeFigureOut">
              <a:rPr lang="en-US" smtClean="0"/>
              <a:pPr/>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05C31-D389-4795-B174-1A4BB66FD89B}" type="slidenum">
              <a:rPr lang="en-US" smtClean="0"/>
              <a:pPr/>
              <a:t>‹#›</a:t>
            </a:fld>
            <a:endParaRPr lang="en-US"/>
          </a:p>
        </p:txBody>
      </p:sp>
    </p:spTree>
    <p:extLst>
      <p:ext uri="{BB962C8B-B14F-4D97-AF65-F5344CB8AC3E}">
        <p14:creationId xmlns:p14="http://schemas.microsoft.com/office/powerpoint/2010/main" xmlns="" val="2251236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1E9F4-C415-4072-8B31-CDD90243C101}" type="datetimeFigureOut">
              <a:rPr lang="en-US" smtClean="0"/>
              <a:pPr/>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05C31-D389-4795-B174-1A4BB66FD89B}" type="slidenum">
              <a:rPr lang="en-US" smtClean="0"/>
              <a:pPr/>
              <a:t>‹#›</a:t>
            </a:fld>
            <a:endParaRPr lang="en-US"/>
          </a:p>
        </p:txBody>
      </p:sp>
    </p:spTree>
    <p:extLst>
      <p:ext uri="{BB962C8B-B14F-4D97-AF65-F5344CB8AC3E}">
        <p14:creationId xmlns:p14="http://schemas.microsoft.com/office/powerpoint/2010/main" xmlns="" val="370707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71E9F4-C415-4072-8B31-CDD90243C101}" type="datetimeFigureOut">
              <a:rPr lang="en-US" smtClean="0"/>
              <a:pPr/>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05C31-D389-4795-B174-1A4BB66FD89B}" type="slidenum">
              <a:rPr lang="en-US" smtClean="0"/>
              <a:pPr/>
              <a:t>‹#›</a:t>
            </a:fld>
            <a:endParaRPr lang="en-US"/>
          </a:p>
        </p:txBody>
      </p:sp>
    </p:spTree>
    <p:extLst>
      <p:ext uri="{BB962C8B-B14F-4D97-AF65-F5344CB8AC3E}">
        <p14:creationId xmlns:p14="http://schemas.microsoft.com/office/powerpoint/2010/main" xmlns="" val="72337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71E9F4-C415-4072-8B31-CDD90243C101}" type="datetimeFigureOut">
              <a:rPr lang="en-US" smtClean="0"/>
              <a:pPr/>
              <a:t>11/11/2017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05C31-D389-4795-B174-1A4BB66FD89B}" type="slidenum">
              <a:rPr lang="en-US" smtClean="0"/>
              <a:pPr/>
              <a:t>‹#›</a:t>
            </a:fld>
            <a:endParaRPr lang="en-US"/>
          </a:p>
        </p:txBody>
      </p:sp>
    </p:spTree>
    <p:extLst>
      <p:ext uri="{BB962C8B-B14F-4D97-AF65-F5344CB8AC3E}">
        <p14:creationId xmlns:p14="http://schemas.microsoft.com/office/powerpoint/2010/main" xmlns="" val="2514907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71E9F4-C415-4072-8B31-CDD90243C101}" type="datetimeFigureOut">
              <a:rPr lang="en-US" smtClean="0"/>
              <a:pPr/>
              <a:t>11/11/2017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405C31-D389-4795-B174-1A4BB66FD89B}" type="slidenum">
              <a:rPr lang="en-US" smtClean="0"/>
              <a:pPr/>
              <a:t>‹#›</a:t>
            </a:fld>
            <a:endParaRPr lang="en-US"/>
          </a:p>
        </p:txBody>
      </p:sp>
    </p:spTree>
    <p:extLst>
      <p:ext uri="{BB962C8B-B14F-4D97-AF65-F5344CB8AC3E}">
        <p14:creationId xmlns:p14="http://schemas.microsoft.com/office/powerpoint/2010/main" xmlns="" val="4098824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71E9F4-C415-4072-8B31-CDD90243C101}" type="datetimeFigureOut">
              <a:rPr lang="en-US" smtClean="0"/>
              <a:pPr/>
              <a:t>11/11/2017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405C31-D389-4795-B174-1A4BB66FD89B}" type="slidenum">
              <a:rPr lang="en-US" smtClean="0"/>
              <a:pPr/>
              <a:t>‹#›</a:t>
            </a:fld>
            <a:endParaRPr lang="en-US"/>
          </a:p>
        </p:txBody>
      </p:sp>
    </p:spTree>
    <p:extLst>
      <p:ext uri="{BB962C8B-B14F-4D97-AF65-F5344CB8AC3E}">
        <p14:creationId xmlns:p14="http://schemas.microsoft.com/office/powerpoint/2010/main" xmlns="" val="3889211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1E9F4-C415-4072-8B31-CDD90243C101}" type="datetimeFigureOut">
              <a:rPr lang="en-US" smtClean="0"/>
              <a:pPr/>
              <a:t>11/11/2017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405C31-D389-4795-B174-1A4BB66FD89B}" type="slidenum">
              <a:rPr lang="en-US" smtClean="0"/>
              <a:pPr/>
              <a:t>‹#›</a:t>
            </a:fld>
            <a:endParaRPr lang="en-US"/>
          </a:p>
        </p:txBody>
      </p:sp>
    </p:spTree>
    <p:extLst>
      <p:ext uri="{BB962C8B-B14F-4D97-AF65-F5344CB8AC3E}">
        <p14:creationId xmlns:p14="http://schemas.microsoft.com/office/powerpoint/2010/main" xmlns="" val="1933139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1E9F4-C415-4072-8B31-CDD90243C101}" type="datetimeFigureOut">
              <a:rPr lang="en-US" smtClean="0"/>
              <a:pPr/>
              <a:t>11/11/2017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05C31-D389-4795-B174-1A4BB66FD89B}" type="slidenum">
              <a:rPr lang="en-US" smtClean="0"/>
              <a:pPr/>
              <a:t>‹#›</a:t>
            </a:fld>
            <a:endParaRPr lang="en-US"/>
          </a:p>
        </p:txBody>
      </p:sp>
    </p:spTree>
    <p:extLst>
      <p:ext uri="{BB962C8B-B14F-4D97-AF65-F5344CB8AC3E}">
        <p14:creationId xmlns:p14="http://schemas.microsoft.com/office/powerpoint/2010/main" xmlns="" val="55243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1E9F4-C415-4072-8B31-CDD90243C101}" type="datetimeFigureOut">
              <a:rPr lang="en-US" smtClean="0"/>
              <a:pPr/>
              <a:t>11/11/2017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05C31-D389-4795-B174-1A4BB66FD89B}" type="slidenum">
              <a:rPr lang="en-US" smtClean="0"/>
              <a:pPr/>
              <a:t>‹#›</a:t>
            </a:fld>
            <a:endParaRPr lang="en-US"/>
          </a:p>
        </p:txBody>
      </p:sp>
    </p:spTree>
    <p:extLst>
      <p:ext uri="{BB962C8B-B14F-4D97-AF65-F5344CB8AC3E}">
        <p14:creationId xmlns:p14="http://schemas.microsoft.com/office/powerpoint/2010/main" xmlns="" val="1161647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1E9F4-C415-4072-8B31-CDD90243C101}" type="datetimeFigureOut">
              <a:rPr lang="en-US" smtClean="0"/>
              <a:pPr/>
              <a:t>11/11/2017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405C31-D389-4795-B174-1A4BB66FD89B}" type="slidenum">
              <a:rPr lang="en-US" smtClean="0"/>
              <a:pPr/>
              <a:t>‹#›</a:t>
            </a:fld>
            <a:endParaRPr lang="en-US"/>
          </a:p>
        </p:txBody>
      </p:sp>
    </p:spTree>
    <p:extLst>
      <p:ext uri="{BB962C8B-B14F-4D97-AF65-F5344CB8AC3E}">
        <p14:creationId xmlns:p14="http://schemas.microsoft.com/office/powerpoint/2010/main" xmlns="" val="3490728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8" Type="http://schemas.openxmlformats.org/officeDocument/2006/relationships/hyperlink" Target="http://www.gdcvault.com/play/1751/Lockless-Programming-in" TargetMode="External"/><Relationship Id="rId13" Type="http://schemas.openxmlformats.org/officeDocument/2006/relationships/hyperlink" Target="http://www.ibm.com/developerworks/systems/articles/powerpc.html" TargetMode="External"/><Relationship Id="rId3" Type="http://schemas.openxmlformats.org/officeDocument/2006/relationships/hyperlink" Target="http://www.drdobbs.com/cpp/210600279" TargetMode="External"/><Relationship Id="rId7" Type="http://schemas.openxmlformats.org/officeDocument/2006/relationships/hyperlink" Target="http://en.wikipedia.org/wiki/MESI_protocol" TargetMode="External"/><Relationship Id="rId12" Type="http://schemas.openxmlformats.org/officeDocument/2006/relationships/hyperlink" Target="http://msdn.microsoft.com/en-US/library/ttk2z1ws(v=vs.80).aspx" TargetMode="External"/><Relationship Id="rId2" Type="http://schemas.openxmlformats.org/officeDocument/2006/relationships/hyperlink" Target="http://www.drdobbs.com/dept/architect/200001985" TargetMode="External"/><Relationship Id="rId16" Type="http://schemas.openxmlformats.org/officeDocument/2006/relationships/hyperlink" Target="ftp://download.intel.com/design/processor/manuals/253668.pdf" TargetMode="External"/><Relationship Id="rId1" Type="http://schemas.openxmlformats.org/officeDocument/2006/relationships/slideLayout" Target="../slideLayouts/slideLayout2.xml"/><Relationship Id="rId6" Type="http://schemas.openxmlformats.org/officeDocument/2006/relationships/hyperlink" Target="http://irl.cs.ucla.edu/~yingdi/paperreading/whymb.2010.06.07c.pdf" TargetMode="External"/><Relationship Id="rId11" Type="http://schemas.openxmlformats.org/officeDocument/2006/relationships/hyperlink" Target="http://msdn.microsoft.com/en-us/library/f20w0x5e(v=vs.80).aspx" TargetMode="External"/><Relationship Id="rId5" Type="http://schemas.openxmlformats.org/officeDocument/2006/relationships/hyperlink" Target="http://www.drdobbs.com/parallel/211601363" TargetMode="External"/><Relationship Id="rId15" Type="http://schemas.openxmlformats.org/officeDocument/2006/relationships/hyperlink" Target="http://www.opensource.apple.com/source/xnu/xnu-1504.9.37/osfmk/ppc/commpage/spinlocks.s" TargetMode="External"/><Relationship Id="rId10" Type="http://schemas.openxmlformats.org/officeDocument/2006/relationships/hyperlink" Target="http://msdn.microsoft.com/en-us/library/windows/desktop/ms684208(v=vs.85).aspx" TargetMode="External"/><Relationship Id="rId4" Type="http://schemas.openxmlformats.org/officeDocument/2006/relationships/hyperlink" Target="http://www.drdobbs.com/parallel/210604448" TargetMode="External"/><Relationship Id="rId9" Type="http://schemas.openxmlformats.org/officeDocument/2006/relationships/hyperlink" Target="http://msdn.microsoft.com/en-us/library/windows/desktop/ee418650(v=vs.85).aspx" TargetMode="External"/><Relationship Id="rId14" Type="http://schemas.openxmlformats.org/officeDocument/2006/relationships/hyperlink" Target="http://www.opensource.apple.com/source/xnu/xnu-792.2.4/osfmk/ppc/commpage/atomi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Cache Coherency and</a:t>
            </a:r>
            <a:br>
              <a:rPr lang="en-US" dirty="0" smtClean="0"/>
            </a:br>
            <a:r>
              <a:rPr lang="en-US" dirty="0" smtClean="0"/>
              <a:t>Multi-Core Programming</a:t>
            </a:r>
            <a:endParaRPr lang="en-US" dirty="0"/>
          </a:p>
        </p:txBody>
      </p:sp>
      <p:sp>
        <p:nvSpPr>
          <p:cNvPr id="3" name="Subtitle 2"/>
          <p:cNvSpPr>
            <a:spLocks noGrp="1"/>
          </p:cNvSpPr>
          <p:nvPr>
            <p:ph type="subTitle" idx="1"/>
          </p:nvPr>
        </p:nvSpPr>
        <p:spPr/>
        <p:txBody>
          <a:bodyPr/>
          <a:lstStyle/>
          <a:p>
            <a:r>
              <a:rPr lang="en-US" dirty="0" smtClean="0"/>
              <a:t>Christian Gyrling</a:t>
            </a:r>
          </a:p>
          <a:p>
            <a:r>
              <a:rPr lang="en-US" dirty="0" smtClean="0"/>
              <a:t>Naughty Dog</a:t>
            </a:r>
            <a:endParaRPr lang="en-US" dirty="0"/>
          </a:p>
        </p:txBody>
      </p:sp>
    </p:spTree>
    <p:extLst>
      <p:ext uri="{BB962C8B-B14F-4D97-AF65-F5344CB8AC3E}">
        <p14:creationId xmlns:p14="http://schemas.microsoft.com/office/powerpoint/2010/main" xmlns="" val="3590445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MESI Message Types</a:t>
            </a:r>
            <a:endParaRPr lang="en-US" dirty="0"/>
          </a:p>
        </p:txBody>
      </p:sp>
      <p:sp>
        <p:nvSpPr>
          <p:cNvPr id="3" name="Content Placeholder 2"/>
          <p:cNvSpPr>
            <a:spLocks noGrp="1"/>
          </p:cNvSpPr>
          <p:nvPr>
            <p:ph idx="1"/>
          </p:nvPr>
        </p:nvSpPr>
        <p:spPr/>
        <p:txBody>
          <a:bodyPr/>
          <a:lstStyle/>
          <a:p>
            <a:r>
              <a:rPr lang="en-US" dirty="0" smtClean="0"/>
              <a:t>Message Types (refers to a cache line)</a:t>
            </a:r>
          </a:p>
          <a:p>
            <a:pPr lvl="1"/>
            <a:r>
              <a:rPr lang="en-US" dirty="0" smtClean="0"/>
              <a:t>Read / Read Acknowledge</a:t>
            </a:r>
          </a:p>
          <a:p>
            <a:pPr lvl="1"/>
            <a:r>
              <a:rPr lang="en-US" dirty="0" smtClean="0"/>
              <a:t>RWITW – Read With Intent To Write</a:t>
            </a:r>
          </a:p>
          <a:p>
            <a:pPr lvl="2"/>
            <a:r>
              <a:rPr lang="en-US" dirty="0" smtClean="0"/>
              <a:t>Read + Invalidate</a:t>
            </a:r>
          </a:p>
          <a:p>
            <a:pPr lvl="1"/>
            <a:r>
              <a:rPr lang="en-US" dirty="0" smtClean="0"/>
              <a:t>Invalidate / Invalidate Acknowledge</a:t>
            </a:r>
          </a:p>
          <a:p>
            <a:pPr lvl="2"/>
            <a:r>
              <a:rPr lang="en-US" dirty="0" smtClean="0"/>
              <a:t>Ask other cores to invalidate this cache line</a:t>
            </a:r>
          </a:p>
          <a:p>
            <a:pPr lvl="1"/>
            <a:r>
              <a:rPr lang="en-US" dirty="0" err="1" smtClean="0"/>
              <a:t>Writeback</a:t>
            </a:r>
            <a:endParaRPr lang="en-US" dirty="0" smtClean="0"/>
          </a:p>
          <a:p>
            <a:pPr lvl="2"/>
            <a:r>
              <a:rPr lang="en-US" dirty="0" smtClean="0"/>
              <a:t>Write back cache line to main memory</a:t>
            </a:r>
            <a:endParaRPr lang="en-US" dirty="0"/>
          </a:p>
        </p:txBody>
      </p:sp>
    </p:spTree>
    <p:extLst>
      <p:ext uri="{BB962C8B-B14F-4D97-AF65-F5344CB8AC3E}">
        <p14:creationId xmlns:p14="http://schemas.microsoft.com/office/powerpoint/2010/main" xmlns="" val="1397623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line transitions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Read cache line</a:t>
            </a:r>
          </a:p>
          <a:p>
            <a:pPr lvl="1"/>
            <a:r>
              <a:rPr lang="en-US" dirty="0" smtClean="0"/>
              <a:t>Invalid -&gt; Exclusive</a:t>
            </a:r>
          </a:p>
          <a:p>
            <a:pPr lvl="2"/>
            <a:r>
              <a:rPr lang="en-US" dirty="0" smtClean="0"/>
              <a:t>only core with a copy</a:t>
            </a:r>
          </a:p>
          <a:p>
            <a:pPr lvl="1"/>
            <a:r>
              <a:rPr lang="en-US" dirty="0" smtClean="0"/>
              <a:t>Invalid -&gt; Shared</a:t>
            </a:r>
          </a:p>
          <a:p>
            <a:pPr lvl="2"/>
            <a:r>
              <a:rPr lang="en-US" dirty="0" smtClean="0"/>
              <a:t>other cores also have a copy</a:t>
            </a:r>
          </a:p>
          <a:p>
            <a:r>
              <a:rPr lang="en-US" dirty="0" smtClean="0"/>
              <a:t>Write to cache line</a:t>
            </a:r>
          </a:p>
          <a:p>
            <a:pPr lvl="1"/>
            <a:r>
              <a:rPr lang="en-US" dirty="0" smtClean="0"/>
              <a:t>Exclusive -&gt; Modified</a:t>
            </a:r>
          </a:p>
          <a:p>
            <a:pPr lvl="1"/>
            <a:r>
              <a:rPr lang="en-US" dirty="0" smtClean="0"/>
              <a:t>Shared -&gt; Modified</a:t>
            </a:r>
          </a:p>
          <a:p>
            <a:pPr lvl="2"/>
            <a:r>
              <a:rPr lang="en-US" dirty="0" smtClean="0"/>
              <a:t>all other cores invalidate their version of this cache line</a:t>
            </a:r>
          </a:p>
          <a:p>
            <a:r>
              <a:rPr lang="en-US" dirty="0" smtClean="0"/>
              <a:t>Told to invalidate</a:t>
            </a:r>
          </a:p>
          <a:p>
            <a:pPr lvl="1"/>
            <a:r>
              <a:rPr lang="en-US" dirty="0" smtClean="0"/>
              <a:t>Exclusive / Shared -&gt; Invalid</a:t>
            </a:r>
          </a:p>
          <a:p>
            <a:pPr lvl="1"/>
            <a:r>
              <a:rPr lang="en-US" dirty="0" smtClean="0"/>
              <a:t>Modified -&gt; Invalid</a:t>
            </a:r>
          </a:p>
          <a:p>
            <a:pPr lvl="2"/>
            <a:r>
              <a:rPr lang="en-US" dirty="0" smtClean="0"/>
              <a:t>triggers a ‘</a:t>
            </a:r>
            <a:r>
              <a:rPr lang="en-US" dirty="0" err="1" smtClean="0"/>
              <a:t>writeback</a:t>
            </a:r>
            <a:r>
              <a:rPr lang="en-US" dirty="0" smtClean="0"/>
              <a:t>’ to main memory</a:t>
            </a:r>
          </a:p>
          <a:p>
            <a:r>
              <a:rPr lang="en-US" dirty="0" smtClean="0"/>
              <a:t>Another core want to read our modified cache line</a:t>
            </a:r>
          </a:p>
          <a:p>
            <a:pPr lvl="1"/>
            <a:r>
              <a:rPr lang="en-US" dirty="0" smtClean="0"/>
              <a:t>Modified -&gt; Shared</a:t>
            </a:r>
          </a:p>
          <a:p>
            <a:pPr lvl="2"/>
            <a:r>
              <a:rPr lang="en-US" dirty="0" smtClean="0"/>
              <a:t>triggers a ‘</a:t>
            </a:r>
            <a:r>
              <a:rPr lang="en-US" dirty="0" err="1" smtClean="0"/>
              <a:t>writeback</a:t>
            </a:r>
            <a:r>
              <a:rPr lang="en-US" dirty="0" smtClean="0"/>
              <a:t>’ to main memory</a:t>
            </a:r>
          </a:p>
          <a:p>
            <a:pPr lvl="1"/>
            <a:endParaRPr lang="en-US"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43600" y="1447800"/>
            <a:ext cx="2609850" cy="2447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19943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Players…</a:t>
            </a:r>
            <a:endParaRPr lang="en-US" dirty="0"/>
          </a:p>
        </p:txBody>
      </p:sp>
      <p:sp>
        <p:nvSpPr>
          <p:cNvPr id="3" name="Content Placeholder 2"/>
          <p:cNvSpPr>
            <a:spLocks noGrp="1"/>
          </p:cNvSpPr>
          <p:nvPr>
            <p:ph idx="1"/>
          </p:nvPr>
        </p:nvSpPr>
        <p:spPr/>
        <p:txBody>
          <a:bodyPr/>
          <a:lstStyle/>
          <a:p>
            <a:r>
              <a:rPr lang="en-US" dirty="0" smtClean="0"/>
              <a:t>Example</a:t>
            </a:r>
          </a:p>
          <a:p>
            <a:pPr lvl="1"/>
            <a:r>
              <a:rPr lang="en-US" dirty="0" smtClean="0"/>
              <a:t>Core 0 - Producer</a:t>
            </a:r>
          </a:p>
          <a:p>
            <a:pPr lvl="1"/>
            <a:endParaRPr lang="en-US" dirty="0" smtClean="0"/>
          </a:p>
          <a:p>
            <a:pPr lvl="1"/>
            <a:endParaRPr lang="en-US" dirty="0"/>
          </a:p>
          <a:p>
            <a:pPr lvl="1"/>
            <a:endParaRPr lang="en-US" dirty="0" smtClean="0"/>
          </a:p>
          <a:p>
            <a:pPr lvl="1"/>
            <a:r>
              <a:rPr lang="en-US" dirty="0" smtClean="0"/>
              <a:t>Core 1 - Consumer</a:t>
            </a:r>
          </a:p>
          <a:p>
            <a:pPr lvl="1"/>
            <a:endParaRPr lang="en-US" dirty="0" smtClean="0"/>
          </a:p>
          <a:p>
            <a:pPr lvl="1"/>
            <a:endParaRPr lang="en-US" dirty="0" smtClean="0"/>
          </a:p>
        </p:txBody>
      </p:sp>
      <p:sp>
        <p:nvSpPr>
          <p:cNvPr id="4" name="TextBox 3"/>
          <p:cNvSpPr txBox="1"/>
          <p:nvPr/>
        </p:nvSpPr>
        <p:spPr>
          <a:xfrm>
            <a:off x="4953000" y="1905000"/>
            <a:ext cx="2971800" cy="1477328"/>
          </a:xfrm>
          <a:prstGeom prst="rect">
            <a:avLst/>
          </a:prstGeom>
          <a:solidFill>
            <a:schemeClr val="accent6">
              <a:lumMod val="40000"/>
              <a:lumOff val="60000"/>
            </a:schemeClr>
          </a:solidFill>
          <a:ln>
            <a:solidFill>
              <a:srgbClr val="002060"/>
            </a:solidFill>
          </a:ln>
        </p:spPr>
        <p:txBody>
          <a:bodyPr wrap="square" rtlCol="0">
            <a:spAutoFit/>
          </a:bodyPr>
          <a:lstStyle/>
          <a:p>
            <a:r>
              <a:rPr lang="en-US" dirty="0" smtClean="0"/>
              <a:t>void foo()</a:t>
            </a:r>
          </a:p>
          <a:p>
            <a:r>
              <a:rPr lang="en-US" dirty="0" smtClean="0"/>
              <a:t>{</a:t>
            </a:r>
          </a:p>
          <a:p>
            <a:r>
              <a:rPr lang="en-US" dirty="0" smtClean="0"/>
              <a:t>    data = 1;</a:t>
            </a:r>
          </a:p>
          <a:p>
            <a:r>
              <a:rPr lang="en-US" b="1" dirty="0" smtClean="0">
                <a:solidFill>
                  <a:srgbClr val="FF0000"/>
                </a:solidFill>
              </a:rPr>
              <a:t>   </a:t>
            </a:r>
            <a:r>
              <a:rPr lang="en-US" dirty="0" smtClean="0"/>
              <a:t> flag = 1;</a:t>
            </a:r>
          </a:p>
          <a:p>
            <a:r>
              <a:rPr lang="en-US" dirty="0" smtClean="0"/>
              <a:t>}</a:t>
            </a:r>
            <a:endParaRPr lang="en-US" dirty="0"/>
          </a:p>
        </p:txBody>
      </p:sp>
      <p:sp>
        <p:nvSpPr>
          <p:cNvPr id="5" name="TextBox 4"/>
          <p:cNvSpPr txBox="1"/>
          <p:nvPr/>
        </p:nvSpPr>
        <p:spPr>
          <a:xfrm>
            <a:off x="4953000" y="3962400"/>
            <a:ext cx="2971800" cy="1477328"/>
          </a:xfrm>
          <a:prstGeom prst="rect">
            <a:avLst/>
          </a:prstGeom>
          <a:solidFill>
            <a:schemeClr val="accent6">
              <a:lumMod val="40000"/>
              <a:lumOff val="60000"/>
            </a:schemeClr>
          </a:solidFill>
          <a:ln>
            <a:solidFill>
              <a:srgbClr val="002060"/>
            </a:solidFill>
          </a:ln>
        </p:spPr>
        <p:txBody>
          <a:bodyPr wrap="square" rtlCol="0">
            <a:spAutoFit/>
          </a:bodyPr>
          <a:lstStyle/>
          <a:p>
            <a:r>
              <a:rPr lang="en-US" dirty="0" smtClean="0"/>
              <a:t>void bar()</a:t>
            </a:r>
          </a:p>
          <a:p>
            <a:r>
              <a:rPr lang="en-US" dirty="0" smtClean="0"/>
              <a:t>{</a:t>
            </a:r>
          </a:p>
          <a:p>
            <a:r>
              <a:rPr lang="en-US" dirty="0" smtClean="0"/>
              <a:t>    while (flag == 0);</a:t>
            </a:r>
          </a:p>
          <a:p>
            <a:r>
              <a:rPr lang="en-US" dirty="0" smtClean="0"/>
              <a:t>    assert(data);</a:t>
            </a:r>
          </a:p>
          <a:p>
            <a:r>
              <a:rPr lang="en-US" dirty="0" smtClean="0"/>
              <a:t>}</a:t>
            </a:r>
            <a:endParaRPr lang="en-US" dirty="0"/>
          </a:p>
        </p:txBody>
      </p:sp>
    </p:spTree>
    <p:extLst>
      <p:ext uri="{BB962C8B-B14F-4D97-AF65-F5344CB8AC3E}">
        <p14:creationId xmlns:p14="http://schemas.microsoft.com/office/powerpoint/2010/main" xmlns="" val="2441065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Ownership Example</a:t>
            </a:r>
            <a:endParaRPr lang="en-US" dirty="0"/>
          </a:p>
        </p:txBody>
      </p:sp>
      <p:sp>
        <p:nvSpPr>
          <p:cNvPr id="4" name="TextBox 3"/>
          <p:cNvSpPr txBox="1"/>
          <p:nvPr/>
        </p:nvSpPr>
        <p:spPr>
          <a:xfrm>
            <a:off x="762000" y="38100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dirty="0" smtClean="0"/>
              <a:t>if (a)</a:t>
            </a:r>
          </a:p>
          <a:p>
            <a:r>
              <a:rPr lang="en-US" dirty="0" smtClean="0"/>
              <a:t>{</a:t>
            </a:r>
          </a:p>
          <a:p>
            <a:r>
              <a:rPr lang="en-US" dirty="0" smtClean="0"/>
              <a:t>     b = 4;</a:t>
            </a:r>
          </a:p>
          <a:p>
            <a:r>
              <a:rPr lang="en-US" dirty="0"/>
              <a:t>}</a:t>
            </a:r>
          </a:p>
        </p:txBody>
      </p:sp>
      <p:sp>
        <p:nvSpPr>
          <p:cNvPr id="10" name="TextBox 9"/>
          <p:cNvSpPr txBox="1"/>
          <p:nvPr/>
        </p:nvSpPr>
        <p:spPr>
          <a:xfrm>
            <a:off x="760707" y="5019324"/>
            <a:ext cx="2193011" cy="646331"/>
          </a:xfrm>
          <a:prstGeom prst="rect">
            <a:avLst/>
          </a:prstGeom>
          <a:noFill/>
        </p:spPr>
        <p:txBody>
          <a:bodyPr wrap="square" rtlCol="0">
            <a:spAutoFit/>
          </a:bodyPr>
          <a:lstStyle/>
          <a:p>
            <a:r>
              <a:rPr lang="en-US" dirty="0" smtClean="0"/>
              <a:t>‘a’ and ‘b’ are on separate cache lines</a:t>
            </a:r>
            <a:endParaRPr lang="en-US" dirty="0"/>
          </a:p>
        </p:txBody>
      </p:sp>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Initially Core 0’s cache is empty and Core 1’s contain the ‘a’ and ‘b’ cache lines</a:t>
            </a:r>
            <a:endParaRPr lang="en-US" dirty="0"/>
          </a:p>
        </p:txBody>
      </p:sp>
      <p:sp>
        <p:nvSpPr>
          <p:cNvPr id="26" name="Rectangle 25"/>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TextBox 26"/>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graphicFrame>
        <p:nvGraphicFramePr>
          <p:cNvPr id="29" name="Table 28"/>
          <p:cNvGraphicFramePr>
            <a:graphicFrameLocks noGrp="1"/>
          </p:cNvGraphicFramePr>
          <p:nvPr>
            <p:extLst>
              <p:ext uri="{D42A27DB-BD31-4B8C-83A1-F6EECF244321}">
                <p14:modId xmlns:p14="http://schemas.microsoft.com/office/powerpoint/2010/main" xmlns="" val="3754817517"/>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30" name="TextBox 29"/>
          <p:cNvSpPr txBox="1"/>
          <p:nvPr/>
        </p:nvSpPr>
        <p:spPr>
          <a:xfrm>
            <a:off x="4267200" y="2017931"/>
            <a:ext cx="1676400" cy="369332"/>
          </a:xfrm>
          <a:prstGeom prst="rect">
            <a:avLst/>
          </a:prstGeom>
          <a:noFill/>
        </p:spPr>
        <p:txBody>
          <a:bodyPr wrap="square" rtlCol="0">
            <a:spAutoFit/>
          </a:bodyPr>
          <a:lstStyle/>
          <a:p>
            <a:pPr algn="ctr"/>
            <a:r>
              <a:rPr lang="en-US" dirty="0" smtClean="0"/>
              <a:t>Core 0</a:t>
            </a:r>
            <a:endParaRPr lang="en-US" dirty="0"/>
          </a:p>
        </p:txBody>
      </p:sp>
      <p:graphicFrame>
        <p:nvGraphicFramePr>
          <p:cNvPr id="31" name="Table 30"/>
          <p:cNvGraphicFramePr>
            <a:graphicFrameLocks noGrp="1"/>
          </p:cNvGraphicFramePr>
          <p:nvPr>
            <p:extLst>
              <p:ext uri="{D42A27DB-BD31-4B8C-83A1-F6EECF244321}">
                <p14:modId xmlns:p14="http://schemas.microsoft.com/office/powerpoint/2010/main" xmlns="" val="1412224878"/>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b</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32" name="TextBox 31"/>
          <p:cNvSpPr txBox="1"/>
          <p:nvPr/>
        </p:nvSpPr>
        <p:spPr>
          <a:xfrm>
            <a:off x="6553200" y="1981200"/>
            <a:ext cx="1676400" cy="369332"/>
          </a:xfrm>
          <a:prstGeom prst="rect">
            <a:avLst/>
          </a:prstGeom>
          <a:noFill/>
        </p:spPr>
        <p:txBody>
          <a:bodyPr wrap="square" rtlCol="0">
            <a:spAutoFit/>
          </a:bodyPr>
          <a:lstStyle/>
          <a:p>
            <a:pPr algn="ctr"/>
            <a:r>
              <a:rPr lang="en-US" dirty="0" smtClean="0"/>
              <a:t>Core 1</a:t>
            </a:r>
            <a:endParaRPr lang="en-US" dirty="0"/>
          </a:p>
        </p:txBody>
      </p:sp>
      <p:sp>
        <p:nvSpPr>
          <p:cNvPr id="33" name="TextBox 3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34" name="Table 33"/>
          <p:cNvGraphicFramePr>
            <a:graphicFrameLocks noGrp="1"/>
          </p:cNvGraphicFramePr>
          <p:nvPr>
            <p:extLst>
              <p:ext uri="{D42A27DB-BD31-4B8C-83A1-F6EECF244321}">
                <p14:modId xmlns:p14="http://schemas.microsoft.com/office/powerpoint/2010/main" xmlns="" val="1716539520"/>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0</a:t>
                      </a:r>
                      <a:endParaRPr lang="en-US" dirty="0"/>
                    </a:p>
                  </a:txBody>
                  <a:tcPr/>
                </a:tc>
              </a:tr>
            </a:tbl>
          </a:graphicData>
        </a:graphic>
      </p:graphicFrame>
    </p:spTree>
    <p:extLst>
      <p:ext uri="{BB962C8B-B14F-4D97-AF65-F5344CB8AC3E}">
        <p14:creationId xmlns:p14="http://schemas.microsoft.com/office/powerpoint/2010/main" xmlns="" val="352688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Ownership Example</a:t>
            </a:r>
            <a:endParaRPr lang="en-US" dirty="0"/>
          </a:p>
        </p:txBody>
      </p:sp>
      <p:sp>
        <p:nvSpPr>
          <p:cNvPr id="4" name="TextBox 3"/>
          <p:cNvSpPr txBox="1"/>
          <p:nvPr/>
        </p:nvSpPr>
        <p:spPr>
          <a:xfrm>
            <a:off x="762000" y="38100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b="1" dirty="0" smtClean="0">
                <a:solidFill>
                  <a:srgbClr val="FF0000"/>
                </a:solidFill>
              </a:rPr>
              <a:t>if (a)</a:t>
            </a:r>
          </a:p>
          <a:p>
            <a:r>
              <a:rPr lang="en-US" dirty="0" smtClean="0"/>
              <a:t>{</a:t>
            </a:r>
          </a:p>
          <a:p>
            <a:r>
              <a:rPr lang="en-US" dirty="0" smtClean="0"/>
              <a:t>     b = 4;</a:t>
            </a:r>
          </a:p>
          <a:p>
            <a:r>
              <a:rPr lang="en-US" dirty="0"/>
              <a:t>}</a:t>
            </a:r>
          </a:p>
        </p:txBody>
      </p:sp>
      <p:sp>
        <p:nvSpPr>
          <p:cNvPr id="10" name="TextBox 9"/>
          <p:cNvSpPr txBox="1"/>
          <p:nvPr/>
        </p:nvSpPr>
        <p:spPr>
          <a:xfrm>
            <a:off x="760707" y="5019324"/>
            <a:ext cx="2193011" cy="646331"/>
          </a:xfrm>
          <a:prstGeom prst="rect">
            <a:avLst/>
          </a:prstGeom>
          <a:noFill/>
        </p:spPr>
        <p:txBody>
          <a:bodyPr wrap="square" rtlCol="0">
            <a:spAutoFit/>
          </a:bodyPr>
          <a:lstStyle/>
          <a:p>
            <a:r>
              <a:rPr lang="en-US" dirty="0" smtClean="0"/>
              <a:t>‘a’ and ‘b’ are on separate cache lines</a:t>
            </a:r>
            <a:endParaRPr lang="en-US" dirty="0"/>
          </a:p>
        </p:txBody>
      </p:sp>
      <p:sp>
        <p:nvSpPr>
          <p:cNvPr id="14" name="TextBox 13"/>
          <p:cNvSpPr txBox="1"/>
          <p:nvPr/>
        </p:nvSpPr>
        <p:spPr>
          <a:xfrm>
            <a:off x="762000" y="1752600"/>
            <a:ext cx="3124200" cy="646331"/>
          </a:xfrm>
          <a:prstGeom prst="rect">
            <a:avLst/>
          </a:prstGeom>
          <a:noFill/>
          <a:ln>
            <a:solidFill>
              <a:srgbClr val="002060"/>
            </a:solidFill>
          </a:ln>
        </p:spPr>
        <p:txBody>
          <a:bodyPr wrap="square" rtlCol="0">
            <a:spAutoFit/>
          </a:bodyPr>
          <a:lstStyle/>
          <a:p>
            <a:r>
              <a:rPr lang="en-US" dirty="0" smtClean="0"/>
              <a:t>Core 0 does not have ‘a’ in its cache and therefore requests it</a:t>
            </a:r>
            <a:endParaRPr lang="en-US" dirty="0"/>
          </a:p>
        </p:txBody>
      </p:sp>
      <p:sp>
        <p:nvSpPr>
          <p:cNvPr id="26" name="Rectangle 25"/>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(a)</a:t>
            </a:r>
            <a:endParaRPr lang="en-US" dirty="0">
              <a:solidFill>
                <a:schemeClr val="tx1"/>
              </a:solidFill>
            </a:endParaRPr>
          </a:p>
        </p:txBody>
      </p:sp>
      <p:sp>
        <p:nvSpPr>
          <p:cNvPr id="27" name="TextBox 26"/>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28" name="Down Arrow 27"/>
          <p:cNvSpPr/>
          <p:nvPr/>
        </p:nvSpPr>
        <p:spPr>
          <a:xfrm>
            <a:off x="52578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9" name="Table 28"/>
          <p:cNvGraphicFramePr>
            <a:graphicFrameLocks noGrp="1"/>
          </p:cNvGraphicFramePr>
          <p:nvPr>
            <p:extLst>
              <p:ext uri="{D42A27DB-BD31-4B8C-83A1-F6EECF244321}">
                <p14:modId xmlns:p14="http://schemas.microsoft.com/office/powerpoint/2010/main" xmlns="" val="3503754688"/>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30" name="TextBox 29"/>
          <p:cNvSpPr txBox="1"/>
          <p:nvPr/>
        </p:nvSpPr>
        <p:spPr>
          <a:xfrm>
            <a:off x="4267200" y="2017931"/>
            <a:ext cx="1676400" cy="369332"/>
          </a:xfrm>
          <a:prstGeom prst="rect">
            <a:avLst/>
          </a:prstGeom>
          <a:noFill/>
        </p:spPr>
        <p:txBody>
          <a:bodyPr wrap="square" rtlCol="0">
            <a:spAutoFit/>
          </a:bodyPr>
          <a:lstStyle/>
          <a:p>
            <a:pPr algn="ctr"/>
            <a:r>
              <a:rPr lang="en-US" dirty="0" smtClean="0"/>
              <a:t>Core 0</a:t>
            </a:r>
            <a:endParaRPr lang="en-US" dirty="0"/>
          </a:p>
        </p:txBody>
      </p:sp>
      <p:graphicFrame>
        <p:nvGraphicFramePr>
          <p:cNvPr id="31" name="Table 30"/>
          <p:cNvGraphicFramePr>
            <a:graphicFrameLocks noGrp="1"/>
          </p:cNvGraphicFramePr>
          <p:nvPr>
            <p:extLst>
              <p:ext uri="{D42A27DB-BD31-4B8C-83A1-F6EECF244321}">
                <p14:modId xmlns:p14="http://schemas.microsoft.com/office/powerpoint/2010/main" xmlns="" val="346979676"/>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b</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32" name="TextBox 31"/>
          <p:cNvSpPr txBox="1"/>
          <p:nvPr/>
        </p:nvSpPr>
        <p:spPr>
          <a:xfrm>
            <a:off x="6553200" y="1981200"/>
            <a:ext cx="1676400" cy="369332"/>
          </a:xfrm>
          <a:prstGeom prst="rect">
            <a:avLst/>
          </a:prstGeom>
          <a:noFill/>
        </p:spPr>
        <p:txBody>
          <a:bodyPr wrap="square" rtlCol="0">
            <a:spAutoFit/>
          </a:bodyPr>
          <a:lstStyle/>
          <a:p>
            <a:pPr algn="ctr"/>
            <a:r>
              <a:rPr lang="en-US" dirty="0" smtClean="0"/>
              <a:t>Core 1</a:t>
            </a:r>
            <a:endParaRPr lang="en-US" dirty="0"/>
          </a:p>
        </p:txBody>
      </p:sp>
      <p:sp>
        <p:nvSpPr>
          <p:cNvPr id="33" name="TextBox 3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34" name="Table 33"/>
          <p:cNvGraphicFramePr>
            <a:graphicFrameLocks noGrp="1"/>
          </p:cNvGraphicFramePr>
          <p:nvPr>
            <p:extLst>
              <p:ext uri="{D42A27DB-BD31-4B8C-83A1-F6EECF244321}">
                <p14:modId xmlns:p14="http://schemas.microsoft.com/office/powerpoint/2010/main" xmlns="" val="36379465"/>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0</a:t>
                      </a:r>
                      <a:endParaRPr lang="en-US" dirty="0"/>
                    </a:p>
                  </a:txBody>
                  <a:tcPr/>
                </a:tc>
              </a:tr>
            </a:tbl>
          </a:graphicData>
        </a:graphic>
      </p:graphicFrame>
    </p:spTree>
    <p:extLst>
      <p:ext uri="{BB962C8B-B14F-4D97-AF65-F5344CB8AC3E}">
        <p14:creationId xmlns:p14="http://schemas.microsoft.com/office/powerpoint/2010/main" xmlns="" val="414976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Ownership Example</a:t>
            </a:r>
            <a:endParaRPr lang="en-US" dirty="0"/>
          </a:p>
        </p:txBody>
      </p:sp>
      <p:sp>
        <p:nvSpPr>
          <p:cNvPr id="4" name="TextBox 3"/>
          <p:cNvSpPr txBox="1"/>
          <p:nvPr/>
        </p:nvSpPr>
        <p:spPr>
          <a:xfrm>
            <a:off x="762000" y="38100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b="1" dirty="0" smtClean="0">
                <a:solidFill>
                  <a:srgbClr val="FF0000"/>
                </a:solidFill>
              </a:rPr>
              <a:t>if (a)</a:t>
            </a:r>
          </a:p>
          <a:p>
            <a:r>
              <a:rPr lang="en-US" dirty="0" smtClean="0"/>
              <a:t>{</a:t>
            </a:r>
          </a:p>
          <a:p>
            <a:r>
              <a:rPr lang="en-US" dirty="0" smtClean="0"/>
              <a:t>     b = 4;</a:t>
            </a:r>
          </a:p>
          <a:p>
            <a:r>
              <a:rPr lang="en-US" dirty="0"/>
              <a:t>}</a:t>
            </a:r>
          </a:p>
        </p:txBody>
      </p:sp>
      <p:sp>
        <p:nvSpPr>
          <p:cNvPr id="10" name="TextBox 9"/>
          <p:cNvSpPr txBox="1"/>
          <p:nvPr/>
        </p:nvSpPr>
        <p:spPr>
          <a:xfrm>
            <a:off x="760707" y="5019324"/>
            <a:ext cx="2193011" cy="646331"/>
          </a:xfrm>
          <a:prstGeom prst="rect">
            <a:avLst/>
          </a:prstGeom>
          <a:noFill/>
        </p:spPr>
        <p:txBody>
          <a:bodyPr wrap="square" rtlCol="0">
            <a:spAutoFit/>
          </a:bodyPr>
          <a:lstStyle/>
          <a:p>
            <a:r>
              <a:rPr lang="en-US" dirty="0" smtClean="0"/>
              <a:t>‘a’ and ‘b’ are on separate cache lines</a:t>
            </a:r>
            <a:endParaRPr lang="en-US" dirty="0"/>
          </a:p>
        </p:txBody>
      </p:sp>
      <p:sp>
        <p:nvSpPr>
          <p:cNvPr id="14" name="TextBox 13"/>
          <p:cNvSpPr txBox="1"/>
          <p:nvPr/>
        </p:nvSpPr>
        <p:spPr>
          <a:xfrm>
            <a:off x="762000" y="1752600"/>
            <a:ext cx="3124200" cy="1477328"/>
          </a:xfrm>
          <a:prstGeom prst="rect">
            <a:avLst/>
          </a:prstGeom>
          <a:noFill/>
          <a:ln>
            <a:solidFill>
              <a:srgbClr val="002060"/>
            </a:solidFill>
          </a:ln>
        </p:spPr>
        <p:txBody>
          <a:bodyPr wrap="square" rtlCol="0">
            <a:spAutoFit/>
          </a:bodyPr>
          <a:lstStyle/>
          <a:p>
            <a:r>
              <a:rPr lang="en-US" dirty="0" smtClean="0"/>
              <a:t>Core </a:t>
            </a:r>
            <a:r>
              <a:rPr lang="en-US" dirty="0" smtClean="0"/>
              <a:t>1 </a:t>
            </a:r>
            <a:r>
              <a:rPr lang="en-US" dirty="0" smtClean="0"/>
              <a:t>sees the request and has the cache line ‘a’. It responds with the cache line and marks its own version as ‘Shared’</a:t>
            </a:r>
            <a:endParaRPr lang="en-US" dirty="0"/>
          </a:p>
        </p:txBody>
      </p:sp>
      <p:sp>
        <p:nvSpPr>
          <p:cNvPr id="26" name="Rectangle 25"/>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Response (a=1)</a:t>
            </a:r>
            <a:endParaRPr lang="en-US" dirty="0">
              <a:solidFill>
                <a:schemeClr val="tx1"/>
              </a:solidFill>
            </a:endParaRPr>
          </a:p>
        </p:txBody>
      </p:sp>
      <p:sp>
        <p:nvSpPr>
          <p:cNvPr id="27" name="TextBox 26"/>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28" name="Down Arrow 27"/>
          <p:cNvSpPr/>
          <p:nvPr/>
        </p:nvSpPr>
        <p:spPr>
          <a:xfrm>
            <a:off x="68580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9" name="Table 28"/>
          <p:cNvGraphicFramePr>
            <a:graphicFrameLocks noGrp="1"/>
          </p:cNvGraphicFramePr>
          <p:nvPr>
            <p:extLst>
              <p:ext uri="{D42A27DB-BD31-4B8C-83A1-F6EECF244321}">
                <p14:modId xmlns:p14="http://schemas.microsoft.com/office/powerpoint/2010/main" xmlns="" val="1230759894"/>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30" name="TextBox 29"/>
          <p:cNvSpPr txBox="1"/>
          <p:nvPr/>
        </p:nvSpPr>
        <p:spPr>
          <a:xfrm>
            <a:off x="4267200" y="2017931"/>
            <a:ext cx="1676400" cy="369332"/>
          </a:xfrm>
          <a:prstGeom prst="rect">
            <a:avLst/>
          </a:prstGeom>
          <a:noFill/>
        </p:spPr>
        <p:txBody>
          <a:bodyPr wrap="square" rtlCol="0">
            <a:spAutoFit/>
          </a:bodyPr>
          <a:lstStyle/>
          <a:p>
            <a:pPr algn="ctr"/>
            <a:r>
              <a:rPr lang="en-US" dirty="0" smtClean="0"/>
              <a:t>Core 0</a:t>
            </a:r>
            <a:endParaRPr lang="en-US" dirty="0"/>
          </a:p>
        </p:txBody>
      </p:sp>
      <p:graphicFrame>
        <p:nvGraphicFramePr>
          <p:cNvPr id="31" name="Table 30"/>
          <p:cNvGraphicFramePr>
            <a:graphicFrameLocks noGrp="1"/>
          </p:cNvGraphicFramePr>
          <p:nvPr>
            <p:extLst>
              <p:ext uri="{D42A27DB-BD31-4B8C-83A1-F6EECF244321}">
                <p14:modId xmlns:p14="http://schemas.microsoft.com/office/powerpoint/2010/main" xmlns="" val="1502694577"/>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solidFill>
                            <a:srgbClr val="FF0000"/>
                          </a:solidFill>
                        </a:rPr>
                        <a:t>S</a:t>
                      </a:r>
                      <a:endParaRPr lang="en-US" b="1" dirty="0">
                        <a:solidFill>
                          <a:srgbClr val="FF0000"/>
                        </a:solidFill>
                      </a:endParaRPr>
                    </a:p>
                  </a:txBody>
                  <a:tcPr/>
                </a:tc>
              </a:tr>
              <a:tr h="370840">
                <a:tc>
                  <a:txBody>
                    <a:bodyPr/>
                    <a:lstStyle/>
                    <a:p>
                      <a:pPr algn="ctr"/>
                      <a:r>
                        <a:rPr lang="en-US" dirty="0" smtClean="0"/>
                        <a:t>b</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32" name="TextBox 31"/>
          <p:cNvSpPr txBox="1"/>
          <p:nvPr/>
        </p:nvSpPr>
        <p:spPr>
          <a:xfrm>
            <a:off x="6553200" y="1981200"/>
            <a:ext cx="1676400" cy="369332"/>
          </a:xfrm>
          <a:prstGeom prst="rect">
            <a:avLst/>
          </a:prstGeom>
          <a:noFill/>
        </p:spPr>
        <p:txBody>
          <a:bodyPr wrap="square" rtlCol="0">
            <a:spAutoFit/>
          </a:bodyPr>
          <a:lstStyle/>
          <a:p>
            <a:pPr algn="ctr"/>
            <a:r>
              <a:rPr lang="en-US" dirty="0" smtClean="0"/>
              <a:t>Core 1</a:t>
            </a:r>
            <a:endParaRPr lang="en-US" dirty="0"/>
          </a:p>
        </p:txBody>
      </p:sp>
      <p:sp>
        <p:nvSpPr>
          <p:cNvPr id="33" name="TextBox 3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34" name="Table 33"/>
          <p:cNvGraphicFramePr>
            <a:graphicFrameLocks noGrp="1"/>
          </p:cNvGraphicFramePr>
          <p:nvPr>
            <p:extLst>
              <p:ext uri="{D42A27DB-BD31-4B8C-83A1-F6EECF244321}">
                <p14:modId xmlns:p14="http://schemas.microsoft.com/office/powerpoint/2010/main" xmlns="" val="359864136"/>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0</a:t>
                      </a:r>
                      <a:endParaRPr lang="en-US" dirty="0"/>
                    </a:p>
                  </a:txBody>
                  <a:tcPr/>
                </a:tc>
              </a:tr>
            </a:tbl>
          </a:graphicData>
        </a:graphic>
      </p:graphicFrame>
    </p:spTree>
    <p:extLst>
      <p:ext uri="{BB962C8B-B14F-4D97-AF65-F5344CB8AC3E}">
        <p14:creationId xmlns:p14="http://schemas.microsoft.com/office/powerpoint/2010/main" xmlns="" val="2827549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Ownership Example</a:t>
            </a:r>
            <a:endParaRPr lang="en-US" dirty="0"/>
          </a:p>
        </p:txBody>
      </p:sp>
      <p:sp>
        <p:nvSpPr>
          <p:cNvPr id="4" name="TextBox 3"/>
          <p:cNvSpPr txBox="1"/>
          <p:nvPr/>
        </p:nvSpPr>
        <p:spPr>
          <a:xfrm>
            <a:off x="762000" y="38100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b="1" dirty="0" smtClean="0">
                <a:solidFill>
                  <a:srgbClr val="FF0000"/>
                </a:solidFill>
              </a:rPr>
              <a:t>if (a)</a:t>
            </a:r>
          </a:p>
          <a:p>
            <a:r>
              <a:rPr lang="en-US" dirty="0" smtClean="0"/>
              <a:t>{</a:t>
            </a:r>
          </a:p>
          <a:p>
            <a:r>
              <a:rPr lang="en-US" dirty="0" smtClean="0"/>
              <a:t>     b = 4;</a:t>
            </a:r>
          </a:p>
          <a:p>
            <a:r>
              <a:rPr lang="en-US" dirty="0"/>
              <a:t>}</a:t>
            </a:r>
          </a:p>
        </p:txBody>
      </p:sp>
      <p:sp>
        <p:nvSpPr>
          <p:cNvPr id="10" name="TextBox 9"/>
          <p:cNvSpPr txBox="1"/>
          <p:nvPr/>
        </p:nvSpPr>
        <p:spPr>
          <a:xfrm>
            <a:off x="760707" y="5019324"/>
            <a:ext cx="2193011" cy="646331"/>
          </a:xfrm>
          <a:prstGeom prst="rect">
            <a:avLst/>
          </a:prstGeom>
          <a:noFill/>
        </p:spPr>
        <p:txBody>
          <a:bodyPr wrap="square" rtlCol="0">
            <a:spAutoFit/>
          </a:bodyPr>
          <a:lstStyle/>
          <a:p>
            <a:r>
              <a:rPr lang="en-US" dirty="0" smtClean="0"/>
              <a:t>‘a’ and ‘b’ are on separate cache lines</a:t>
            </a:r>
            <a:endParaRPr lang="en-US" dirty="0"/>
          </a:p>
        </p:txBody>
      </p:sp>
      <p:sp>
        <p:nvSpPr>
          <p:cNvPr id="14" name="TextBox 13"/>
          <p:cNvSpPr txBox="1"/>
          <p:nvPr/>
        </p:nvSpPr>
        <p:spPr>
          <a:xfrm>
            <a:off x="762000" y="1752600"/>
            <a:ext cx="3124200" cy="1200329"/>
          </a:xfrm>
          <a:prstGeom prst="rect">
            <a:avLst/>
          </a:prstGeom>
          <a:noFill/>
          <a:ln>
            <a:solidFill>
              <a:srgbClr val="002060"/>
            </a:solidFill>
          </a:ln>
        </p:spPr>
        <p:txBody>
          <a:bodyPr wrap="square" rtlCol="0">
            <a:spAutoFit/>
          </a:bodyPr>
          <a:lstStyle/>
          <a:p>
            <a:r>
              <a:rPr lang="en-US" dirty="0" smtClean="0"/>
              <a:t>Core 0 receives the cache line and installs it in its cache.</a:t>
            </a:r>
          </a:p>
          <a:p>
            <a:r>
              <a:rPr lang="en-US" dirty="0" smtClean="0"/>
              <a:t>The branch can now be evaluated</a:t>
            </a:r>
            <a:endParaRPr lang="en-US" dirty="0"/>
          </a:p>
        </p:txBody>
      </p:sp>
      <p:sp>
        <p:nvSpPr>
          <p:cNvPr id="26" name="Rectangle 25"/>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Response (a=1)</a:t>
            </a:r>
            <a:endParaRPr lang="en-US" dirty="0">
              <a:solidFill>
                <a:schemeClr val="tx1"/>
              </a:solidFill>
            </a:endParaRPr>
          </a:p>
        </p:txBody>
      </p:sp>
      <p:sp>
        <p:nvSpPr>
          <p:cNvPr id="27" name="TextBox 26"/>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28" name="Down Arrow 27"/>
          <p:cNvSpPr/>
          <p:nvPr/>
        </p:nvSpPr>
        <p:spPr>
          <a:xfrm rot="10800000">
            <a:off x="52578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9" name="Table 28"/>
          <p:cNvGraphicFramePr>
            <a:graphicFrameLocks noGrp="1"/>
          </p:cNvGraphicFramePr>
          <p:nvPr>
            <p:extLst>
              <p:ext uri="{D42A27DB-BD31-4B8C-83A1-F6EECF244321}">
                <p14:modId xmlns:p14="http://schemas.microsoft.com/office/powerpoint/2010/main" xmlns="" val="1621860275"/>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b="1" dirty="0" smtClean="0">
                          <a:solidFill>
                            <a:srgbClr val="FF0000"/>
                          </a:solidFill>
                        </a:rPr>
                        <a:t>a</a:t>
                      </a:r>
                      <a:endParaRPr lang="en-US" b="1" dirty="0">
                        <a:solidFill>
                          <a:srgbClr val="FF0000"/>
                        </a:solidFill>
                      </a:endParaRPr>
                    </a:p>
                  </a:txBody>
                  <a:tcPr/>
                </a:tc>
                <a:tc>
                  <a:txBody>
                    <a:bodyPr/>
                    <a:lstStyle/>
                    <a:p>
                      <a:pPr algn="ctr"/>
                      <a:r>
                        <a:rPr lang="en-US" b="1" dirty="0" smtClean="0">
                          <a:solidFill>
                            <a:srgbClr val="FF0000"/>
                          </a:solidFill>
                        </a:rPr>
                        <a:t>1</a:t>
                      </a:r>
                      <a:endParaRPr lang="en-US" b="1" dirty="0">
                        <a:solidFill>
                          <a:srgbClr val="FF0000"/>
                        </a:solidFill>
                      </a:endParaRPr>
                    </a:p>
                  </a:txBody>
                  <a:tcPr/>
                </a:tc>
                <a:tc>
                  <a:txBody>
                    <a:bodyPr/>
                    <a:lstStyle/>
                    <a:p>
                      <a:pPr algn="ctr"/>
                      <a:r>
                        <a:rPr lang="en-US" b="1" dirty="0" smtClean="0">
                          <a:solidFill>
                            <a:srgbClr val="FF0000"/>
                          </a:solidFill>
                        </a:rPr>
                        <a:t>S</a:t>
                      </a:r>
                      <a:endParaRPr lang="en-US" b="1" dirty="0">
                        <a:solidFill>
                          <a:srgbClr val="FF0000"/>
                        </a:solidFill>
                      </a:endParaRPr>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30" name="TextBox 29"/>
          <p:cNvSpPr txBox="1"/>
          <p:nvPr/>
        </p:nvSpPr>
        <p:spPr>
          <a:xfrm>
            <a:off x="4267200" y="2017931"/>
            <a:ext cx="1676400" cy="369332"/>
          </a:xfrm>
          <a:prstGeom prst="rect">
            <a:avLst/>
          </a:prstGeom>
          <a:noFill/>
        </p:spPr>
        <p:txBody>
          <a:bodyPr wrap="square" rtlCol="0">
            <a:spAutoFit/>
          </a:bodyPr>
          <a:lstStyle/>
          <a:p>
            <a:pPr algn="ctr"/>
            <a:r>
              <a:rPr lang="en-US" dirty="0" smtClean="0"/>
              <a:t>Core 0</a:t>
            </a:r>
            <a:endParaRPr lang="en-US" dirty="0"/>
          </a:p>
        </p:txBody>
      </p:sp>
      <p:graphicFrame>
        <p:nvGraphicFramePr>
          <p:cNvPr id="31" name="Table 30"/>
          <p:cNvGraphicFramePr>
            <a:graphicFrameLocks noGrp="1"/>
          </p:cNvGraphicFramePr>
          <p:nvPr>
            <p:extLst>
              <p:ext uri="{D42A27DB-BD31-4B8C-83A1-F6EECF244321}">
                <p14:modId xmlns:p14="http://schemas.microsoft.com/office/powerpoint/2010/main" xmlns="" val="2154623841"/>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r h="370840">
                <a:tc>
                  <a:txBody>
                    <a:bodyPr/>
                    <a:lstStyle/>
                    <a:p>
                      <a:pPr algn="ctr"/>
                      <a:r>
                        <a:rPr lang="en-US" dirty="0" smtClean="0"/>
                        <a:t>b</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32" name="TextBox 31"/>
          <p:cNvSpPr txBox="1"/>
          <p:nvPr/>
        </p:nvSpPr>
        <p:spPr>
          <a:xfrm>
            <a:off x="6553200" y="1981200"/>
            <a:ext cx="1676400" cy="369332"/>
          </a:xfrm>
          <a:prstGeom prst="rect">
            <a:avLst/>
          </a:prstGeom>
          <a:noFill/>
        </p:spPr>
        <p:txBody>
          <a:bodyPr wrap="square" rtlCol="0">
            <a:spAutoFit/>
          </a:bodyPr>
          <a:lstStyle/>
          <a:p>
            <a:pPr algn="ctr"/>
            <a:r>
              <a:rPr lang="en-US" dirty="0" smtClean="0"/>
              <a:t>Core 1</a:t>
            </a:r>
            <a:endParaRPr lang="en-US" dirty="0"/>
          </a:p>
        </p:txBody>
      </p:sp>
      <p:sp>
        <p:nvSpPr>
          <p:cNvPr id="33" name="TextBox 3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34" name="Table 33"/>
          <p:cNvGraphicFramePr>
            <a:graphicFrameLocks noGrp="1"/>
          </p:cNvGraphicFramePr>
          <p:nvPr>
            <p:extLst>
              <p:ext uri="{D42A27DB-BD31-4B8C-83A1-F6EECF244321}">
                <p14:modId xmlns:p14="http://schemas.microsoft.com/office/powerpoint/2010/main" xmlns="" val="683055781"/>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0</a:t>
                      </a:r>
                      <a:endParaRPr lang="en-US" dirty="0"/>
                    </a:p>
                  </a:txBody>
                  <a:tcPr/>
                </a:tc>
              </a:tr>
            </a:tbl>
          </a:graphicData>
        </a:graphic>
      </p:graphicFrame>
    </p:spTree>
    <p:extLst>
      <p:ext uri="{BB962C8B-B14F-4D97-AF65-F5344CB8AC3E}">
        <p14:creationId xmlns:p14="http://schemas.microsoft.com/office/powerpoint/2010/main" xmlns="" val="15653092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Ownership Example</a:t>
            </a:r>
            <a:endParaRPr lang="en-US" dirty="0"/>
          </a:p>
        </p:txBody>
      </p:sp>
      <p:sp>
        <p:nvSpPr>
          <p:cNvPr id="4" name="TextBox 3"/>
          <p:cNvSpPr txBox="1"/>
          <p:nvPr/>
        </p:nvSpPr>
        <p:spPr>
          <a:xfrm>
            <a:off x="762000" y="38100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dirty="0" smtClean="0"/>
              <a:t>if (a)</a:t>
            </a:r>
          </a:p>
          <a:p>
            <a:r>
              <a:rPr lang="en-US" dirty="0" smtClean="0"/>
              <a:t>{</a:t>
            </a:r>
          </a:p>
          <a:p>
            <a:r>
              <a:rPr lang="en-US" b="1" dirty="0" smtClean="0">
                <a:solidFill>
                  <a:srgbClr val="FF0000"/>
                </a:solidFill>
              </a:rPr>
              <a:t>     b = 4;</a:t>
            </a:r>
          </a:p>
          <a:p>
            <a:r>
              <a:rPr lang="en-US" dirty="0"/>
              <a:t>}</a:t>
            </a:r>
          </a:p>
        </p:txBody>
      </p:sp>
      <p:sp>
        <p:nvSpPr>
          <p:cNvPr id="10" name="TextBox 9"/>
          <p:cNvSpPr txBox="1"/>
          <p:nvPr/>
        </p:nvSpPr>
        <p:spPr>
          <a:xfrm>
            <a:off x="760707" y="5019324"/>
            <a:ext cx="2193011" cy="646331"/>
          </a:xfrm>
          <a:prstGeom prst="rect">
            <a:avLst/>
          </a:prstGeom>
          <a:noFill/>
        </p:spPr>
        <p:txBody>
          <a:bodyPr wrap="square" rtlCol="0">
            <a:spAutoFit/>
          </a:bodyPr>
          <a:lstStyle/>
          <a:p>
            <a:r>
              <a:rPr lang="en-US" dirty="0" smtClean="0"/>
              <a:t>‘a’ and ‘b’ are on separate cache lines</a:t>
            </a:r>
            <a:endParaRPr lang="en-US" dirty="0"/>
          </a:p>
        </p:txBody>
      </p:sp>
      <p:sp>
        <p:nvSpPr>
          <p:cNvPr id="14" name="TextBox 13"/>
          <p:cNvSpPr txBox="1"/>
          <p:nvPr/>
        </p:nvSpPr>
        <p:spPr>
          <a:xfrm>
            <a:off x="762000" y="1752600"/>
            <a:ext cx="3124200" cy="1477328"/>
          </a:xfrm>
          <a:prstGeom prst="rect">
            <a:avLst/>
          </a:prstGeom>
          <a:noFill/>
          <a:ln>
            <a:solidFill>
              <a:srgbClr val="002060"/>
            </a:solidFill>
          </a:ln>
        </p:spPr>
        <p:txBody>
          <a:bodyPr wrap="square" rtlCol="0">
            <a:spAutoFit/>
          </a:bodyPr>
          <a:lstStyle/>
          <a:p>
            <a:r>
              <a:rPr lang="en-US" dirty="0" smtClean="0"/>
              <a:t>Core 0 does not have ‘b’ in its cache and therefore requests it. This time the request has a hint to indicate the intent to write to ‘b’.</a:t>
            </a:r>
          </a:p>
        </p:txBody>
      </p:sp>
      <p:sp>
        <p:nvSpPr>
          <p:cNvPr id="26" name="Rectangle 25"/>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RWITW (b)</a:t>
            </a:r>
            <a:endParaRPr lang="en-US" dirty="0">
              <a:solidFill>
                <a:schemeClr val="tx1"/>
              </a:solidFill>
            </a:endParaRPr>
          </a:p>
        </p:txBody>
      </p:sp>
      <p:sp>
        <p:nvSpPr>
          <p:cNvPr id="27" name="TextBox 26"/>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28" name="Down Arrow 27"/>
          <p:cNvSpPr/>
          <p:nvPr/>
        </p:nvSpPr>
        <p:spPr>
          <a:xfrm>
            <a:off x="52578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9" name="Table 28"/>
          <p:cNvGraphicFramePr>
            <a:graphicFrameLocks noGrp="1"/>
          </p:cNvGraphicFramePr>
          <p:nvPr>
            <p:extLst>
              <p:ext uri="{D42A27DB-BD31-4B8C-83A1-F6EECF244321}">
                <p14:modId xmlns:p14="http://schemas.microsoft.com/office/powerpoint/2010/main" xmlns="" val="2021622876"/>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30" name="TextBox 29"/>
          <p:cNvSpPr txBox="1"/>
          <p:nvPr/>
        </p:nvSpPr>
        <p:spPr>
          <a:xfrm>
            <a:off x="4267200" y="2017931"/>
            <a:ext cx="1676400" cy="369332"/>
          </a:xfrm>
          <a:prstGeom prst="rect">
            <a:avLst/>
          </a:prstGeom>
          <a:noFill/>
        </p:spPr>
        <p:txBody>
          <a:bodyPr wrap="square" rtlCol="0">
            <a:spAutoFit/>
          </a:bodyPr>
          <a:lstStyle/>
          <a:p>
            <a:pPr algn="ctr"/>
            <a:r>
              <a:rPr lang="en-US" dirty="0" smtClean="0"/>
              <a:t>Core 0</a:t>
            </a:r>
            <a:endParaRPr lang="en-US" dirty="0"/>
          </a:p>
        </p:txBody>
      </p:sp>
      <p:graphicFrame>
        <p:nvGraphicFramePr>
          <p:cNvPr id="31" name="Table 30"/>
          <p:cNvGraphicFramePr>
            <a:graphicFrameLocks noGrp="1"/>
          </p:cNvGraphicFramePr>
          <p:nvPr>
            <p:extLst>
              <p:ext uri="{D42A27DB-BD31-4B8C-83A1-F6EECF244321}">
                <p14:modId xmlns:p14="http://schemas.microsoft.com/office/powerpoint/2010/main" xmlns="" val="2160035549"/>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r h="370840">
                <a:tc>
                  <a:txBody>
                    <a:bodyPr/>
                    <a:lstStyle/>
                    <a:p>
                      <a:pPr algn="ctr"/>
                      <a:r>
                        <a:rPr lang="en-US" dirty="0" smtClean="0"/>
                        <a:t>b</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32" name="TextBox 31"/>
          <p:cNvSpPr txBox="1"/>
          <p:nvPr/>
        </p:nvSpPr>
        <p:spPr>
          <a:xfrm>
            <a:off x="6553200" y="1981200"/>
            <a:ext cx="1676400" cy="369332"/>
          </a:xfrm>
          <a:prstGeom prst="rect">
            <a:avLst/>
          </a:prstGeom>
          <a:noFill/>
        </p:spPr>
        <p:txBody>
          <a:bodyPr wrap="square" rtlCol="0">
            <a:spAutoFit/>
          </a:bodyPr>
          <a:lstStyle/>
          <a:p>
            <a:pPr algn="ctr"/>
            <a:r>
              <a:rPr lang="en-US" dirty="0" smtClean="0"/>
              <a:t>Core 1</a:t>
            </a:r>
            <a:endParaRPr lang="en-US" dirty="0"/>
          </a:p>
        </p:txBody>
      </p:sp>
      <p:sp>
        <p:nvSpPr>
          <p:cNvPr id="33" name="TextBox 3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34" name="Table 33"/>
          <p:cNvGraphicFramePr>
            <a:graphicFrameLocks noGrp="1"/>
          </p:cNvGraphicFramePr>
          <p:nvPr>
            <p:extLst>
              <p:ext uri="{D42A27DB-BD31-4B8C-83A1-F6EECF244321}">
                <p14:modId xmlns:p14="http://schemas.microsoft.com/office/powerpoint/2010/main" xmlns="" val="1502750386"/>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0</a:t>
                      </a:r>
                      <a:endParaRPr lang="en-US" dirty="0"/>
                    </a:p>
                  </a:txBody>
                  <a:tcPr/>
                </a:tc>
              </a:tr>
            </a:tbl>
          </a:graphicData>
        </a:graphic>
      </p:graphicFrame>
    </p:spTree>
    <p:extLst>
      <p:ext uri="{BB962C8B-B14F-4D97-AF65-F5344CB8AC3E}">
        <p14:creationId xmlns:p14="http://schemas.microsoft.com/office/powerpoint/2010/main" xmlns="" val="428873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Ownership Example</a:t>
            </a:r>
            <a:endParaRPr lang="en-US" dirty="0"/>
          </a:p>
        </p:txBody>
      </p:sp>
      <p:sp>
        <p:nvSpPr>
          <p:cNvPr id="4" name="TextBox 3"/>
          <p:cNvSpPr txBox="1"/>
          <p:nvPr/>
        </p:nvSpPr>
        <p:spPr>
          <a:xfrm>
            <a:off x="762000" y="38100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dirty="0" smtClean="0"/>
              <a:t>if (a)</a:t>
            </a:r>
          </a:p>
          <a:p>
            <a:r>
              <a:rPr lang="en-US" dirty="0" smtClean="0"/>
              <a:t>{</a:t>
            </a:r>
          </a:p>
          <a:p>
            <a:r>
              <a:rPr lang="en-US" b="1" dirty="0" smtClean="0">
                <a:solidFill>
                  <a:srgbClr val="FF0000"/>
                </a:solidFill>
              </a:rPr>
              <a:t>     b = 4;</a:t>
            </a:r>
          </a:p>
          <a:p>
            <a:r>
              <a:rPr lang="en-US" dirty="0"/>
              <a:t>}</a:t>
            </a:r>
          </a:p>
        </p:txBody>
      </p:sp>
      <p:sp>
        <p:nvSpPr>
          <p:cNvPr id="10" name="TextBox 9"/>
          <p:cNvSpPr txBox="1"/>
          <p:nvPr/>
        </p:nvSpPr>
        <p:spPr>
          <a:xfrm>
            <a:off x="760707" y="5019324"/>
            <a:ext cx="2193011" cy="646331"/>
          </a:xfrm>
          <a:prstGeom prst="rect">
            <a:avLst/>
          </a:prstGeom>
          <a:noFill/>
        </p:spPr>
        <p:txBody>
          <a:bodyPr wrap="square" rtlCol="0">
            <a:spAutoFit/>
          </a:bodyPr>
          <a:lstStyle/>
          <a:p>
            <a:r>
              <a:rPr lang="en-US" dirty="0" smtClean="0"/>
              <a:t>‘a’ and ‘b’ are on separate cache lines</a:t>
            </a:r>
            <a:endParaRPr lang="en-US" dirty="0"/>
          </a:p>
        </p:txBody>
      </p:sp>
      <p:sp>
        <p:nvSpPr>
          <p:cNvPr id="14" name="TextBox 13"/>
          <p:cNvSpPr txBox="1"/>
          <p:nvPr/>
        </p:nvSpPr>
        <p:spPr>
          <a:xfrm>
            <a:off x="762000" y="1752600"/>
            <a:ext cx="3124200" cy="1477328"/>
          </a:xfrm>
          <a:prstGeom prst="rect">
            <a:avLst/>
          </a:prstGeom>
          <a:noFill/>
          <a:ln>
            <a:solidFill>
              <a:srgbClr val="002060"/>
            </a:solidFill>
          </a:ln>
        </p:spPr>
        <p:txBody>
          <a:bodyPr wrap="square" rtlCol="0">
            <a:spAutoFit/>
          </a:bodyPr>
          <a:lstStyle/>
          <a:p>
            <a:r>
              <a:rPr lang="en-US" dirty="0" smtClean="0"/>
              <a:t>Core 1 sees the request on the ICB and returns the cache line. Because the ‘RWITW’ implies an invalidate request Core 1 now also invalidates ‘b’</a:t>
            </a:r>
            <a:endParaRPr lang="en-US" dirty="0"/>
          </a:p>
        </p:txBody>
      </p:sp>
      <p:sp>
        <p:nvSpPr>
          <p:cNvPr id="26" name="Rectangle 25"/>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RWITW (b=0)</a:t>
            </a:r>
            <a:endParaRPr lang="en-US" dirty="0">
              <a:solidFill>
                <a:schemeClr val="tx1"/>
              </a:solidFill>
            </a:endParaRPr>
          </a:p>
        </p:txBody>
      </p:sp>
      <p:sp>
        <p:nvSpPr>
          <p:cNvPr id="27" name="TextBox 26"/>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28" name="Down Arrow 27"/>
          <p:cNvSpPr/>
          <p:nvPr/>
        </p:nvSpPr>
        <p:spPr>
          <a:xfrm>
            <a:off x="68580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9" name="Table 28"/>
          <p:cNvGraphicFramePr>
            <a:graphicFrameLocks noGrp="1"/>
          </p:cNvGraphicFramePr>
          <p:nvPr>
            <p:extLst>
              <p:ext uri="{D42A27DB-BD31-4B8C-83A1-F6EECF244321}">
                <p14:modId xmlns:p14="http://schemas.microsoft.com/office/powerpoint/2010/main" xmlns="" val="4002814942"/>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30" name="TextBox 29"/>
          <p:cNvSpPr txBox="1"/>
          <p:nvPr/>
        </p:nvSpPr>
        <p:spPr>
          <a:xfrm>
            <a:off x="4267200" y="2017931"/>
            <a:ext cx="1676400" cy="369332"/>
          </a:xfrm>
          <a:prstGeom prst="rect">
            <a:avLst/>
          </a:prstGeom>
          <a:noFill/>
        </p:spPr>
        <p:txBody>
          <a:bodyPr wrap="square" rtlCol="0">
            <a:spAutoFit/>
          </a:bodyPr>
          <a:lstStyle/>
          <a:p>
            <a:pPr algn="ctr"/>
            <a:r>
              <a:rPr lang="en-US" dirty="0" smtClean="0"/>
              <a:t>Core 0</a:t>
            </a:r>
            <a:endParaRPr lang="en-US" dirty="0"/>
          </a:p>
        </p:txBody>
      </p:sp>
      <p:graphicFrame>
        <p:nvGraphicFramePr>
          <p:cNvPr id="31" name="Table 30"/>
          <p:cNvGraphicFramePr>
            <a:graphicFrameLocks noGrp="1"/>
          </p:cNvGraphicFramePr>
          <p:nvPr>
            <p:extLst>
              <p:ext uri="{D42A27DB-BD31-4B8C-83A1-F6EECF244321}">
                <p14:modId xmlns:p14="http://schemas.microsoft.com/office/powerpoint/2010/main" xmlns="" val="3683915278"/>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r h="370840">
                <a:tc>
                  <a:txBody>
                    <a:bodyPr/>
                    <a:lstStyle/>
                    <a:p>
                      <a:pPr algn="ctr"/>
                      <a:r>
                        <a:rPr lang="en-US" dirty="0" smtClean="0"/>
                        <a:t>b</a:t>
                      </a:r>
                      <a:endParaRPr lang="en-US" dirty="0"/>
                    </a:p>
                  </a:txBody>
                  <a:tcPr/>
                </a:tc>
                <a:tc>
                  <a:txBody>
                    <a:bodyPr/>
                    <a:lstStyle/>
                    <a:p>
                      <a:pPr algn="ctr"/>
                      <a:r>
                        <a:rPr lang="en-US" dirty="0" smtClean="0"/>
                        <a:t>0</a:t>
                      </a:r>
                      <a:endParaRPr lang="en-US" dirty="0"/>
                    </a:p>
                  </a:txBody>
                  <a:tcPr/>
                </a:tc>
                <a:tc>
                  <a:txBody>
                    <a:bodyPr/>
                    <a:lstStyle/>
                    <a:p>
                      <a:pPr algn="ctr"/>
                      <a:r>
                        <a:rPr lang="en-US" b="1" dirty="0" smtClean="0">
                          <a:solidFill>
                            <a:srgbClr val="FF0000"/>
                          </a:solidFill>
                        </a:rPr>
                        <a:t>I</a:t>
                      </a:r>
                      <a:endParaRPr lang="en-US" b="1" dirty="0">
                        <a:solidFill>
                          <a:srgbClr val="FF0000"/>
                        </a:solidFill>
                      </a:endParaRPr>
                    </a:p>
                  </a:txBody>
                  <a:tcPr/>
                </a:tc>
              </a:tr>
            </a:tbl>
          </a:graphicData>
        </a:graphic>
      </p:graphicFrame>
      <p:sp>
        <p:nvSpPr>
          <p:cNvPr id="32" name="TextBox 31"/>
          <p:cNvSpPr txBox="1"/>
          <p:nvPr/>
        </p:nvSpPr>
        <p:spPr>
          <a:xfrm>
            <a:off x="6553200" y="1981200"/>
            <a:ext cx="1676400" cy="369332"/>
          </a:xfrm>
          <a:prstGeom prst="rect">
            <a:avLst/>
          </a:prstGeom>
          <a:noFill/>
        </p:spPr>
        <p:txBody>
          <a:bodyPr wrap="square" rtlCol="0">
            <a:spAutoFit/>
          </a:bodyPr>
          <a:lstStyle/>
          <a:p>
            <a:pPr algn="ctr"/>
            <a:r>
              <a:rPr lang="en-US" dirty="0" smtClean="0"/>
              <a:t>Core 1</a:t>
            </a:r>
            <a:endParaRPr lang="en-US" dirty="0"/>
          </a:p>
        </p:txBody>
      </p:sp>
      <p:sp>
        <p:nvSpPr>
          <p:cNvPr id="33" name="TextBox 3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34" name="Table 33"/>
          <p:cNvGraphicFramePr>
            <a:graphicFrameLocks noGrp="1"/>
          </p:cNvGraphicFramePr>
          <p:nvPr>
            <p:extLst>
              <p:ext uri="{D42A27DB-BD31-4B8C-83A1-F6EECF244321}">
                <p14:modId xmlns:p14="http://schemas.microsoft.com/office/powerpoint/2010/main" xmlns="" val="417111614"/>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0</a:t>
                      </a:r>
                      <a:endParaRPr lang="en-US" dirty="0"/>
                    </a:p>
                  </a:txBody>
                  <a:tcPr/>
                </a:tc>
              </a:tr>
            </a:tbl>
          </a:graphicData>
        </a:graphic>
      </p:graphicFrame>
    </p:spTree>
    <p:extLst>
      <p:ext uri="{BB962C8B-B14F-4D97-AF65-F5344CB8AC3E}">
        <p14:creationId xmlns:p14="http://schemas.microsoft.com/office/powerpoint/2010/main" xmlns="" val="2409392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Ownership Example</a:t>
            </a:r>
            <a:endParaRPr lang="en-US" dirty="0"/>
          </a:p>
        </p:txBody>
      </p:sp>
      <p:sp>
        <p:nvSpPr>
          <p:cNvPr id="4" name="TextBox 3"/>
          <p:cNvSpPr txBox="1"/>
          <p:nvPr/>
        </p:nvSpPr>
        <p:spPr>
          <a:xfrm>
            <a:off x="762000" y="38100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dirty="0" smtClean="0"/>
              <a:t>if (a)</a:t>
            </a:r>
          </a:p>
          <a:p>
            <a:r>
              <a:rPr lang="en-US" dirty="0" smtClean="0"/>
              <a:t>{</a:t>
            </a:r>
          </a:p>
          <a:p>
            <a:r>
              <a:rPr lang="en-US" b="1" dirty="0" smtClean="0">
                <a:solidFill>
                  <a:srgbClr val="FF0000"/>
                </a:solidFill>
              </a:rPr>
              <a:t>     b = 4;</a:t>
            </a:r>
          </a:p>
          <a:p>
            <a:r>
              <a:rPr lang="en-US" dirty="0"/>
              <a:t>}</a:t>
            </a:r>
          </a:p>
        </p:txBody>
      </p:sp>
      <p:sp>
        <p:nvSpPr>
          <p:cNvPr id="10" name="TextBox 9"/>
          <p:cNvSpPr txBox="1"/>
          <p:nvPr/>
        </p:nvSpPr>
        <p:spPr>
          <a:xfrm>
            <a:off x="760707" y="5019324"/>
            <a:ext cx="2193011" cy="646331"/>
          </a:xfrm>
          <a:prstGeom prst="rect">
            <a:avLst/>
          </a:prstGeom>
          <a:noFill/>
        </p:spPr>
        <p:txBody>
          <a:bodyPr wrap="square" rtlCol="0">
            <a:spAutoFit/>
          </a:bodyPr>
          <a:lstStyle/>
          <a:p>
            <a:r>
              <a:rPr lang="en-US" dirty="0" smtClean="0"/>
              <a:t>‘a’ and ‘b’ are on separate cache lines</a:t>
            </a:r>
            <a:endParaRPr lang="en-US" dirty="0"/>
          </a:p>
        </p:txBody>
      </p:sp>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0 receives the ‘b’ cache line and installs it in its cache as ‘Exclusive’</a:t>
            </a:r>
          </a:p>
        </p:txBody>
      </p:sp>
      <p:sp>
        <p:nvSpPr>
          <p:cNvPr id="26" name="Rectangle 25"/>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RWITW (b=0)</a:t>
            </a:r>
            <a:endParaRPr lang="en-US" dirty="0">
              <a:solidFill>
                <a:schemeClr val="tx1"/>
              </a:solidFill>
            </a:endParaRPr>
          </a:p>
        </p:txBody>
      </p:sp>
      <p:sp>
        <p:nvSpPr>
          <p:cNvPr id="27" name="TextBox 26"/>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28" name="Down Arrow 27"/>
          <p:cNvSpPr/>
          <p:nvPr/>
        </p:nvSpPr>
        <p:spPr>
          <a:xfrm rot="10800000">
            <a:off x="5241851"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9" name="Table 28"/>
          <p:cNvGraphicFramePr>
            <a:graphicFrameLocks noGrp="1"/>
          </p:cNvGraphicFramePr>
          <p:nvPr>
            <p:extLst>
              <p:ext uri="{D42A27DB-BD31-4B8C-83A1-F6EECF244321}">
                <p14:modId xmlns:p14="http://schemas.microsoft.com/office/powerpoint/2010/main" xmlns="" val="1327164178"/>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r h="370840">
                <a:tc>
                  <a:txBody>
                    <a:bodyPr/>
                    <a:lstStyle/>
                    <a:p>
                      <a:pPr algn="ctr"/>
                      <a:r>
                        <a:rPr lang="en-US" b="1" dirty="0" smtClean="0">
                          <a:solidFill>
                            <a:srgbClr val="FF0000"/>
                          </a:solidFill>
                        </a:rPr>
                        <a:t>b</a:t>
                      </a:r>
                      <a:endParaRPr lang="en-US" b="1" dirty="0">
                        <a:solidFill>
                          <a:srgbClr val="FF0000"/>
                        </a:solidFill>
                      </a:endParaRPr>
                    </a:p>
                  </a:txBody>
                  <a:tcPr/>
                </a:tc>
                <a:tc>
                  <a:txBody>
                    <a:bodyPr/>
                    <a:lstStyle/>
                    <a:p>
                      <a:pPr algn="ctr"/>
                      <a:r>
                        <a:rPr lang="en-US" b="1" dirty="0" smtClean="0">
                          <a:solidFill>
                            <a:srgbClr val="FF0000"/>
                          </a:solidFill>
                        </a:rPr>
                        <a:t>0</a:t>
                      </a:r>
                      <a:endParaRPr lang="en-US" b="1" dirty="0">
                        <a:solidFill>
                          <a:srgbClr val="FF0000"/>
                        </a:solidFill>
                      </a:endParaRPr>
                    </a:p>
                  </a:txBody>
                  <a:tcPr/>
                </a:tc>
                <a:tc>
                  <a:txBody>
                    <a:bodyPr/>
                    <a:lstStyle/>
                    <a:p>
                      <a:pPr algn="ctr"/>
                      <a:r>
                        <a:rPr lang="en-US" b="1" dirty="0" smtClean="0">
                          <a:solidFill>
                            <a:srgbClr val="FF0000"/>
                          </a:solidFill>
                        </a:rPr>
                        <a:t>E</a:t>
                      </a:r>
                      <a:endParaRPr lang="en-US" b="1" dirty="0">
                        <a:solidFill>
                          <a:srgbClr val="FF0000"/>
                        </a:solidFill>
                      </a:endParaRPr>
                    </a:p>
                  </a:txBody>
                  <a:tcPr/>
                </a:tc>
              </a:tr>
            </a:tbl>
          </a:graphicData>
        </a:graphic>
      </p:graphicFrame>
      <p:sp>
        <p:nvSpPr>
          <p:cNvPr id="30" name="TextBox 29"/>
          <p:cNvSpPr txBox="1"/>
          <p:nvPr/>
        </p:nvSpPr>
        <p:spPr>
          <a:xfrm>
            <a:off x="4267200" y="2017931"/>
            <a:ext cx="1676400" cy="369332"/>
          </a:xfrm>
          <a:prstGeom prst="rect">
            <a:avLst/>
          </a:prstGeom>
          <a:noFill/>
        </p:spPr>
        <p:txBody>
          <a:bodyPr wrap="square" rtlCol="0">
            <a:spAutoFit/>
          </a:bodyPr>
          <a:lstStyle/>
          <a:p>
            <a:pPr algn="ctr"/>
            <a:r>
              <a:rPr lang="en-US" dirty="0" smtClean="0"/>
              <a:t>Core 0</a:t>
            </a:r>
            <a:endParaRPr lang="en-US" dirty="0"/>
          </a:p>
        </p:txBody>
      </p:sp>
      <p:graphicFrame>
        <p:nvGraphicFramePr>
          <p:cNvPr id="31" name="Table 30"/>
          <p:cNvGraphicFramePr>
            <a:graphicFrameLocks noGrp="1"/>
          </p:cNvGraphicFramePr>
          <p:nvPr>
            <p:extLst>
              <p:ext uri="{D42A27DB-BD31-4B8C-83A1-F6EECF244321}">
                <p14:modId xmlns:p14="http://schemas.microsoft.com/office/powerpoint/2010/main" xmlns="" val="3448685399"/>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r h="370840">
                <a:tc>
                  <a:txBody>
                    <a:bodyPr/>
                    <a:lstStyle/>
                    <a:p>
                      <a:pPr algn="ctr"/>
                      <a:r>
                        <a:rPr lang="en-US" dirty="0" smtClean="0"/>
                        <a:t>b</a:t>
                      </a:r>
                      <a:endParaRPr lang="en-US" dirty="0"/>
                    </a:p>
                  </a:txBody>
                  <a:tcPr/>
                </a:tc>
                <a:tc>
                  <a:txBody>
                    <a:bodyPr/>
                    <a:lstStyle/>
                    <a:p>
                      <a:pPr algn="ctr"/>
                      <a:r>
                        <a:rPr lang="en-US" dirty="0" smtClean="0"/>
                        <a:t>0</a:t>
                      </a:r>
                      <a:endParaRPr lang="en-US" dirty="0"/>
                    </a:p>
                  </a:txBody>
                  <a:tcPr/>
                </a:tc>
                <a:tc>
                  <a:txBody>
                    <a:bodyPr/>
                    <a:lstStyle/>
                    <a:p>
                      <a:pPr algn="ctr"/>
                      <a:r>
                        <a:rPr lang="en-US" b="1" dirty="0" smtClean="0"/>
                        <a:t>I</a:t>
                      </a:r>
                      <a:endParaRPr lang="en-US" b="1" dirty="0"/>
                    </a:p>
                  </a:txBody>
                  <a:tcPr/>
                </a:tc>
              </a:tr>
            </a:tbl>
          </a:graphicData>
        </a:graphic>
      </p:graphicFrame>
      <p:sp>
        <p:nvSpPr>
          <p:cNvPr id="32" name="TextBox 31"/>
          <p:cNvSpPr txBox="1"/>
          <p:nvPr/>
        </p:nvSpPr>
        <p:spPr>
          <a:xfrm>
            <a:off x="6553200" y="1981200"/>
            <a:ext cx="1676400" cy="369332"/>
          </a:xfrm>
          <a:prstGeom prst="rect">
            <a:avLst/>
          </a:prstGeom>
          <a:noFill/>
        </p:spPr>
        <p:txBody>
          <a:bodyPr wrap="square" rtlCol="0">
            <a:spAutoFit/>
          </a:bodyPr>
          <a:lstStyle/>
          <a:p>
            <a:pPr algn="ctr"/>
            <a:r>
              <a:rPr lang="en-US" dirty="0" smtClean="0"/>
              <a:t>Core 1</a:t>
            </a:r>
            <a:endParaRPr lang="en-US" dirty="0"/>
          </a:p>
        </p:txBody>
      </p:sp>
      <p:sp>
        <p:nvSpPr>
          <p:cNvPr id="33" name="TextBox 3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34" name="Table 33"/>
          <p:cNvGraphicFramePr>
            <a:graphicFrameLocks noGrp="1"/>
          </p:cNvGraphicFramePr>
          <p:nvPr>
            <p:extLst>
              <p:ext uri="{D42A27DB-BD31-4B8C-83A1-F6EECF244321}">
                <p14:modId xmlns:p14="http://schemas.microsoft.com/office/powerpoint/2010/main" xmlns="" val="1620235190"/>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0</a:t>
                      </a:r>
                      <a:endParaRPr lang="en-US" dirty="0"/>
                    </a:p>
                  </a:txBody>
                  <a:tcPr/>
                </a:tc>
              </a:tr>
            </a:tbl>
          </a:graphicData>
        </a:graphic>
      </p:graphicFrame>
    </p:spTree>
    <p:extLst>
      <p:ext uri="{BB962C8B-B14F-4D97-AF65-F5344CB8AC3E}">
        <p14:creationId xmlns:p14="http://schemas.microsoft.com/office/powerpoint/2010/main" xmlns="" val="1249881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6800"/>
            <a:ext cx="8229600" cy="1143000"/>
          </a:xfrm>
        </p:spPr>
        <p:txBody>
          <a:bodyPr>
            <a:normAutofit fontScale="90000"/>
          </a:bodyPr>
          <a:lstStyle/>
          <a:p>
            <a:r>
              <a:rPr lang="en-US" dirty="0" smtClean="0"/>
              <a:t>This is a </a:t>
            </a:r>
            <a:r>
              <a:rPr lang="en-US" b="1" i="1" u="sng" dirty="0" smtClean="0"/>
              <a:t>very </a:t>
            </a:r>
            <a:r>
              <a:rPr lang="en-US" dirty="0" smtClean="0"/>
              <a:t>technical talk so this is the only fun slide. Enjoy it! </a:t>
            </a:r>
            <a:r>
              <a:rPr lang="en-US" dirty="0" smtClean="0">
                <a:sym typeface="Wingdings" pitchFamily="2" charset="2"/>
              </a:rPr>
              <a:t></a:t>
            </a:r>
            <a:endParaRPr lang="en-US" dirty="0"/>
          </a:p>
        </p:txBody>
      </p:sp>
      <p:pic>
        <p:nvPicPr>
          <p:cNvPr id="2050" name="Picture 2" descr="http://cdn5.freelancer.com/ppic/1049367/logo/3245175/cute%20cat.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81400" y="1304259"/>
            <a:ext cx="4038600" cy="3448051"/>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ounded Rectangular Callout 4"/>
          <p:cNvSpPr/>
          <p:nvPr/>
        </p:nvSpPr>
        <p:spPr>
          <a:xfrm>
            <a:off x="1295400" y="228600"/>
            <a:ext cx="2895600" cy="2133600"/>
          </a:xfrm>
          <a:prstGeom prst="wedgeRoundRectCallout">
            <a:avLst>
              <a:gd name="adj1" fmla="val 65459"/>
              <a:gd name="adj2" fmla="val 934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latin typeface="Comic Sans MS" pitchFamily="66" charset="0"/>
            </a:endParaRPr>
          </a:p>
          <a:p>
            <a:pPr algn="ctr"/>
            <a:r>
              <a:rPr lang="en-US" sz="4400" dirty="0" smtClean="0">
                <a:latin typeface="Comic Sans MS" pitchFamily="66" charset="0"/>
              </a:rPr>
              <a:t>I </a:t>
            </a:r>
            <a:r>
              <a:rPr lang="en-US" sz="4400" dirty="0" err="1" smtClean="0">
                <a:latin typeface="Comic Sans MS" pitchFamily="66" charset="0"/>
              </a:rPr>
              <a:t>Haz</a:t>
            </a:r>
            <a:r>
              <a:rPr lang="en-US" sz="4400" dirty="0" smtClean="0">
                <a:latin typeface="Comic Sans MS" pitchFamily="66" charset="0"/>
              </a:rPr>
              <a:t> Code </a:t>
            </a:r>
            <a:r>
              <a:rPr lang="en-US" sz="4400" dirty="0" err="1" smtClean="0">
                <a:latin typeface="Comic Sans MS" pitchFamily="66" charset="0"/>
              </a:rPr>
              <a:t>Skillz</a:t>
            </a:r>
            <a:endParaRPr lang="en-US" sz="4400" dirty="0" smtClean="0">
              <a:latin typeface="Comic Sans MS" pitchFamily="66" charset="0"/>
            </a:endParaRPr>
          </a:p>
          <a:p>
            <a:pPr algn="ctr"/>
            <a:endParaRPr lang="en-US" dirty="0"/>
          </a:p>
        </p:txBody>
      </p:sp>
    </p:spTree>
    <p:extLst>
      <p:ext uri="{BB962C8B-B14F-4D97-AF65-F5344CB8AC3E}">
        <p14:creationId xmlns:p14="http://schemas.microsoft.com/office/powerpoint/2010/main" xmlns="" val="40935505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Ownership Example</a:t>
            </a:r>
            <a:endParaRPr lang="en-US" dirty="0"/>
          </a:p>
        </p:txBody>
      </p:sp>
      <p:sp>
        <p:nvSpPr>
          <p:cNvPr id="4" name="TextBox 3"/>
          <p:cNvSpPr txBox="1"/>
          <p:nvPr/>
        </p:nvSpPr>
        <p:spPr>
          <a:xfrm>
            <a:off x="762000" y="38100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dirty="0" smtClean="0"/>
              <a:t>if (a)</a:t>
            </a:r>
          </a:p>
          <a:p>
            <a:r>
              <a:rPr lang="en-US" dirty="0" smtClean="0"/>
              <a:t>{</a:t>
            </a:r>
          </a:p>
          <a:p>
            <a:r>
              <a:rPr lang="en-US" b="1" dirty="0" smtClean="0">
                <a:solidFill>
                  <a:srgbClr val="FF0000"/>
                </a:solidFill>
              </a:rPr>
              <a:t>     b = 4;</a:t>
            </a:r>
          </a:p>
          <a:p>
            <a:r>
              <a:rPr lang="en-US" dirty="0"/>
              <a:t>}</a:t>
            </a:r>
          </a:p>
        </p:txBody>
      </p:sp>
      <p:sp>
        <p:nvSpPr>
          <p:cNvPr id="10" name="TextBox 9"/>
          <p:cNvSpPr txBox="1"/>
          <p:nvPr/>
        </p:nvSpPr>
        <p:spPr>
          <a:xfrm>
            <a:off x="760707" y="5019324"/>
            <a:ext cx="2193011" cy="646331"/>
          </a:xfrm>
          <a:prstGeom prst="rect">
            <a:avLst/>
          </a:prstGeom>
          <a:noFill/>
        </p:spPr>
        <p:txBody>
          <a:bodyPr wrap="square" rtlCol="0">
            <a:spAutoFit/>
          </a:bodyPr>
          <a:lstStyle/>
          <a:p>
            <a:r>
              <a:rPr lang="en-US" dirty="0" smtClean="0"/>
              <a:t>‘a’ and ‘b’ are on separate cache lines</a:t>
            </a:r>
            <a:endParaRPr lang="en-US" dirty="0"/>
          </a:p>
        </p:txBody>
      </p:sp>
      <p:sp>
        <p:nvSpPr>
          <p:cNvPr id="14" name="TextBox 13"/>
          <p:cNvSpPr txBox="1"/>
          <p:nvPr/>
        </p:nvSpPr>
        <p:spPr>
          <a:xfrm>
            <a:off x="762000" y="1752600"/>
            <a:ext cx="3124200" cy="1754326"/>
          </a:xfrm>
          <a:prstGeom prst="rect">
            <a:avLst/>
          </a:prstGeom>
          <a:noFill/>
          <a:ln>
            <a:solidFill>
              <a:srgbClr val="002060"/>
            </a:solidFill>
          </a:ln>
        </p:spPr>
        <p:txBody>
          <a:bodyPr wrap="square" rtlCol="0">
            <a:spAutoFit/>
          </a:bodyPr>
          <a:lstStyle/>
          <a:p>
            <a:r>
              <a:rPr lang="en-US" dirty="0" smtClean="0"/>
              <a:t>Core 0 now has the cache line and can commit the store to ‘b’. This marks the cache line as ‘Modified’ but stays in the cache and is not saved to main memory.</a:t>
            </a:r>
            <a:endParaRPr lang="en-US" dirty="0"/>
          </a:p>
        </p:txBody>
      </p:sp>
      <p:sp>
        <p:nvSpPr>
          <p:cNvPr id="26" name="Rectangle 25"/>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TextBox 26"/>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graphicFrame>
        <p:nvGraphicFramePr>
          <p:cNvPr id="29" name="Table 28"/>
          <p:cNvGraphicFramePr>
            <a:graphicFrameLocks noGrp="1"/>
          </p:cNvGraphicFramePr>
          <p:nvPr>
            <p:extLst>
              <p:ext uri="{D42A27DB-BD31-4B8C-83A1-F6EECF244321}">
                <p14:modId xmlns:p14="http://schemas.microsoft.com/office/powerpoint/2010/main" xmlns="" val="2402680011"/>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r h="370840">
                <a:tc>
                  <a:txBody>
                    <a:bodyPr/>
                    <a:lstStyle/>
                    <a:p>
                      <a:pPr algn="ctr"/>
                      <a:r>
                        <a:rPr lang="en-US" dirty="0" smtClean="0"/>
                        <a:t>b</a:t>
                      </a:r>
                      <a:endParaRPr lang="en-US" dirty="0"/>
                    </a:p>
                  </a:txBody>
                  <a:tcPr/>
                </a:tc>
                <a:tc>
                  <a:txBody>
                    <a:bodyPr/>
                    <a:lstStyle/>
                    <a:p>
                      <a:pPr algn="ctr"/>
                      <a:r>
                        <a:rPr lang="en-US" b="1" dirty="0" smtClean="0">
                          <a:solidFill>
                            <a:srgbClr val="FF0000"/>
                          </a:solidFill>
                        </a:rPr>
                        <a:t>4</a:t>
                      </a:r>
                      <a:endParaRPr lang="en-US" b="1" dirty="0">
                        <a:solidFill>
                          <a:srgbClr val="FF0000"/>
                        </a:solidFill>
                      </a:endParaRPr>
                    </a:p>
                  </a:txBody>
                  <a:tcPr/>
                </a:tc>
                <a:tc>
                  <a:txBody>
                    <a:bodyPr/>
                    <a:lstStyle/>
                    <a:p>
                      <a:pPr algn="ctr"/>
                      <a:r>
                        <a:rPr lang="en-US" b="1" dirty="0" smtClean="0">
                          <a:solidFill>
                            <a:srgbClr val="FF0000"/>
                          </a:solidFill>
                        </a:rPr>
                        <a:t>M</a:t>
                      </a:r>
                      <a:endParaRPr lang="en-US" b="1" dirty="0">
                        <a:solidFill>
                          <a:srgbClr val="FF0000"/>
                        </a:solidFill>
                      </a:endParaRPr>
                    </a:p>
                  </a:txBody>
                  <a:tcPr/>
                </a:tc>
              </a:tr>
            </a:tbl>
          </a:graphicData>
        </a:graphic>
      </p:graphicFrame>
      <p:sp>
        <p:nvSpPr>
          <p:cNvPr id="30" name="TextBox 29"/>
          <p:cNvSpPr txBox="1"/>
          <p:nvPr/>
        </p:nvSpPr>
        <p:spPr>
          <a:xfrm>
            <a:off x="4267200" y="2017931"/>
            <a:ext cx="1676400" cy="369332"/>
          </a:xfrm>
          <a:prstGeom prst="rect">
            <a:avLst/>
          </a:prstGeom>
          <a:noFill/>
        </p:spPr>
        <p:txBody>
          <a:bodyPr wrap="square" rtlCol="0">
            <a:spAutoFit/>
          </a:bodyPr>
          <a:lstStyle/>
          <a:p>
            <a:pPr algn="ctr"/>
            <a:r>
              <a:rPr lang="en-US" dirty="0" smtClean="0"/>
              <a:t>Core 0</a:t>
            </a:r>
            <a:endParaRPr lang="en-US" dirty="0"/>
          </a:p>
        </p:txBody>
      </p:sp>
      <p:graphicFrame>
        <p:nvGraphicFramePr>
          <p:cNvPr id="31" name="Table 30"/>
          <p:cNvGraphicFramePr>
            <a:graphicFrameLocks noGrp="1"/>
          </p:cNvGraphicFramePr>
          <p:nvPr>
            <p:extLst>
              <p:ext uri="{D42A27DB-BD31-4B8C-83A1-F6EECF244321}">
                <p14:modId xmlns:p14="http://schemas.microsoft.com/office/powerpoint/2010/main" xmlns="" val="3834956987"/>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r h="370840">
                <a:tc>
                  <a:txBody>
                    <a:bodyPr/>
                    <a:lstStyle/>
                    <a:p>
                      <a:pPr algn="ctr"/>
                      <a:r>
                        <a:rPr lang="en-US" dirty="0" smtClean="0"/>
                        <a:t>b</a:t>
                      </a:r>
                      <a:endParaRPr lang="en-US" dirty="0"/>
                    </a:p>
                  </a:txBody>
                  <a:tcPr/>
                </a:tc>
                <a:tc>
                  <a:txBody>
                    <a:bodyPr/>
                    <a:lstStyle/>
                    <a:p>
                      <a:pPr algn="ctr"/>
                      <a:r>
                        <a:rPr lang="en-US" dirty="0" smtClean="0"/>
                        <a:t>0</a:t>
                      </a:r>
                      <a:endParaRPr lang="en-US" dirty="0"/>
                    </a:p>
                  </a:txBody>
                  <a:tcPr/>
                </a:tc>
                <a:tc>
                  <a:txBody>
                    <a:bodyPr/>
                    <a:lstStyle/>
                    <a:p>
                      <a:pPr algn="ctr"/>
                      <a:r>
                        <a:rPr lang="en-US" b="1" dirty="0" smtClean="0"/>
                        <a:t>I</a:t>
                      </a:r>
                      <a:endParaRPr lang="en-US" b="1" dirty="0"/>
                    </a:p>
                  </a:txBody>
                  <a:tcPr/>
                </a:tc>
              </a:tr>
            </a:tbl>
          </a:graphicData>
        </a:graphic>
      </p:graphicFrame>
      <p:sp>
        <p:nvSpPr>
          <p:cNvPr id="32" name="TextBox 31"/>
          <p:cNvSpPr txBox="1"/>
          <p:nvPr/>
        </p:nvSpPr>
        <p:spPr>
          <a:xfrm>
            <a:off x="6553200" y="1981200"/>
            <a:ext cx="1676400" cy="369332"/>
          </a:xfrm>
          <a:prstGeom prst="rect">
            <a:avLst/>
          </a:prstGeom>
          <a:noFill/>
        </p:spPr>
        <p:txBody>
          <a:bodyPr wrap="square" rtlCol="0">
            <a:spAutoFit/>
          </a:bodyPr>
          <a:lstStyle/>
          <a:p>
            <a:pPr algn="ctr"/>
            <a:r>
              <a:rPr lang="en-US" dirty="0" smtClean="0"/>
              <a:t>Core 1</a:t>
            </a:r>
            <a:endParaRPr lang="en-US" dirty="0"/>
          </a:p>
        </p:txBody>
      </p:sp>
      <p:sp>
        <p:nvSpPr>
          <p:cNvPr id="33" name="TextBox 3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34" name="Table 33"/>
          <p:cNvGraphicFramePr>
            <a:graphicFrameLocks noGrp="1"/>
          </p:cNvGraphicFramePr>
          <p:nvPr>
            <p:extLst>
              <p:ext uri="{D42A27DB-BD31-4B8C-83A1-F6EECF244321}">
                <p14:modId xmlns:p14="http://schemas.microsoft.com/office/powerpoint/2010/main" xmlns="" val="4263916250"/>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0</a:t>
                      </a:r>
                      <a:endParaRPr lang="en-US" dirty="0"/>
                    </a:p>
                  </a:txBody>
                  <a:tcPr/>
                </a:tc>
              </a:tr>
            </a:tbl>
          </a:graphicData>
        </a:graphic>
      </p:graphicFrame>
    </p:spTree>
    <p:extLst>
      <p:ext uri="{BB962C8B-B14F-4D97-AF65-F5344CB8AC3E}">
        <p14:creationId xmlns:p14="http://schemas.microsoft.com/office/powerpoint/2010/main" xmlns="" val="2011316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2-core CPU + Store Qs</a:t>
            </a:r>
            <a:endParaRPr lang="en-US" dirty="0"/>
          </a:p>
        </p:txBody>
      </p:sp>
      <p:sp>
        <p:nvSpPr>
          <p:cNvPr id="4" name="Rectangle 3"/>
          <p:cNvSpPr/>
          <p:nvPr/>
        </p:nvSpPr>
        <p:spPr>
          <a:xfrm>
            <a:off x="1981200" y="1447800"/>
            <a:ext cx="52578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flipV="1">
            <a:off x="2819400" y="1981200"/>
            <a:ext cx="0" cy="19431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2286000" y="1662840"/>
            <a:ext cx="1828800" cy="47076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cxnSp>
        <p:nvCxnSpPr>
          <p:cNvPr id="14" name="Straight Connector 13"/>
          <p:cNvCxnSpPr/>
          <p:nvPr/>
        </p:nvCxnSpPr>
        <p:spPr>
          <a:xfrm flipH="1" flipV="1">
            <a:off x="5410200" y="2083231"/>
            <a:ext cx="15498" cy="1745819"/>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029200" y="1664131"/>
            <a:ext cx="1828800" cy="4191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sp>
        <p:nvSpPr>
          <p:cNvPr id="7" name="Rectangle 6"/>
          <p:cNvSpPr/>
          <p:nvPr/>
        </p:nvSpPr>
        <p:spPr>
          <a:xfrm>
            <a:off x="2286000" y="2667000"/>
            <a:ext cx="1828800" cy="5334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L1 Cache</a:t>
            </a:r>
            <a:endParaRPr lang="en-US" dirty="0">
              <a:solidFill>
                <a:schemeClr val="tx1"/>
              </a:solidFill>
            </a:endParaRPr>
          </a:p>
        </p:txBody>
      </p:sp>
      <p:cxnSp>
        <p:nvCxnSpPr>
          <p:cNvPr id="15" name="Straight Connector 14"/>
          <p:cNvCxnSpPr/>
          <p:nvPr/>
        </p:nvCxnSpPr>
        <p:spPr>
          <a:xfrm flipV="1">
            <a:off x="4572000" y="3924300"/>
            <a:ext cx="0" cy="7239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286000" y="3714750"/>
            <a:ext cx="4572000" cy="4191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ICB – Inter Connect Bus</a:t>
            </a:r>
            <a:endParaRPr lang="en-US" dirty="0">
              <a:solidFill>
                <a:schemeClr val="tx1"/>
              </a:solidFill>
            </a:endParaRPr>
          </a:p>
        </p:txBody>
      </p:sp>
      <p:sp>
        <p:nvSpPr>
          <p:cNvPr id="10" name="Rectangle 9"/>
          <p:cNvSpPr/>
          <p:nvPr/>
        </p:nvSpPr>
        <p:spPr>
          <a:xfrm>
            <a:off x="2286000" y="4343400"/>
            <a:ext cx="4572000" cy="4191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Memory Controller</a:t>
            </a:r>
            <a:endParaRPr lang="en-US" dirty="0">
              <a:solidFill>
                <a:schemeClr val="tx1"/>
              </a:solidFill>
            </a:endParaRPr>
          </a:p>
        </p:txBody>
      </p:sp>
      <p:sp>
        <p:nvSpPr>
          <p:cNvPr id="11" name="Rectangle 10"/>
          <p:cNvSpPr/>
          <p:nvPr/>
        </p:nvSpPr>
        <p:spPr>
          <a:xfrm>
            <a:off x="5029200" y="2667000"/>
            <a:ext cx="1828800" cy="5334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L1 Cache</a:t>
            </a:r>
            <a:endParaRPr lang="en-US" dirty="0">
              <a:solidFill>
                <a:schemeClr val="tx1"/>
              </a:solidFill>
            </a:endParaRPr>
          </a:p>
        </p:txBody>
      </p:sp>
      <p:cxnSp>
        <p:nvCxnSpPr>
          <p:cNvPr id="20" name="Straight Connector 19"/>
          <p:cNvCxnSpPr/>
          <p:nvPr/>
        </p:nvCxnSpPr>
        <p:spPr>
          <a:xfrm>
            <a:off x="2819400" y="2400300"/>
            <a:ext cx="6096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209800" y="5029200"/>
            <a:ext cx="4800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Main Memory</a:t>
            </a:r>
            <a:endParaRPr lang="en-US" dirty="0"/>
          </a:p>
        </p:txBody>
      </p:sp>
      <p:sp>
        <p:nvSpPr>
          <p:cNvPr id="19" name="Rectangle 18"/>
          <p:cNvSpPr/>
          <p:nvPr/>
        </p:nvSpPr>
        <p:spPr>
          <a:xfrm>
            <a:off x="3276600" y="2209800"/>
            <a:ext cx="914400" cy="381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Store Q</a:t>
            </a:r>
            <a:endParaRPr lang="en-US" dirty="0">
              <a:solidFill>
                <a:schemeClr val="tx1"/>
              </a:solidFill>
            </a:endParaRPr>
          </a:p>
        </p:txBody>
      </p:sp>
      <p:cxnSp>
        <p:nvCxnSpPr>
          <p:cNvPr id="22" name="Straight Connector 21"/>
          <p:cNvCxnSpPr/>
          <p:nvPr/>
        </p:nvCxnSpPr>
        <p:spPr>
          <a:xfrm>
            <a:off x="5425698" y="2382579"/>
            <a:ext cx="6096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5959098" y="2192079"/>
            <a:ext cx="914400" cy="381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Store Q</a:t>
            </a:r>
            <a:endParaRPr lang="en-US" dirty="0">
              <a:solidFill>
                <a:schemeClr val="tx1"/>
              </a:solidFill>
            </a:endParaRPr>
          </a:p>
        </p:txBody>
      </p:sp>
    </p:spTree>
    <p:extLst>
      <p:ext uri="{BB962C8B-B14F-4D97-AF65-F5344CB8AC3E}">
        <p14:creationId xmlns:p14="http://schemas.microsoft.com/office/powerpoint/2010/main" xmlns="" val="23125757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Store Q</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Prevent CPU execution stall while waiting for a missing/invalid cache line</a:t>
            </a:r>
          </a:p>
          <a:p>
            <a:r>
              <a:rPr lang="en-US" dirty="0" smtClean="0"/>
              <a:t>Loads can now “pass” stores if the cache line is more readily available</a:t>
            </a:r>
          </a:p>
          <a:p>
            <a:pPr lvl="1"/>
            <a:r>
              <a:rPr lang="en-US" dirty="0" smtClean="0"/>
              <a:t>It might be available in the local cache already or by a neighboring core.</a:t>
            </a:r>
          </a:p>
          <a:p>
            <a:r>
              <a:rPr lang="en-US" dirty="0" smtClean="0"/>
              <a:t>Requires snooping the Store Q for loads to ensure that memory looks the same for the locally running core.</a:t>
            </a:r>
          </a:p>
          <a:p>
            <a:pPr lvl="1"/>
            <a:r>
              <a:rPr lang="en-US" dirty="0" smtClean="0"/>
              <a:t>Even if the store hasn’t made it into the cache a subsequent load should load the value that was stored</a:t>
            </a:r>
          </a:p>
          <a:p>
            <a:endParaRPr lang="en-US" dirty="0"/>
          </a:p>
        </p:txBody>
      </p:sp>
    </p:spTree>
    <p:extLst>
      <p:ext uri="{BB962C8B-B14F-4D97-AF65-F5344CB8AC3E}">
        <p14:creationId xmlns:p14="http://schemas.microsoft.com/office/powerpoint/2010/main" xmlns="" val="32554386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a:t>
            </a:r>
            <a:endParaRPr lang="en-US" dirty="0"/>
          </a:p>
        </p:txBody>
      </p:sp>
      <p:sp>
        <p:nvSpPr>
          <p:cNvPr id="4" name="TextBox 3"/>
          <p:cNvSpPr txBox="1"/>
          <p:nvPr/>
        </p:nvSpPr>
        <p:spPr>
          <a:xfrm>
            <a:off x="990600" y="3733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smtClean="0"/>
              <a:t>    flag = 1;</a:t>
            </a:r>
          </a:p>
          <a:p>
            <a:r>
              <a:rPr lang="en-US" sz="1200" dirty="0" smtClean="0"/>
              <a:t>}</a:t>
            </a:r>
            <a:endParaRPr lang="en-US" sz="1200" dirty="0"/>
          </a:p>
        </p:txBody>
      </p:sp>
      <p:graphicFrame>
        <p:nvGraphicFramePr>
          <p:cNvPr id="5" name="Table 4"/>
          <p:cNvGraphicFramePr>
            <a:graphicFrameLocks noGrp="1"/>
          </p:cNvGraphicFramePr>
          <p:nvPr>
            <p:extLst>
              <p:ext uri="{D42A27DB-BD31-4B8C-83A1-F6EECF244321}">
                <p14:modId xmlns:p14="http://schemas.microsoft.com/office/powerpoint/2010/main" xmlns="" val="1063998670"/>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955038464"/>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200329"/>
          </a:xfrm>
          <a:prstGeom prst="rect">
            <a:avLst/>
          </a:prstGeom>
          <a:noFill/>
          <a:ln>
            <a:solidFill>
              <a:srgbClr val="002060"/>
            </a:solidFill>
          </a:ln>
        </p:spPr>
        <p:txBody>
          <a:bodyPr wrap="square" rtlCol="0">
            <a:spAutoFit/>
          </a:bodyPr>
          <a:lstStyle/>
          <a:p>
            <a:r>
              <a:rPr lang="en-US" dirty="0" smtClean="0"/>
              <a:t>Core 0 executes ‘foo’</a:t>
            </a:r>
          </a:p>
          <a:p>
            <a:r>
              <a:rPr lang="en-US" dirty="0" smtClean="0"/>
              <a:t>Core 1 executes ‘bar’</a:t>
            </a:r>
          </a:p>
          <a:p>
            <a:r>
              <a:rPr lang="en-US" dirty="0" smtClean="0"/>
              <a:t>‘flag’ cache line is owned by ‘0’</a:t>
            </a:r>
          </a:p>
          <a:p>
            <a:r>
              <a:rPr lang="en-US" dirty="0" smtClean="0"/>
              <a:t>‘data’ cache line is owned by ‘1’</a:t>
            </a:r>
          </a:p>
        </p:txBody>
      </p:sp>
      <p:sp>
        <p:nvSpPr>
          <p:cNvPr id="13" name="TextBox 12"/>
          <p:cNvSpPr txBox="1"/>
          <p:nvPr/>
        </p:nvSpPr>
        <p:spPr>
          <a:xfrm>
            <a:off x="990600" y="4876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dirty="0" smtClean="0"/>
              <a:t>    assert(data);</a:t>
            </a:r>
          </a:p>
          <a:p>
            <a:r>
              <a:rPr lang="en-US" sz="1200" dirty="0" smtClean="0"/>
              <a:t>}</a:t>
            </a:r>
            <a:endParaRPr lang="en-US" sz="1200" dirty="0"/>
          </a:p>
        </p:txBody>
      </p:sp>
      <p:graphicFrame>
        <p:nvGraphicFramePr>
          <p:cNvPr id="17" name="Table 16"/>
          <p:cNvGraphicFramePr>
            <a:graphicFrameLocks noGrp="1"/>
          </p:cNvGraphicFramePr>
          <p:nvPr>
            <p:extLst>
              <p:ext uri="{D42A27DB-BD31-4B8C-83A1-F6EECF244321}">
                <p14:modId xmlns:p14="http://schemas.microsoft.com/office/powerpoint/2010/main" xmlns="" val="725628822"/>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4147263553"/>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3040767842"/>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Tree>
    <p:extLst>
      <p:ext uri="{BB962C8B-B14F-4D97-AF65-F5344CB8AC3E}">
        <p14:creationId xmlns:p14="http://schemas.microsoft.com/office/powerpoint/2010/main" xmlns="" val="25650072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a:t>
            </a:r>
            <a:endParaRPr lang="en-US" dirty="0"/>
          </a:p>
        </p:txBody>
      </p:sp>
      <p:sp>
        <p:nvSpPr>
          <p:cNvPr id="4" name="TextBox 3"/>
          <p:cNvSpPr txBox="1"/>
          <p:nvPr/>
        </p:nvSpPr>
        <p:spPr>
          <a:xfrm>
            <a:off x="990600" y="3733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b="1" dirty="0" smtClean="0">
                <a:solidFill>
                  <a:srgbClr val="FF0000"/>
                </a:solidFill>
              </a:rPr>
              <a:t>    data= 1;</a:t>
            </a:r>
          </a:p>
          <a:p>
            <a:r>
              <a:rPr lang="en-US" sz="1200" dirty="0" smtClean="0"/>
              <a:t>    flag = 1;</a:t>
            </a:r>
          </a:p>
          <a:p>
            <a:r>
              <a:rPr lang="en-US" sz="1200" dirty="0" smtClean="0"/>
              <a:t>}</a:t>
            </a:r>
            <a:endParaRPr lang="en-US" sz="1200"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RWITW (data)</a:t>
            </a: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200329"/>
          </a:xfrm>
          <a:prstGeom prst="rect">
            <a:avLst/>
          </a:prstGeom>
          <a:noFill/>
          <a:ln>
            <a:solidFill>
              <a:srgbClr val="002060"/>
            </a:solidFill>
          </a:ln>
        </p:spPr>
        <p:txBody>
          <a:bodyPr wrap="square" rtlCol="0">
            <a:spAutoFit/>
          </a:bodyPr>
          <a:lstStyle/>
          <a:p>
            <a:r>
              <a:rPr lang="en-US" dirty="0" smtClean="0"/>
              <a:t>Core 0 saves the store in the Store Q and issues a RWITW message for ‘data’ due to it not being in the cache</a:t>
            </a:r>
            <a:endParaRPr lang="en-US" dirty="0"/>
          </a:p>
        </p:txBody>
      </p:sp>
      <p:sp>
        <p:nvSpPr>
          <p:cNvPr id="13" name="TextBox 12"/>
          <p:cNvSpPr txBox="1"/>
          <p:nvPr/>
        </p:nvSpPr>
        <p:spPr>
          <a:xfrm>
            <a:off x="990600" y="4876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dirty="0" smtClean="0"/>
              <a:t>    assert(data);</a:t>
            </a:r>
          </a:p>
          <a:p>
            <a:r>
              <a:rPr lang="en-US" sz="1200" dirty="0" smtClean="0"/>
              <a:t>}</a:t>
            </a:r>
            <a:endParaRPr lang="en-US" sz="1200" dirty="0"/>
          </a:p>
        </p:txBody>
      </p:sp>
      <p:sp>
        <p:nvSpPr>
          <p:cNvPr id="3" name="Down Arrow 2"/>
          <p:cNvSpPr/>
          <p:nvPr/>
        </p:nvSpPr>
        <p:spPr>
          <a:xfrm>
            <a:off x="52578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Table 14"/>
          <p:cNvGraphicFramePr>
            <a:graphicFrameLocks noGrp="1"/>
          </p:cNvGraphicFramePr>
          <p:nvPr>
            <p:extLst>
              <p:ext uri="{D42A27DB-BD31-4B8C-83A1-F6EECF244321}">
                <p14:modId xmlns:p14="http://schemas.microsoft.com/office/powerpoint/2010/main" xmlns="" val="3019325939"/>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16" name="TextBox 15"/>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xmlns="" val="817620905"/>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1478075041"/>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328079561"/>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rgbClr val="FF0000"/>
                          </a:solidFill>
                        </a:rPr>
                        <a:t>data</a:t>
                      </a:r>
                      <a:endParaRPr lang="en-US" dirty="0">
                        <a:solidFill>
                          <a:srgbClr val="FF0000"/>
                        </a:solidFill>
                      </a:endParaRPr>
                    </a:p>
                  </a:txBody>
                  <a:tcPr>
                    <a:solidFill>
                      <a:schemeClr val="accent3">
                        <a:lumMod val="60000"/>
                        <a:lumOff val="40000"/>
                      </a:schemeClr>
                    </a:solidFill>
                  </a:tcPr>
                </a:tc>
                <a:tc>
                  <a:txBody>
                    <a:bodyPr/>
                    <a:lstStyle/>
                    <a:p>
                      <a:pPr algn="ctr"/>
                      <a:r>
                        <a:rPr lang="en-US" dirty="0" smtClean="0">
                          <a:solidFill>
                            <a:srgbClr val="FF0000"/>
                          </a:solidFill>
                        </a:rPr>
                        <a:t>1</a:t>
                      </a:r>
                      <a:endParaRPr lang="en-US" dirty="0">
                        <a:solidFill>
                          <a:srgbClr val="FF0000"/>
                        </a:solidFill>
                      </a:endParaRPr>
                    </a:p>
                  </a:txBody>
                  <a:tcPr>
                    <a:solidFill>
                      <a:schemeClr val="accent3">
                        <a:lumMod val="60000"/>
                        <a:lumOff val="40000"/>
                      </a:schemeClr>
                    </a:solidFill>
                  </a:tcPr>
                </a:tc>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xmlns="" val="3295144328"/>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Tree>
    <p:extLst>
      <p:ext uri="{BB962C8B-B14F-4D97-AF65-F5344CB8AC3E}">
        <p14:creationId xmlns:p14="http://schemas.microsoft.com/office/powerpoint/2010/main" xmlns="" val="5041548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a:t>
            </a:r>
            <a:endParaRPr lang="en-US" dirty="0"/>
          </a:p>
        </p:txBody>
      </p:sp>
      <p:sp>
        <p:nvSpPr>
          <p:cNvPr id="4" name="TextBox 3"/>
          <p:cNvSpPr txBox="1"/>
          <p:nvPr/>
        </p:nvSpPr>
        <p:spPr>
          <a:xfrm>
            <a:off x="990600" y="3733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b="1" dirty="0" smtClean="0">
                <a:solidFill>
                  <a:srgbClr val="FF0000"/>
                </a:solidFill>
              </a:rPr>
              <a:t>    data= 1;</a:t>
            </a:r>
          </a:p>
          <a:p>
            <a:r>
              <a:rPr lang="en-US" sz="1200" dirty="0" smtClean="0"/>
              <a:t>    flag = 1;</a:t>
            </a:r>
          </a:p>
          <a:p>
            <a:r>
              <a:rPr lang="en-US" sz="1200" dirty="0" smtClean="0"/>
              <a:t>}</a:t>
            </a:r>
            <a:endParaRPr lang="en-US" sz="1200"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(flag)</a:t>
            </a: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1 issues a read message for ‘flag’ due to it not being in the cache</a:t>
            </a:r>
            <a:endParaRPr lang="en-US" dirty="0"/>
          </a:p>
        </p:txBody>
      </p:sp>
      <p:sp>
        <p:nvSpPr>
          <p:cNvPr id="13" name="TextBox 12"/>
          <p:cNvSpPr txBox="1"/>
          <p:nvPr/>
        </p:nvSpPr>
        <p:spPr>
          <a:xfrm>
            <a:off x="990600" y="4876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
        <p:nvSpPr>
          <p:cNvPr id="3" name="Down Arrow 2"/>
          <p:cNvSpPr/>
          <p:nvPr/>
        </p:nvSpPr>
        <p:spPr>
          <a:xfrm>
            <a:off x="6993565"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Table 14"/>
          <p:cNvGraphicFramePr>
            <a:graphicFrameLocks noGrp="1"/>
          </p:cNvGraphicFramePr>
          <p:nvPr>
            <p:extLst>
              <p:ext uri="{D42A27DB-BD31-4B8C-83A1-F6EECF244321}">
                <p14:modId xmlns:p14="http://schemas.microsoft.com/office/powerpoint/2010/main" xmlns="" val="1965918023"/>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3737642682"/>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3199733777"/>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7" name="TextBox 16"/>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18" name="TextBox 17"/>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2183947077"/>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3040767842"/>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Tree>
    <p:extLst>
      <p:ext uri="{BB962C8B-B14F-4D97-AF65-F5344CB8AC3E}">
        <p14:creationId xmlns:p14="http://schemas.microsoft.com/office/powerpoint/2010/main" xmlns="" val="16958919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a:t>
            </a:r>
            <a:endParaRPr lang="en-US" dirty="0"/>
          </a:p>
        </p:txBody>
      </p:sp>
      <p:sp>
        <p:nvSpPr>
          <p:cNvPr id="4" name="TextBox 3"/>
          <p:cNvSpPr txBox="1"/>
          <p:nvPr/>
        </p:nvSpPr>
        <p:spPr>
          <a:xfrm>
            <a:off x="990600" y="3733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1;</a:t>
            </a:r>
          </a:p>
          <a:p>
            <a:r>
              <a:rPr lang="en-US" sz="1200" b="1" dirty="0" smtClean="0">
                <a:solidFill>
                  <a:srgbClr val="FF0000"/>
                </a:solidFill>
              </a:rPr>
              <a:t>    flag = 1;</a:t>
            </a:r>
          </a:p>
          <a:p>
            <a:r>
              <a:rPr lang="en-US" sz="1200" dirty="0" smtClean="0"/>
              <a:t>}</a:t>
            </a:r>
            <a:endParaRPr lang="en-US" sz="1200"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0 owns ‘flag’ and hence updates the cache with ‘1’ and marks as modified</a:t>
            </a:r>
            <a:endParaRPr lang="en-US" dirty="0"/>
          </a:p>
        </p:txBody>
      </p:sp>
      <p:sp>
        <p:nvSpPr>
          <p:cNvPr id="13" name="TextBox 12"/>
          <p:cNvSpPr txBox="1"/>
          <p:nvPr/>
        </p:nvSpPr>
        <p:spPr>
          <a:xfrm>
            <a:off x="990600" y="4876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graphicFrame>
        <p:nvGraphicFramePr>
          <p:cNvPr id="15" name="Table 14"/>
          <p:cNvGraphicFramePr>
            <a:graphicFrameLocks noGrp="1"/>
          </p:cNvGraphicFramePr>
          <p:nvPr>
            <p:extLst>
              <p:ext uri="{D42A27DB-BD31-4B8C-83A1-F6EECF244321}">
                <p14:modId xmlns:p14="http://schemas.microsoft.com/office/powerpoint/2010/main" xmlns="" val="866094490"/>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b="1" dirty="0" smtClean="0">
                          <a:solidFill>
                            <a:srgbClr val="FF0000"/>
                          </a:solidFill>
                        </a:rPr>
                        <a:t>1</a:t>
                      </a:r>
                      <a:endParaRPr lang="en-US" b="1" dirty="0">
                        <a:solidFill>
                          <a:srgbClr val="FF0000"/>
                        </a:solidFill>
                      </a:endParaRPr>
                    </a:p>
                  </a:txBody>
                  <a:tcPr/>
                </a:tc>
                <a:tc>
                  <a:txBody>
                    <a:bodyPr/>
                    <a:lstStyle/>
                    <a:p>
                      <a:pPr algn="ctr"/>
                      <a:r>
                        <a:rPr lang="en-US" b="1" dirty="0" smtClean="0">
                          <a:solidFill>
                            <a:srgbClr val="FF0000"/>
                          </a:solidFill>
                        </a:rPr>
                        <a:t>M</a:t>
                      </a:r>
                      <a:endParaRPr lang="en-US" b="1" dirty="0">
                        <a:solidFill>
                          <a:srgbClr val="FF0000"/>
                        </a:solidFill>
                      </a:endParaRPr>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145431754"/>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2528647160"/>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7" name="TextBox 16"/>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18" name="TextBox 17"/>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3873850908"/>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3591948637"/>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Tree>
    <p:extLst>
      <p:ext uri="{BB962C8B-B14F-4D97-AF65-F5344CB8AC3E}">
        <p14:creationId xmlns:p14="http://schemas.microsoft.com/office/powerpoint/2010/main" xmlns="" val="30514797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a:t>
            </a:r>
            <a:endParaRPr lang="en-US" dirty="0"/>
          </a:p>
        </p:txBody>
      </p:sp>
      <p:sp>
        <p:nvSpPr>
          <p:cNvPr id="4" name="TextBox 3"/>
          <p:cNvSpPr txBox="1"/>
          <p:nvPr/>
        </p:nvSpPr>
        <p:spPr>
          <a:xfrm>
            <a:off x="990600" y="3733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1;</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Response (flag=1)</a:t>
            </a: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477328"/>
          </a:xfrm>
          <a:prstGeom prst="rect">
            <a:avLst/>
          </a:prstGeom>
          <a:noFill/>
          <a:ln>
            <a:solidFill>
              <a:srgbClr val="002060"/>
            </a:solidFill>
          </a:ln>
        </p:spPr>
        <p:txBody>
          <a:bodyPr wrap="square" rtlCol="0">
            <a:spAutoFit/>
          </a:bodyPr>
          <a:lstStyle/>
          <a:p>
            <a:r>
              <a:rPr lang="en-US" dirty="0" smtClean="0"/>
              <a:t>Core 0 respond to the read request of ‘flag’</a:t>
            </a:r>
          </a:p>
          <a:p>
            <a:r>
              <a:rPr lang="en-US" dirty="0" smtClean="0"/>
              <a:t>The cache line is written back to main memory and also marked as Shared.</a:t>
            </a:r>
            <a:endParaRPr lang="en-US" dirty="0"/>
          </a:p>
        </p:txBody>
      </p:sp>
      <p:sp>
        <p:nvSpPr>
          <p:cNvPr id="13" name="TextBox 12"/>
          <p:cNvSpPr txBox="1"/>
          <p:nvPr/>
        </p:nvSpPr>
        <p:spPr>
          <a:xfrm>
            <a:off x="990600" y="4876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
        <p:nvSpPr>
          <p:cNvPr id="3" name="Down Arrow 2"/>
          <p:cNvSpPr/>
          <p:nvPr/>
        </p:nvSpPr>
        <p:spPr>
          <a:xfrm>
            <a:off x="52578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Table 14"/>
          <p:cNvGraphicFramePr>
            <a:graphicFrameLocks noGrp="1"/>
          </p:cNvGraphicFramePr>
          <p:nvPr>
            <p:extLst>
              <p:ext uri="{D42A27DB-BD31-4B8C-83A1-F6EECF244321}">
                <p14:modId xmlns:p14="http://schemas.microsoft.com/office/powerpoint/2010/main" xmlns="" val="3977509149"/>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solidFill>
                            <a:srgbClr val="FF0000"/>
                          </a:solidFill>
                        </a:rPr>
                        <a:t>S</a:t>
                      </a:r>
                      <a:endParaRPr lang="en-US" b="1" dirty="0">
                        <a:solidFill>
                          <a:srgbClr val="FF0000"/>
                        </a:solidFill>
                      </a:endParaRPr>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145431754"/>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1865382335"/>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b="1" dirty="0" smtClean="0">
                          <a:solidFill>
                            <a:srgbClr val="FF0000"/>
                          </a:solidFill>
                        </a:rPr>
                        <a:t>flag</a:t>
                      </a:r>
                      <a:endParaRPr lang="en-US" b="1" dirty="0">
                        <a:solidFill>
                          <a:srgbClr val="FF0000"/>
                        </a:solidFill>
                      </a:endParaRPr>
                    </a:p>
                  </a:txBody>
                  <a:tcPr/>
                </a:tc>
                <a:tc>
                  <a:txBody>
                    <a:bodyPr/>
                    <a:lstStyle/>
                    <a:p>
                      <a:pPr algn="ctr"/>
                      <a:r>
                        <a:rPr lang="en-US" b="1" dirty="0" smtClean="0">
                          <a:solidFill>
                            <a:srgbClr val="FF0000"/>
                          </a:solidFill>
                        </a:rPr>
                        <a:t>1</a:t>
                      </a:r>
                      <a:endParaRPr lang="en-US" b="1" dirty="0">
                        <a:solidFill>
                          <a:srgbClr val="FF0000"/>
                        </a:solidFill>
                      </a:endParaRPr>
                    </a:p>
                  </a:txBody>
                  <a:tcPr/>
                </a:tc>
              </a:tr>
            </a:tbl>
          </a:graphicData>
        </a:graphic>
      </p:graphicFrame>
      <p:sp>
        <p:nvSpPr>
          <p:cNvPr id="17" name="TextBox 16"/>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18" name="TextBox 17"/>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3873850908"/>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3591948637"/>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5" name="Curved Right Arrow 4"/>
          <p:cNvSpPr/>
          <p:nvPr/>
        </p:nvSpPr>
        <p:spPr>
          <a:xfrm>
            <a:off x="3581400" y="2976357"/>
            <a:ext cx="419100" cy="22860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xmlns="" val="30514797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a:t>
            </a:r>
            <a:endParaRPr lang="en-US"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Response (flag=1)</a:t>
            </a: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1 receives the read response and marks the cache line as Shared</a:t>
            </a:r>
            <a:endParaRPr lang="en-US" dirty="0"/>
          </a:p>
        </p:txBody>
      </p:sp>
      <p:sp>
        <p:nvSpPr>
          <p:cNvPr id="13" name="TextBox 12"/>
          <p:cNvSpPr txBox="1"/>
          <p:nvPr/>
        </p:nvSpPr>
        <p:spPr>
          <a:xfrm>
            <a:off x="990600" y="4876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
        <p:nvSpPr>
          <p:cNvPr id="3" name="Down Arrow 2"/>
          <p:cNvSpPr/>
          <p:nvPr/>
        </p:nvSpPr>
        <p:spPr>
          <a:xfrm rot="10800000">
            <a:off x="68580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Table 14"/>
          <p:cNvGraphicFramePr>
            <a:graphicFrameLocks noGrp="1"/>
          </p:cNvGraphicFramePr>
          <p:nvPr>
            <p:extLst>
              <p:ext uri="{D42A27DB-BD31-4B8C-83A1-F6EECF244321}">
                <p14:modId xmlns:p14="http://schemas.microsoft.com/office/powerpoint/2010/main" xmlns="" val="2425686291"/>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3232086221"/>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b="1" dirty="0" smtClean="0">
                          <a:solidFill>
                            <a:srgbClr val="FF0000"/>
                          </a:solidFill>
                        </a:rPr>
                        <a:t>flag</a:t>
                      </a:r>
                      <a:endParaRPr lang="en-US" b="1" dirty="0">
                        <a:solidFill>
                          <a:srgbClr val="FF0000"/>
                        </a:solidFill>
                      </a:endParaRPr>
                    </a:p>
                  </a:txBody>
                  <a:tcPr/>
                </a:tc>
                <a:tc>
                  <a:txBody>
                    <a:bodyPr/>
                    <a:lstStyle/>
                    <a:p>
                      <a:pPr algn="ctr"/>
                      <a:r>
                        <a:rPr lang="en-US" b="1" dirty="0" smtClean="0">
                          <a:solidFill>
                            <a:srgbClr val="FF0000"/>
                          </a:solidFill>
                        </a:rPr>
                        <a:t>1</a:t>
                      </a:r>
                      <a:endParaRPr lang="en-US" b="1" dirty="0">
                        <a:solidFill>
                          <a:srgbClr val="FF0000"/>
                        </a:solidFill>
                      </a:endParaRPr>
                    </a:p>
                  </a:txBody>
                  <a:tcPr/>
                </a:tc>
                <a:tc>
                  <a:txBody>
                    <a:bodyPr/>
                    <a:lstStyle/>
                    <a:p>
                      <a:pPr algn="ctr"/>
                      <a:r>
                        <a:rPr lang="en-US" b="1" dirty="0" smtClean="0">
                          <a:solidFill>
                            <a:srgbClr val="FF0000"/>
                          </a:solidFill>
                        </a:rPr>
                        <a:t>S</a:t>
                      </a:r>
                      <a:endParaRPr lang="en-US" b="1" dirty="0">
                        <a:solidFill>
                          <a:srgbClr val="FF0000"/>
                        </a:solidFill>
                      </a:endParaRPr>
                    </a:p>
                  </a:txBody>
                  <a:tcPr/>
                </a:tc>
              </a:tr>
            </a:tbl>
          </a:graphicData>
        </a:graphic>
      </p:graphicFrame>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4263157323"/>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r>
            </a:tbl>
          </a:graphicData>
        </a:graphic>
      </p:graphicFrame>
      <p:sp>
        <p:nvSpPr>
          <p:cNvPr id="17" name="TextBox 16"/>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18" name="TextBox 17"/>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1260531828"/>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4294477722"/>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20" name="TextBox 19"/>
          <p:cNvSpPr txBox="1"/>
          <p:nvPr/>
        </p:nvSpPr>
        <p:spPr>
          <a:xfrm>
            <a:off x="990600" y="3733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1;</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Tree>
    <p:extLst>
      <p:ext uri="{BB962C8B-B14F-4D97-AF65-F5344CB8AC3E}">
        <p14:creationId xmlns:p14="http://schemas.microsoft.com/office/powerpoint/2010/main" xmlns="" val="34527107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a:t>
            </a:r>
            <a:endParaRPr lang="en-US"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200329"/>
          </a:xfrm>
          <a:prstGeom prst="rect">
            <a:avLst/>
          </a:prstGeom>
          <a:noFill/>
          <a:ln>
            <a:solidFill>
              <a:srgbClr val="002060"/>
            </a:solidFill>
          </a:ln>
        </p:spPr>
        <p:txBody>
          <a:bodyPr wrap="square" rtlCol="0">
            <a:spAutoFit/>
          </a:bodyPr>
          <a:lstStyle/>
          <a:p>
            <a:r>
              <a:rPr lang="en-US" dirty="0" smtClean="0"/>
              <a:t>Core 1 now moves on to the next instruction. ‘data’ is in the cache and is therefore read.</a:t>
            </a:r>
          </a:p>
          <a:p>
            <a:r>
              <a:rPr lang="en-US" dirty="0" smtClean="0"/>
              <a:t>ASSERT!!</a:t>
            </a:r>
            <a:endParaRPr lang="en-US" dirty="0"/>
          </a:p>
        </p:txBody>
      </p:sp>
      <p:sp>
        <p:nvSpPr>
          <p:cNvPr id="13" name="TextBox 12"/>
          <p:cNvSpPr txBox="1"/>
          <p:nvPr/>
        </p:nvSpPr>
        <p:spPr>
          <a:xfrm>
            <a:off x="990600" y="4876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b="1" dirty="0" smtClean="0">
                <a:solidFill>
                  <a:srgbClr val="FF0000"/>
                </a:solidFill>
              </a:rPr>
              <a:t>    assert(data);</a:t>
            </a:r>
          </a:p>
          <a:p>
            <a:r>
              <a:rPr lang="en-US" sz="1200" dirty="0" smtClean="0"/>
              <a:t>}</a:t>
            </a:r>
            <a:endParaRPr lang="en-US" sz="1200" dirty="0"/>
          </a:p>
        </p:txBody>
      </p:sp>
      <p:graphicFrame>
        <p:nvGraphicFramePr>
          <p:cNvPr id="15" name="Table 14"/>
          <p:cNvGraphicFramePr>
            <a:graphicFrameLocks noGrp="1"/>
          </p:cNvGraphicFramePr>
          <p:nvPr>
            <p:extLst>
              <p:ext uri="{D42A27DB-BD31-4B8C-83A1-F6EECF244321}">
                <p14:modId xmlns:p14="http://schemas.microsoft.com/office/powerpoint/2010/main" xmlns="" val="85963208"/>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1339281113"/>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b="1" dirty="0" smtClean="0">
                          <a:solidFill>
                            <a:schemeClr val="accent6">
                              <a:lumMod val="50000"/>
                            </a:schemeClr>
                          </a:solidFill>
                        </a:rPr>
                        <a:t>flag</a:t>
                      </a:r>
                      <a:endParaRPr lang="en-US" b="1" dirty="0">
                        <a:solidFill>
                          <a:schemeClr val="accent6">
                            <a:lumMod val="50000"/>
                          </a:schemeClr>
                        </a:solidFill>
                      </a:endParaRPr>
                    </a:p>
                  </a:txBody>
                  <a:tcPr/>
                </a:tc>
                <a:tc>
                  <a:txBody>
                    <a:bodyPr/>
                    <a:lstStyle/>
                    <a:p>
                      <a:pPr algn="ctr"/>
                      <a:r>
                        <a:rPr lang="en-US" b="1" dirty="0" smtClean="0">
                          <a:solidFill>
                            <a:schemeClr val="accent6">
                              <a:lumMod val="50000"/>
                            </a:schemeClr>
                          </a:solidFill>
                        </a:rPr>
                        <a:t>1</a:t>
                      </a:r>
                      <a:endParaRPr lang="en-US" b="1" dirty="0">
                        <a:solidFill>
                          <a:schemeClr val="accent6">
                            <a:lumMod val="50000"/>
                          </a:schemeClr>
                        </a:solidFill>
                      </a:endParaRPr>
                    </a:p>
                  </a:txBody>
                  <a:tcPr/>
                </a:tc>
                <a:tc>
                  <a:txBody>
                    <a:bodyPr/>
                    <a:lstStyle/>
                    <a:p>
                      <a:pPr algn="ctr"/>
                      <a:r>
                        <a:rPr lang="en-US" b="1" dirty="0" smtClean="0">
                          <a:solidFill>
                            <a:schemeClr val="accent6">
                              <a:lumMod val="50000"/>
                            </a:schemeClr>
                          </a:solidFill>
                        </a:rPr>
                        <a:t>S</a:t>
                      </a:r>
                      <a:endParaRPr lang="en-US" b="1" dirty="0">
                        <a:solidFill>
                          <a:schemeClr val="accent6">
                            <a:lumMod val="50000"/>
                          </a:schemeClr>
                        </a:solidFill>
                      </a:endParaRPr>
                    </a:p>
                  </a:txBody>
                  <a:tcPr/>
                </a:tc>
              </a:tr>
            </a:tbl>
          </a:graphicData>
        </a:graphic>
      </p:graphicFrame>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1048163964"/>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r>
            </a:tbl>
          </a:graphicData>
        </a:graphic>
      </p:graphicFrame>
      <p:sp>
        <p:nvSpPr>
          <p:cNvPr id="17" name="TextBox 16"/>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18" name="TextBox 17"/>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3280342789"/>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3017937428"/>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20" name="TextBox 19"/>
          <p:cNvSpPr txBox="1"/>
          <p:nvPr/>
        </p:nvSpPr>
        <p:spPr>
          <a:xfrm>
            <a:off x="990600" y="3733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1;</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Tree>
    <p:extLst>
      <p:ext uri="{BB962C8B-B14F-4D97-AF65-F5344CB8AC3E}">
        <p14:creationId xmlns:p14="http://schemas.microsoft.com/office/powerpoint/2010/main" xmlns="" val="2094820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How does the cache share data between cores?</a:t>
            </a:r>
          </a:p>
          <a:p>
            <a:r>
              <a:rPr lang="en-US" dirty="0" smtClean="0"/>
              <a:t>How does the data stay consistent when multiple cores are updating memory at the same time?</a:t>
            </a:r>
          </a:p>
          <a:p>
            <a:endParaRPr lang="en-US" dirty="0"/>
          </a:p>
        </p:txBody>
      </p:sp>
    </p:spTree>
    <p:extLst>
      <p:ext uri="{BB962C8B-B14F-4D97-AF65-F5344CB8AC3E}">
        <p14:creationId xmlns:p14="http://schemas.microsoft.com/office/powerpoint/2010/main" xmlns="" val="33549583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a:t>
            </a:r>
            <a:endParaRPr lang="en-US"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RWITW Resp. (data=0)</a:t>
            </a: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200329"/>
          </a:xfrm>
          <a:prstGeom prst="rect">
            <a:avLst/>
          </a:prstGeom>
          <a:noFill/>
          <a:ln>
            <a:solidFill>
              <a:srgbClr val="002060"/>
            </a:solidFill>
          </a:ln>
        </p:spPr>
        <p:txBody>
          <a:bodyPr wrap="square" rtlCol="0">
            <a:spAutoFit/>
          </a:bodyPr>
          <a:lstStyle/>
          <a:p>
            <a:r>
              <a:rPr lang="en-US" dirty="0" smtClean="0"/>
              <a:t>Core 1 now receive the delayed “Read Invalidate” message. It replies and marks its cache line as invalid</a:t>
            </a:r>
            <a:endParaRPr lang="en-US" dirty="0"/>
          </a:p>
        </p:txBody>
      </p:sp>
      <p:sp>
        <p:nvSpPr>
          <p:cNvPr id="3" name="Down Arrow 2"/>
          <p:cNvSpPr/>
          <p:nvPr/>
        </p:nvSpPr>
        <p:spPr>
          <a:xfrm>
            <a:off x="68580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Table 14"/>
          <p:cNvGraphicFramePr>
            <a:graphicFrameLocks noGrp="1"/>
          </p:cNvGraphicFramePr>
          <p:nvPr>
            <p:extLst>
              <p:ext uri="{D42A27DB-BD31-4B8C-83A1-F6EECF244321}">
                <p14:modId xmlns:p14="http://schemas.microsoft.com/office/powerpoint/2010/main" xmlns="" val="3153815764"/>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2846494796"/>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solidFill>
                            <a:srgbClr val="FF0000"/>
                          </a:solidFill>
                        </a:rPr>
                        <a:t>I</a:t>
                      </a:r>
                      <a:endParaRPr lang="en-US" b="1" dirty="0">
                        <a:solidFill>
                          <a:srgbClr val="FF0000"/>
                        </a:solidFill>
                      </a:endParaRPr>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1528047312"/>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r>
            </a:tbl>
          </a:graphicData>
        </a:graphic>
      </p:graphicFrame>
      <p:sp>
        <p:nvSpPr>
          <p:cNvPr id="17" name="TextBox 16"/>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18" name="TextBox 17"/>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2068700655"/>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277106749"/>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20" name="TextBox 19"/>
          <p:cNvSpPr txBox="1"/>
          <p:nvPr/>
        </p:nvSpPr>
        <p:spPr>
          <a:xfrm>
            <a:off x="990600" y="4876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b="1" dirty="0" smtClean="0">
                <a:solidFill>
                  <a:srgbClr val="FF0000"/>
                </a:solidFill>
              </a:rPr>
              <a:t>    assert(data);</a:t>
            </a:r>
          </a:p>
          <a:p>
            <a:r>
              <a:rPr lang="en-US" sz="1200" dirty="0" smtClean="0"/>
              <a:t>}</a:t>
            </a:r>
            <a:endParaRPr lang="en-US" sz="1200" dirty="0"/>
          </a:p>
        </p:txBody>
      </p:sp>
      <p:sp>
        <p:nvSpPr>
          <p:cNvPr id="25" name="TextBox 24"/>
          <p:cNvSpPr txBox="1"/>
          <p:nvPr/>
        </p:nvSpPr>
        <p:spPr>
          <a:xfrm>
            <a:off x="990600" y="3733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1;</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Tree>
    <p:extLst>
      <p:ext uri="{BB962C8B-B14F-4D97-AF65-F5344CB8AC3E}">
        <p14:creationId xmlns:p14="http://schemas.microsoft.com/office/powerpoint/2010/main" xmlns="" val="40652209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a:t>
            </a:r>
            <a:endParaRPr lang="en-US"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RWITW Resp. (data=0)</a:t>
            </a: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646331"/>
          </a:xfrm>
          <a:prstGeom prst="rect">
            <a:avLst/>
          </a:prstGeom>
          <a:noFill/>
          <a:ln>
            <a:solidFill>
              <a:srgbClr val="002060"/>
            </a:solidFill>
          </a:ln>
        </p:spPr>
        <p:txBody>
          <a:bodyPr wrap="square" rtlCol="0">
            <a:spAutoFit/>
          </a:bodyPr>
          <a:lstStyle/>
          <a:p>
            <a:r>
              <a:rPr lang="en-US" dirty="0" smtClean="0"/>
              <a:t>Core 0 receives the cache line and installs it in its cache.</a:t>
            </a:r>
            <a:endParaRPr lang="en-US" dirty="0"/>
          </a:p>
        </p:txBody>
      </p:sp>
      <p:sp>
        <p:nvSpPr>
          <p:cNvPr id="3" name="Down Arrow 2"/>
          <p:cNvSpPr/>
          <p:nvPr/>
        </p:nvSpPr>
        <p:spPr>
          <a:xfrm rot="10800000">
            <a:off x="52578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Table 14"/>
          <p:cNvGraphicFramePr>
            <a:graphicFrameLocks noGrp="1"/>
          </p:cNvGraphicFramePr>
          <p:nvPr>
            <p:extLst>
              <p:ext uri="{D42A27DB-BD31-4B8C-83A1-F6EECF244321}">
                <p14:modId xmlns:p14="http://schemas.microsoft.com/office/powerpoint/2010/main" xmlns="" val="2528977932"/>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b="1" dirty="0" smtClean="0">
                          <a:solidFill>
                            <a:srgbClr val="FF0000"/>
                          </a:solidFill>
                        </a:rPr>
                        <a:t>data</a:t>
                      </a:r>
                      <a:endParaRPr lang="en-US" b="1" dirty="0">
                        <a:solidFill>
                          <a:srgbClr val="FF0000"/>
                        </a:solidFill>
                      </a:endParaRPr>
                    </a:p>
                  </a:txBody>
                  <a:tcPr/>
                </a:tc>
                <a:tc>
                  <a:txBody>
                    <a:bodyPr/>
                    <a:lstStyle/>
                    <a:p>
                      <a:pPr algn="ctr"/>
                      <a:r>
                        <a:rPr lang="en-US" b="1" dirty="0" smtClean="0">
                          <a:solidFill>
                            <a:srgbClr val="FF0000"/>
                          </a:solidFill>
                        </a:rPr>
                        <a:t>0</a:t>
                      </a:r>
                      <a:endParaRPr lang="en-US" b="1" dirty="0">
                        <a:solidFill>
                          <a:srgbClr val="FF0000"/>
                        </a:solidFill>
                      </a:endParaRPr>
                    </a:p>
                  </a:txBody>
                  <a:tcPr/>
                </a:tc>
                <a:tc>
                  <a:txBody>
                    <a:bodyPr/>
                    <a:lstStyle/>
                    <a:p>
                      <a:pPr algn="ctr"/>
                      <a:r>
                        <a:rPr lang="en-US" b="1" dirty="0" smtClean="0">
                          <a:solidFill>
                            <a:srgbClr val="FF0000"/>
                          </a:solidFill>
                        </a:rPr>
                        <a:t>E</a:t>
                      </a:r>
                      <a:endParaRPr lang="en-US" b="1" dirty="0">
                        <a:solidFill>
                          <a:srgbClr val="FF0000"/>
                        </a:solidFill>
                      </a:endParaRPr>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214416753"/>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2434733666"/>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r>
            </a:tbl>
          </a:graphicData>
        </a:graphic>
      </p:graphicFrame>
      <p:sp>
        <p:nvSpPr>
          <p:cNvPr id="17" name="TextBox 16"/>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18" name="TextBox 17"/>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930094892"/>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3147387467"/>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20" name="TextBox 19"/>
          <p:cNvSpPr txBox="1"/>
          <p:nvPr/>
        </p:nvSpPr>
        <p:spPr>
          <a:xfrm>
            <a:off x="990600" y="4876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b="1" dirty="0" smtClean="0">
                <a:solidFill>
                  <a:srgbClr val="FF0000"/>
                </a:solidFill>
              </a:rPr>
              <a:t>    assert(data);</a:t>
            </a:r>
          </a:p>
          <a:p>
            <a:r>
              <a:rPr lang="en-US" sz="1200" dirty="0" smtClean="0"/>
              <a:t>}</a:t>
            </a:r>
            <a:endParaRPr lang="en-US" sz="1200" dirty="0"/>
          </a:p>
        </p:txBody>
      </p:sp>
      <p:sp>
        <p:nvSpPr>
          <p:cNvPr id="25" name="TextBox 24"/>
          <p:cNvSpPr txBox="1"/>
          <p:nvPr/>
        </p:nvSpPr>
        <p:spPr>
          <a:xfrm>
            <a:off x="990600" y="3733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1;</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Tree>
    <p:extLst>
      <p:ext uri="{BB962C8B-B14F-4D97-AF65-F5344CB8AC3E}">
        <p14:creationId xmlns:p14="http://schemas.microsoft.com/office/powerpoint/2010/main" xmlns="" val="25696386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a:t>
            </a:r>
            <a:endParaRPr lang="en-US"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477328"/>
          </a:xfrm>
          <a:prstGeom prst="rect">
            <a:avLst/>
          </a:prstGeom>
          <a:noFill/>
          <a:ln>
            <a:solidFill>
              <a:srgbClr val="002060"/>
            </a:solidFill>
          </a:ln>
        </p:spPr>
        <p:txBody>
          <a:bodyPr wrap="square" rtlCol="0">
            <a:spAutoFit/>
          </a:bodyPr>
          <a:lstStyle/>
          <a:p>
            <a:r>
              <a:rPr lang="en-US" dirty="0" smtClean="0"/>
              <a:t>Core 0’s Store Q can finally commit the write to the ‘flag’ cache line but it is too late. Core 1 is halted and execution stops.</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xmlns="" val="349685653"/>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b="1" dirty="0" smtClean="0">
                          <a:solidFill>
                            <a:srgbClr val="FF0000"/>
                          </a:solidFill>
                        </a:rPr>
                        <a:t>1</a:t>
                      </a:r>
                      <a:endParaRPr lang="en-US" b="1" dirty="0">
                        <a:solidFill>
                          <a:srgbClr val="FF0000"/>
                        </a:solidFill>
                      </a:endParaRPr>
                    </a:p>
                  </a:txBody>
                  <a:tcPr/>
                </a:tc>
                <a:tc>
                  <a:txBody>
                    <a:bodyPr/>
                    <a:lstStyle/>
                    <a:p>
                      <a:pPr algn="ctr"/>
                      <a:r>
                        <a:rPr lang="en-US" b="1" dirty="0" smtClean="0">
                          <a:solidFill>
                            <a:srgbClr val="FF0000"/>
                          </a:solidFill>
                        </a:rPr>
                        <a:t>M</a:t>
                      </a:r>
                      <a:endParaRPr lang="en-US" b="1" dirty="0">
                        <a:solidFill>
                          <a:srgbClr val="FF0000"/>
                        </a:solidFill>
                      </a:endParaRPr>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214416753"/>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296386589"/>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r>
            </a:tbl>
          </a:graphicData>
        </a:graphic>
      </p:graphicFrame>
      <p:sp>
        <p:nvSpPr>
          <p:cNvPr id="17" name="TextBox 16"/>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18" name="TextBox 17"/>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1054407355"/>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3147387467"/>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20" name="TextBox 19"/>
          <p:cNvSpPr txBox="1"/>
          <p:nvPr/>
        </p:nvSpPr>
        <p:spPr>
          <a:xfrm>
            <a:off x="990600" y="4876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b="1" dirty="0" smtClean="0">
                <a:solidFill>
                  <a:srgbClr val="FF0000"/>
                </a:solidFill>
              </a:rPr>
              <a:t>    assert(data);</a:t>
            </a:r>
          </a:p>
          <a:p>
            <a:r>
              <a:rPr lang="en-US" sz="1200" dirty="0" smtClean="0"/>
              <a:t>}</a:t>
            </a:r>
            <a:endParaRPr lang="en-US" sz="1200" dirty="0"/>
          </a:p>
        </p:txBody>
      </p:sp>
      <p:sp>
        <p:nvSpPr>
          <p:cNvPr id="25" name="TextBox 24"/>
          <p:cNvSpPr txBox="1"/>
          <p:nvPr/>
        </p:nvSpPr>
        <p:spPr>
          <a:xfrm>
            <a:off x="990600" y="3733800"/>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1;</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Tree>
    <p:extLst>
      <p:ext uri="{BB962C8B-B14F-4D97-AF65-F5344CB8AC3E}">
        <p14:creationId xmlns:p14="http://schemas.microsoft.com/office/powerpoint/2010/main" xmlns="" val="25696386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solve this issue?</a:t>
            </a:r>
            <a:endParaRPr lang="en-US" dirty="0"/>
          </a:p>
        </p:txBody>
      </p:sp>
      <p:sp>
        <p:nvSpPr>
          <p:cNvPr id="3" name="Content Placeholder 2"/>
          <p:cNvSpPr>
            <a:spLocks noGrp="1"/>
          </p:cNvSpPr>
          <p:nvPr>
            <p:ph idx="1"/>
          </p:nvPr>
        </p:nvSpPr>
        <p:spPr/>
        <p:txBody>
          <a:bodyPr/>
          <a:lstStyle/>
          <a:p>
            <a:r>
              <a:rPr lang="en-US" dirty="0" smtClean="0"/>
              <a:t>All caches have a coherent view of main memory BUT local writes are not part of that</a:t>
            </a:r>
          </a:p>
          <a:p>
            <a:r>
              <a:rPr lang="en-US" dirty="0" smtClean="0"/>
              <a:t>We need a way to ensure that our stored data is part of the ‘cache coherent domain’</a:t>
            </a:r>
          </a:p>
          <a:p>
            <a:pPr lvl="1"/>
            <a:r>
              <a:rPr lang="en-US" dirty="0" err="1" smtClean="0"/>
              <a:t>I.e</a:t>
            </a:r>
            <a:r>
              <a:rPr lang="en-US" dirty="0" smtClean="0"/>
              <a:t> Visible by other cores</a:t>
            </a:r>
          </a:p>
          <a:p>
            <a:pPr lvl="2"/>
            <a:r>
              <a:rPr lang="en-US" dirty="0" err="1" smtClean="0"/>
              <a:t>I.e</a:t>
            </a:r>
            <a:r>
              <a:rPr lang="en-US" dirty="0" smtClean="0"/>
              <a:t> Can be fetched by other caches</a:t>
            </a:r>
          </a:p>
          <a:p>
            <a:r>
              <a:rPr lang="en-US" dirty="0" smtClean="0"/>
              <a:t>Can we flush the store Q to the cache?</a:t>
            </a:r>
          </a:p>
          <a:p>
            <a:pPr lvl="1"/>
            <a:r>
              <a:rPr lang="en-US" dirty="0" smtClean="0"/>
              <a:t>Memory Store Barriers (__</a:t>
            </a:r>
            <a:r>
              <a:rPr lang="en-US" dirty="0" err="1" smtClean="0"/>
              <a:t>mb_release</a:t>
            </a:r>
            <a:r>
              <a:rPr lang="en-US" dirty="0" smtClean="0"/>
              <a:t>)</a:t>
            </a:r>
            <a:endParaRPr lang="en-US" dirty="0"/>
          </a:p>
        </p:txBody>
      </p:sp>
    </p:spTree>
    <p:extLst>
      <p:ext uri="{BB962C8B-B14F-4D97-AF65-F5344CB8AC3E}">
        <p14:creationId xmlns:p14="http://schemas.microsoft.com/office/powerpoint/2010/main" xmlns="" val="19787725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Store Barriers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CPU instruction that won’t return until all data in the Store Q preceding the memory barrier is in the cache</a:t>
            </a:r>
          </a:p>
          <a:p>
            <a:pPr lvl="1"/>
            <a:r>
              <a:rPr lang="en-US" dirty="0" smtClean="0"/>
              <a:t>CPUs are evil!</a:t>
            </a:r>
          </a:p>
          <a:p>
            <a:r>
              <a:rPr lang="en-US" dirty="0" smtClean="0"/>
              <a:t>Prevents compilers from optimize memory stores across this barrier.</a:t>
            </a:r>
          </a:p>
          <a:p>
            <a:pPr lvl="1"/>
            <a:r>
              <a:rPr lang="en-US" dirty="0" smtClean="0"/>
              <a:t>Compilers are evil!</a:t>
            </a:r>
          </a:p>
          <a:p>
            <a:r>
              <a:rPr lang="en-US" dirty="0" smtClean="0"/>
              <a:t>Once the data is in the cache it can be seen by all other caches due to the cache line being invalidated in all other caches.</a:t>
            </a:r>
          </a:p>
          <a:p>
            <a:pPr lvl="1"/>
            <a:r>
              <a:rPr lang="en-US" dirty="0" smtClean="0"/>
              <a:t>RWITW (Read With Intent To Write)</a:t>
            </a:r>
          </a:p>
          <a:p>
            <a:pPr lvl="2"/>
            <a:r>
              <a:rPr lang="en-US" dirty="0" smtClean="0"/>
              <a:t>Read + Invalidate</a:t>
            </a:r>
          </a:p>
        </p:txBody>
      </p:sp>
    </p:spTree>
    <p:extLst>
      <p:ext uri="{BB962C8B-B14F-4D97-AF65-F5344CB8AC3E}">
        <p14:creationId xmlns:p14="http://schemas.microsoft.com/office/powerpoint/2010/main" xmlns="" val="12819201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 (Fixed)</a:t>
            </a:r>
            <a:endParaRPr lang="en-US" dirty="0"/>
          </a:p>
        </p:txBody>
      </p:sp>
      <p:sp>
        <p:nvSpPr>
          <p:cNvPr id="4" name="TextBox 3"/>
          <p:cNvSpPr txBox="1"/>
          <p:nvPr/>
        </p:nvSpPr>
        <p:spPr>
          <a:xfrm>
            <a:off x="990600" y="37338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dirty="0" smtClean="0"/>
              <a:t>}</a:t>
            </a:r>
            <a:endParaRPr lang="en-US" sz="1200" dirty="0"/>
          </a:p>
        </p:txBody>
      </p:sp>
      <p:graphicFrame>
        <p:nvGraphicFramePr>
          <p:cNvPr id="5" name="Table 4"/>
          <p:cNvGraphicFramePr>
            <a:graphicFrameLocks noGrp="1"/>
          </p:cNvGraphicFramePr>
          <p:nvPr>
            <p:extLst>
              <p:ext uri="{D42A27DB-BD31-4B8C-83A1-F6EECF244321}">
                <p14:modId xmlns:p14="http://schemas.microsoft.com/office/powerpoint/2010/main" xmlns="" val="3149293421"/>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2697238246"/>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200329"/>
          </a:xfrm>
          <a:prstGeom prst="rect">
            <a:avLst/>
          </a:prstGeom>
          <a:noFill/>
          <a:ln>
            <a:solidFill>
              <a:srgbClr val="002060"/>
            </a:solidFill>
          </a:ln>
        </p:spPr>
        <p:txBody>
          <a:bodyPr wrap="square" rtlCol="0">
            <a:spAutoFit/>
          </a:bodyPr>
          <a:lstStyle/>
          <a:p>
            <a:r>
              <a:rPr lang="en-US" dirty="0" smtClean="0"/>
              <a:t>Core 0 executes ‘foo’</a:t>
            </a:r>
          </a:p>
          <a:p>
            <a:r>
              <a:rPr lang="en-US" dirty="0" smtClean="0"/>
              <a:t>Core 1 executes ‘bar’</a:t>
            </a:r>
          </a:p>
          <a:p>
            <a:r>
              <a:rPr lang="en-US" dirty="0" smtClean="0"/>
              <a:t>‘data’ cache line is owned by ‘1’</a:t>
            </a:r>
          </a:p>
          <a:p>
            <a:r>
              <a:rPr lang="en-US" dirty="0" smtClean="0"/>
              <a:t>‘flag’ cache line is owned by ‘0’</a:t>
            </a:r>
          </a:p>
        </p:txBody>
      </p:sp>
      <p:sp>
        <p:nvSpPr>
          <p:cNvPr id="13" name="TextBox 12"/>
          <p:cNvSpPr txBox="1"/>
          <p:nvPr/>
        </p:nvSpPr>
        <p:spPr>
          <a:xfrm>
            <a:off x="990600" y="50803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dirty="0" smtClean="0"/>
              <a:t>    assert(data);</a:t>
            </a:r>
          </a:p>
          <a:p>
            <a:r>
              <a:rPr lang="en-US" sz="1200" dirty="0" smtClean="0"/>
              <a:t>}</a:t>
            </a:r>
            <a:endParaRPr lang="en-US" sz="1200" dirty="0"/>
          </a:p>
        </p:txBody>
      </p:sp>
      <p:graphicFrame>
        <p:nvGraphicFramePr>
          <p:cNvPr id="17" name="Table 16"/>
          <p:cNvGraphicFramePr>
            <a:graphicFrameLocks noGrp="1"/>
          </p:cNvGraphicFramePr>
          <p:nvPr>
            <p:extLst>
              <p:ext uri="{D42A27DB-BD31-4B8C-83A1-F6EECF244321}">
                <p14:modId xmlns:p14="http://schemas.microsoft.com/office/powerpoint/2010/main" xmlns="" val="65598930"/>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833653940"/>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1321448572"/>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Tree>
    <p:extLst>
      <p:ext uri="{BB962C8B-B14F-4D97-AF65-F5344CB8AC3E}">
        <p14:creationId xmlns:p14="http://schemas.microsoft.com/office/powerpoint/2010/main" xmlns="" val="19563123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 (Fixed)</a:t>
            </a:r>
            <a:endParaRPr lang="en-US"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RWITW (data)</a:t>
            </a: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200329"/>
          </a:xfrm>
          <a:prstGeom prst="rect">
            <a:avLst/>
          </a:prstGeom>
          <a:noFill/>
          <a:ln>
            <a:solidFill>
              <a:srgbClr val="002060"/>
            </a:solidFill>
          </a:ln>
        </p:spPr>
        <p:txBody>
          <a:bodyPr wrap="square" rtlCol="0">
            <a:spAutoFit/>
          </a:bodyPr>
          <a:lstStyle/>
          <a:p>
            <a:r>
              <a:rPr lang="en-US" dirty="0" smtClean="0"/>
              <a:t>Core 0 saves the write in the Store Q and issues a RWITW message for ‘data’ due to it not being in the cache</a:t>
            </a:r>
            <a:endParaRPr lang="en-US" dirty="0"/>
          </a:p>
        </p:txBody>
      </p:sp>
      <p:sp>
        <p:nvSpPr>
          <p:cNvPr id="3" name="Down Arrow 2"/>
          <p:cNvSpPr/>
          <p:nvPr/>
        </p:nvSpPr>
        <p:spPr>
          <a:xfrm>
            <a:off x="52578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Table 14"/>
          <p:cNvGraphicFramePr>
            <a:graphicFrameLocks noGrp="1"/>
          </p:cNvGraphicFramePr>
          <p:nvPr>
            <p:extLst>
              <p:ext uri="{D42A27DB-BD31-4B8C-83A1-F6EECF244321}">
                <p14:modId xmlns:p14="http://schemas.microsoft.com/office/powerpoint/2010/main" xmlns="" val="652513276"/>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16" name="TextBox 15"/>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xmlns="" val="2053414516"/>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621659629"/>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2732571556"/>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rgbClr val="FF0000"/>
                          </a:solidFill>
                        </a:rPr>
                        <a:t>data</a:t>
                      </a:r>
                      <a:endParaRPr lang="en-US" dirty="0">
                        <a:solidFill>
                          <a:srgbClr val="FF0000"/>
                        </a:solidFill>
                      </a:endParaRPr>
                    </a:p>
                  </a:txBody>
                  <a:tcPr>
                    <a:solidFill>
                      <a:schemeClr val="accent3">
                        <a:lumMod val="60000"/>
                        <a:lumOff val="40000"/>
                      </a:schemeClr>
                    </a:solidFill>
                  </a:tcPr>
                </a:tc>
                <a:tc>
                  <a:txBody>
                    <a:bodyPr/>
                    <a:lstStyle/>
                    <a:p>
                      <a:pPr algn="ctr"/>
                      <a:r>
                        <a:rPr lang="en-US" dirty="0" smtClean="0">
                          <a:solidFill>
                            <a:srgbClr val="FF0000"/>
                          </a:solidFill>
                        </a:rPr>
                        <a:t>1</a:t>
                      </a:r>
                      <a:endParaRPr lang="en-US" dirty="0">
                        <a:solidFill>
                          <a:srgbClr val="FF0000"/>
                        </a:solidFill>
                      </a:endParaRPr>
                    </a:p>
                  </a:txBody>
                  <a:tcPr>
                    <a:solidFill>
                      <a:schemeClr val="accent3">
                        <a:lumMod val="60000"/>
                        <a:lumOff val="40000"/>
                      </a:schemeClr>
                    </a:solidFill>
                  </a:tcPr>
                </a:tc>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xmlns="" val="3057174920"/>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17" name="TextBox 16"/>
          <p:cNvSpPr txBox="1"/>
          <p:nvPr/>
        </p:nvSpPr>
        <p:spPr>
          <a:xfrm>
            <a:off x="990600" y="37338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b="1" dirty="0" smtClean="0">
                <a:solidFill>
                  <a:srgbClr val="FF0000"/>
                </a:solidFill>
              </a:rPr>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dirty="0" smtClean="0"/>
              <a:t>}</a:t>
            </a:r>
            <a:endParaRPr lang="en-US" sz="1200" dirty="0"/>
          </a:p>
        </p:txBody>
      </p:sp>
      <p:sp>
        <p:nvSpPr>
          <p:cNvPr id="18" name="TextBox 17"/>
          <p:cNvSpPr txBox="1"/>
          <p:nvPr/>
        </p:nvSpPr>
        <p:spPr>
          <a:xfrm>
            <a:off x="990600" y="50803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10272717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 (Fixed)</a:t>
            </a:r>
            <a:endParaRPr lang="en-US"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(flag)</a:t>
            </a: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1 issues a read message for ‘flag’ due to it not being in the cache</a:t>
            </a:r>
            <a:endParaRPr lang="en-US" dirty="0"/>
          </a:p>
        </p:txBody>
      </p:sp>
      <p:sp>
        <p:nvSpPr>
          <p:cNvPr id="3" name="Down Arrow 2"/>
          <p:cNvSpPr/>
          <p:nvPr/>
        </p:nvSpPr>
        <p:spPr>
          <a:xfrm>
            <a:off x="6993565"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Table 14"/>
          <p:cNvGraphicFramePr>
            <a:graphicFrameLocks noGrp="1"/>
          </p:cNvGraphicFramePr>
          <p:nvPr>
            <p:extLst>
              <p:ext uri="{D42A27DB-BD31-4B8C-83A1-F6EECF244321}">
                <p14:modId xmlns:p14="http://schemas.microsoft.com/office/powerpoint/2010/main" xmlns="" val="1781809517"/>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2131180174"/>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545570610"/>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7" name="TextBox 16"/>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18" name="TextBox 17"/>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1653965666"/>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1609650094"/>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20" name="TextBox 19"/>
          <p:cNvSpPr txBox="1"/>
          <p:nvPr/>
        </p:nvSpPr>
        <p:spPr>
          <a:xfrm>
            <a:off x="990600" y="37338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b="1" dirty="0" smtClean="0">
                <a:solidFill>
                  <a:srgbClr val="FF0000"/>
                </a:solidFill>
              </a:rPr>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dirty="0" smtClean="0"/>
              <a:t>}</a:t>
            </a:r>
            <a:endParaRPr lang="en-US" sz="1200" dirty="0"/>
          </a:p>
        </p:txBody>
      </p:sp>
      <p:sp>
        <p:nvSpPr>
          <p:cNvPr id="25" name="TextBox 24"/>
          <p:cNvSpPr txBox="1"/>
          <p:nvPr/>
        </p:nvSpPr>
        <p:spPr>
          <a:xfrm>
            <a:off x="990600" y="50803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15264964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 (Fixed)</a:t>
            </a:r>
            <a:endParaRPr lang="en-US"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0 blocks on the memory barrier for the store Q to be flushed to the cache</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xmlns="" val="3889929962"/>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2042478715"/>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3953850438"/>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7" name="TextBox 16"/>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18" name="TextBox 17"/>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716568706"/>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1895326957"/>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16" name="TextBox 15"/>
          <p:cNvSpPr txBox="1"/>
          <p:nvPr/>
        </p:nvSpPr>
        <p:spPr>
          <a:xfrm>
            <a:off x="990600" y="37338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b="1" dirty="0">
                <a:solidFill>
                  <a:srgbClr val="FF0000"/>
                </a:solidFill>
              </a:rPr>
              <a:t> </a:t>
            </a:r>
            <a:r>
              <a:rPr lang="en-US" sz="1200" b="1" dirty="0" smtClean="0">
                <a:solidFill>
                  <a:srgbClr val="FF0000"/>
                </a:solidFill>
              </a:rPr>
              <a:t>   __</a:t>
            </a:r>
            <a:r>
              <a:rPr lang="en-US" sz="1200" b="1" dirty="0" err="1" smtClean="0">
                <a:solidFill>
                  <a:srgbClr val="FF0000"/>
                </a:solidFill>
              </a:rPr>
              <a:t>mb_release</a:t>
            </a:r>
            <a:r>
              <a:rPr lang="en-US" sz="1200" b="1" dirty="0" smtClean="0">
                <a:solidFill>
                  <a:srgbClr val="FF0000"/>
                </a:solidFill>
              </a:rPr>
              <a:t>();</a:t>
            </a:r>
          </a:p>
          <a:p>
            <a:r>
              <a:rPr lang="en-US" sz="1200" dirty="0" smtClean="0"/>
              <a:t>    flag = 1;</a:t>
            </a:r>
          </a:p>
          <a:p>
            <a:r>
              <a:rPr lang="en-US" sz="1200" dirty="0" smtClean="0"/>
              <a:t>}</a:t>
            </a:r>
            <a:endParaRPr lang="en-US" sz="1200" dirty="0"/>
          </a:p>
        </p:txBody>
      </p:sp>
      <p:sp>
        <p:nvSpPr>
          <p:cNvPr id="20" name="TextBox 19"/>
          <p:cNvSpPr txBox="1"/>
          <p:nvPr/>
        </p:nvSpPr>
        <p:spPr>
          <a:xfrm>
            <a:off x="990600" y="50803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35633790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 (Fixed)</a:t>
            </a:r>
            <a:endParaRPr lang="en-US"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Response (flag=0)</a:t>
            </a: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477328"/>
          </a:xfrm>
          <a:prstGeom prst="rect">
            <a:avLst/>
          </a:prstGeom>
          <a:noFill/>
          <a:ln>
            <a:solidFill>
              <a:srgbClr val="002060"/>
            </a:solidFill>
          </a:ln>
        </p:spPr>
        <p:txBody>
          <a:bodyPr wrap="square" rtlCol="0">
            <a:spAutoFit/>
          </a:bodyPr>
          <a:lstStyle/>
          <a:p>
            <a:r>
              <a:rPr lang="en-US" dirty="0" smtClean="0"/>
              <a:t>Core 0 respond to the read request of ‘flag’</a:t>
            </a:r>
          </a:p>
          <a:p>
            <a:r>
              <a:rPr lang="en-US" dirty="0" smtClean="0"/>
              <a:t>The cache line sent to Core 1 and also marked as Shared on Core 0.</a:t>
            </a:r>
            <a:endParaRPr lang="en-US" dirty="0"/>
          </a:p>
        </p:txBody>
      </p:sp>
      <p:sp>
        <p:nvSpPr>
          <p:cNvPr id="3" name="Down Arrow 2"/>
          <p:cNvSpPr/>
          <p:nvPr/>
        </p:nvSpPr>
        <p:spPr>
          <a:xfrm>
            <a:off x="52578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Table 14"/>
          <p:cNvGraphicFramePr>
            <a:graphicFrameLocks noGrp="1"/>
          </p:cNvGraphicFramePr>
          <p:nvPr>
            <p:extLst>
              <p:ext uri="{D42A27DB-BD31-4B8C-83A1-F6EECF244321}">
                <p14:modId xmlns:p14="http://schemas.microsoft.com/office/powerpoint/2010/main" xmlns="" val="899959424"/>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solidFill>
                            <a:srgbClr val="FF0000"/>
                          </a:solidFill>
                        </a:rPr>
                        <a:t>S</a:t>
                      </a:r>
                      <a:endParaRPr lang="en-US" b="1" dirty="0">
                        <a:solidFill>
                          <a:srgbClr val="FF0000"/>
                        </a:solidFill>
                      </a:endParaRPr>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3801384235"/>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4001477644"/>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7" name="TextBox 16"/>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18" name="TextBox 17"/>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2475930316"/>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745020672"/>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20" name="TextBox 19"/>
          <p:cNvSpPr txBox="1"/>
          <p:nvPr/>
        </p:nvSpPr>
        <p:spPr>
          <a:xfrm>
            <a:off x="990600" y="37338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b="1" dirty="0">
                <a:solidFill>
                  <a:srgbClr val="FF0000"/>
                </a:solidFill>
              </a:rPr>
              <a:t> </a:t>
            </a:r>
            <a:r>
              <a:rPr lang="en-US" sz="1200" b="1" dirty="0" smtClean="0">
                <a:solidFill>
                  <a:srgbClr val="FF0000"/>
                </a:solidFill>
              </a:rPr>
              <a:t>   __</a:t>
            </a:r>
            <a:r>
              <a:rPr lang="en-US" sz="1200" b="1" dirty="0" err="1" smtClean="0">
                <a:solidFill>
                  <a:srgbClr val="FF0000"/>
                </a:solidFill>
              </a:rPr>
              <a:t>mb_release</a:t>
            </a:r>
            <a:r>
              <a:rPr lang="en-US" sz="1200" b="1" dirty="0" smtClean="0">
                <a:solidFill>
                  <a:srgbClr val="FF0000"/>
                </a:solidFill>
              </a:rPr>
              <a:t>();</a:t>
            </a:r>
          </a:p>
          <a:p>
            <a:r>
              <a:rPr lang="en-US" sz="1200" dirty="0" smtClean="0"/>
              <a:t>    flag = 1;</a:t>
            </a:r>
          </a:p>
          <a:p>
            <a:r>
              <a:rPr lang="en-US" sz="1200" dirty="0" smtClean="0"/>
              <a:t>}</a:t>
            </a:r>
            <a:endParaRPr lang="en-US" sz="1200" dirty="0"/>
          </a:p>
        </p:txBody>
      </p:sp>
      <p:sp>
        <p:nvSpPr>
          <p:cNvPr id="25" name="TextBox 24"/>
          <p:cNvSpPr txBox="1"/>
          <p:nvPr/>
        </p:nvSpPr>
        <p:spPr>
          <a:xfrm>
            <a:off x="990600" y="50803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1193701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2-core CPU</a:t>
            </a:r>
            <a:endParaRPr lang="en-US" dirty="0"/>
          </a:p>
        </p:txBody>
      </p:sp>
      <p:grpSp>
        <p:nvGrpSpPr>
          <p:cNvPr id="17" name="Group 16"/>
          <p:cNvGrpSpPr/>
          <p:nvPr/>
        </p:nvGrpSpPr>
        <p:grpSpPr>
          <a:xfrm>
            <a:off x="1981200" y="1447800"/>
            <a:ext cx="5257800" cy="3429000"/>
            <a:chOff x="1981200" y="1447800"/>
            <a:chExt cx="5257800" cy="3429000"/>
          </a:xfrm>
        </p:grpSpPr>
        <p:sp>
          <p:nvSpPr>
            <p:cNvPr id="4" name="Rectangle 3"/>
            <p:cNvSpPr/>
            <p:nvPr/>
          </p:nvSpPr>
          <p:spPr>
            <a:xfrm>
              <a:off x="1981200" y="1447800"/>
              <a:ext cx="52578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flipV="1">
              <a:off x="3200400" y="2286000"/>
              <a:ext cx="0" cy="16383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2286000" y="1662840"/>
              <a:ext cx="1828800" cy="8382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cxnSp>
          <p:nvCxnSpPr>
            <p:cNvPr id="14" name="Straight Connector 13"/>
            <p:cNvCxnSpPr/>
            <p:nvPr/>
          </p:nvCxnSpPr>
          <p:spPr>
            <a:xfrm flipV="1">
              <a:off x="5959098" y="2190750"/>
              <a:ext cx="0" cy="16383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029200" y="1664131"/>
              <a:ext cx="1828800" cy="8382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sp>
          <p:nvSpPr>
            <p:cNvPr id="7" name="Rectangle 6"/>
            <p:cNvSpPr/>
            <p:nvPr/>
          </p:nvSpPr>
          <p:spPr>
            <a:xfrm>
              <a:off x="2286000" y="2590800"/>
              <a:ext cx="1828800" cy="8382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L1 Cache</a:t>
              </a:r>
              <a:endParaRPr lang="en-US" dirty="0">
                <a:solidFill>
                  <a:schemeClr val="tx1"/>
                </a:solidFill>
              </a:endParaRPr>
            </a:p>
          </p:txBody>
        </p:sp>
        <p:cxnSp>
          <p:nvCxnSpPr>
            <p:cNvPr id="15" name="Straight Connector 14"/>
            <p:cNvCxnSpPr/>
            <p:nvPr/>
          </p:nvCxnSpPr>
          <p:spPr>
            <a:xfrm flipV="1">
              <a:off x="4572000" y="3924300"/>
              <a:ext cx="0" cy="7239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286000" y="3714750"/>
              <a:ext cx="4572000" cy="4191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ICB – Inter Connect Bus</a:t>
              </a:r>
              <a:endParaRPr lang="en-US" dirty="0">
                <a:solidFill>
                  <a:schemeClr val="tx1"/>
                </a:solidFill>
              </a:endParaRPr>
            </a:p>
          </p:txBody>
        </p:sp>
        <p:sp>
          <p:nvSpPr>
            <p:cNvPr id="10" name="Rectangle 9"/>
            <p:cNvSpPr/>
            <p:nvPr/>
          </p:nvSpPr>
          <p:spPr>
            <a:xfrm>
              <a:off x="2286000" y="4343400"/>
              <a:ext cx="4572000" cy="4191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Memory Controller</a:t>
              </a:r>
              <a:endParaRPr lang="en-US" dirty="0">
                <a:solidFill>
                  <a:schemeClr val="tx1"/>
                </a:solidFill>
              </a:endParaRPr>
            </a:p>
          </p:txBody>
        </p:sp>
        <p:sp>
          <p:nvSpPr>
            <p:cNvPr id="11" name="Rectangle 10"/>
            <p:cNvSpPr/>
            <p:nvPr/>
          </p:nvSpPr>
          <p:spPr>
            <a:xfrm>
              <a:off x="5029200" y="2590800"/>
              <a:ext cx="1828800" cy="8382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L1 Cache</a:t>
              </a:r>
              <a:endParaRPr lang="en-US" dirty="0">
                <a:solidFill>
                  <a:schemeClr val="tx1"/>
                </a:solidFill>
              </a:endParaRPr>
            </a:p>
          </p:txBody>
        </p:sp>
      </p:grpSp>
      <p:sp>
        <p:nvSpPr>
          <p:cNvPr id="18" name="Rectangle 17"/>
          <p:cNvSpPr/>
          <p:nvPr/>
        </p:nvSpPr>
        <p:spPr>
          <a:xfrm>
            <a:off x="2209800" y="5029200"/>
            <a:ext cx="4800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Main Memory</a:t>
            </a:r>
            <a:endParaRPr lang="en-US" dirty="0"/>
          </a:p>
        </p:txBody>
      </p:sp>
    </p:spTree>
    <p:extLst>
      <p:ext uri="{BB962C8B-B14F-4D97-AF65-F5344CB8AC3E}">
        <p14:creationId xmlns:p14="http://schemas.microsoft.com/office/powerpoint/2010/main" xmlns="" val="39986903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 (Fixed)</a:t>
            </a:r>
            <a:endParaRPr lang="en-US"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Response (flag=0)</a:t>
            </a: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1 receives the read response and marks the cache line as Shared</a:t>
            </a:r>
            <a:endParaRPr lang="en-US" dirty="0"/>
          </a:p>
        </p:txBody>
      </p:sp>
      <p:sp>
        <p:nvSpPr>
          <p:cNvPr id="3" name="Down Arrow 2"/>
          <p:cNvSpPr/>
          <p:nvPr/>
        </p:nvSpPr>
        <p:spPr>
          <a:xfrm rot="10800000">
            <a:off x="68580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Table 14"/>
          <p:cNvGraphicFramePr>
            <a:graphicFrameLocks noGrp="1"/>
          </p:cNvGraphicFramePr>
          <p:nvPr>
            <p:extLst>
              <p:ext uri="{D42A27DB-BD31-4B8C-83A1-F6EECF244321}">
                <p14:modId xmlns:p14="http://schemas.microsoft.com/office/powerpoint/2010/main" xmlns="" val="2247865799"/>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S</a:t>
                      </a:r>
                      <a:endParaRPr lang="en-US" b="1" dirty="0"/>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3557315716"/>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b="1" dirty="0" smtClean="0">
                          <a:solidFill>
                            <a:srgbClr val="FF0000"/>
                          </a:solidFill>
                        </a:rPr>
                        <a:t>flag</a:t>
                      </a:r>
                      <a:endParaRPr lang="en-US" b="1" dirty="0">
                        <a:solidFill>
                          <a:srgbClr val="FF0000"/>
                        </a:solidFill>
                      </a:endParaRPr>
                    </a:p>
                  </a:txBody>
                  <a:tcPr/>
                </a:tc>
                <a:tc>
                  <a:txBody>
                    <a:bodyPr/>
                    <a:lstStyle/>
                    <a:p>
                      <a:pPr algn="ctr"/>
                      <a:r>
                        <a:rPr lang="en-US" b="1" dirty="0" smtClean="0">
                          <a:solidFill>
                            <a:srgbClr val="FF0000"/>
                          </a:solidFill>
                        </a:rPr>
                        <a:t>0</a:t>
                      </a:r>
                      <a:endParaRPr lang="en-US" b="1" dirty="0">
                        <a:solidFill>
                          <a:srgbClr val="FF0000"/>
                        </a:solidFill>
                      </a:endParaRPr>
                    </a:p>
                  </a:txBody>
                  <a:tcPr/>
                </a:tc>
                <a:tc>
                  <a:txBody>
                    <a:bodyPr/>
                    <a:lstStyle/>
                    <a:p>
                      <a:pPr algn="ctr"/>
                      <a:r>
                        <a:rPr lang="en-US" b="1" dirty="0" smtClean="0">
                          <a:solidFill>
                            <a:srgbClr val="FF0000"/>
                          </a:solidFill>
                        </a:rPr>
                        <a:t>S</a:t>
                      </a:r>
                      <a:endParaRPr lang="en-US" b="1" dirty="0">
                        <a:solidFill>
                          <a:srgbClr val="FF0000"/>
                        </a:solidFill>
                      </a:endParaRPr>
                    </a:p>
                  </a:txBody>
                  <a:tcPr/>
                </a:tc>
              </a:tr>
            </a:tbl>
          </a:graphicData>
        </a:graphic>
      </p:graphicFrame>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3589369148"/>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7" name="TextBox 16"/>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18" name="TextBox 17"/>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4186680083"/>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604608812"/>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25" name="TextBox 24"/>
          <p:cNvSpPr txBox="1"/>
          <p:nvPr/>
        </p:nvSpPr>
        <p:spPr>
          <a:xfrm>
            <a:off x="990600" y="37338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b="1" dirty="0">
                <a:solidFill>
                  <a:srgbClr val="FF0000"/>
                </a:solidFill>
              </a:rPr>
              <a:t> </a:t>
            </a:r>
            <a:r>
              <a:rPr lang="en-US" sz="1200" b="1" dirty="0" smtClean="0">
                <a:solidFill>
                  <a:srgbClr val="FF0000"/>
                </a:solidFill>
              </a:rPr>
              <a:t>   __</a:t>
            </a:r>
            <a:r>
              <a:rPr lang="en-US" sz="1200" b="1" dirty="0" err="1" smtClean="0">
                <a:solidFill>
                  <a:srgbClr val="FF0000"/>
                </a:solidFill>
              </a:rPr>
              <a:t>mb_release</a:t>
            </a:r>
            <a:r>
              <a:rPr lang="en-US" sz="1200" b="1" dirty="0" smtClean="0">
                <a:solidFill>
                  <a:srgbClr val="FF0000"/>
                </a:solidFill>
              </a:rPr>
              <a:t>();</a:t>
            </a:r>
          </a:p>
          <a:p>
            <a:r>
              <a:rPr lang="en-US" sz="1200" dirty="0" smtClean="0"/>
              <a:t>    flag = 1;</a:t>
            </a:r>
          </a:p>
          <a:p>
            <a:r>
              <a:rPr lang="en-US" sz="1200" dirty="0" smtClean="0"/>
              <a:t>}</a:t>
            </a:r>
            <a:endParaRPr lang="en-US" sz="1200" dirty="0"/>
          </a:p>
        </p:txBody>
      </p:sp>
      <p:sp>
        <p:nvSpPr>
          <p:cNvPr id="26" name="TextBox 25"/>
          <p:cNvSpPr txBox="1"/>
          <p:nvPr/>
        </p:nvSpPr>
        <p:spPr>
          <a:xfrm>
            <a:off x="990600" y="50803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26459094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 (Fixed)</a:t>
            </a:r>
            <a:endParaRPr lang="en-US"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RWITW Resp. (data=0)</a:t>
            </a: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200329"/>
          </a:xfrm>
          <a:prstGeom prst="rect">
            <a:avLst/>
          </a:prstGeom>
          <a:noFill/>
          <a:ln>
            <a:solidFill>
              <a:srgbClr val="002060"/>
            </a:solidFill>
          </a:ln>
        </p:spPr>
        <p:txBody>
          <a:bodyPr wrap="square" rtlCol="0">
            <a:spAutoFit/>
          </a:bodyPr>
          <a:lstStyle/>
          <a:p>
            <a:r>
              <a:rPr lang="en-US" dirty="0" smtClean="0"/>
              <a:t>Core 1 now receive the delayed Read Invalidate message. It replies and marks its cache line as ‘Invalid’</a:t>
            </a:r>
            <a:endParaRPr lang="en-US" dirty="0"/>
          </a:p>
        </p:txBody>
      </p:sp>
      <p:sp>
        <p:nvSpPr>
          <p:cNvPr id="3" name="Down Arrow 2"/>
          <p:cNvSpPr/>
          <p:nvPr/>
        </p:nvSpPr>
        <p:spPr>
          <a:xfrm>
            <a:off x="68580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Table 14"/>
          <p:cNvGraphicFramePr>
            <a:graphicFrameLocks noGrp="1"/>
          </p:cNvGraphicFramePr>
          <p:nvPr>
            <p:extLst>
              <p:ext uri="{D42A27DB-BD31-4B8C-83A1-F6EECF244321}">
                <p14:modId xmlns:p14="http://schemas.microsoft.com/office/powerpoint/2010/main" xmlns="" val="3104458716"/>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S</a:t>
                      </a:r>
                      <a:endParaRPr lang="en-US" b="1" dirty="0"/>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952968471"/>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b="1" dirty="0" smtClean="0">
                          <a:solidFill>
                            <a:srgbClr val="FF0000"/>
                          </a:solidFill>
                        </a:rPr>
                        <a:t>data</a:t>
                      </a: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b="1" dirty="0" smtClean="0">
                          <a:solidFill>
                            <a:srgbClr val="FF0000"/>
                          </a:solidFill>
                        </a:rPr>
                        <a:t>I</a:t>
                      </a:r>
                      <a:endParaRPr lang="en-US" b="1" dirty="0">
                        <a:solidFill>
                          <a:srgbClr val="FF0000"/>
                        </a:solidFill>
                      </a:endParaRPr>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S</a:t>
                      </a:r>
                      <a:endParaRPr lang="en-US" b="1" dirty="0"/>
                    </a:p>
                  </a:txBody>
                  <a:tcPr/>
                </a:tc>
              </a:tr>
            </a:tbl>
          </a:graphicData>
        </a:graphic>
      </p:graphicFrame>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3797689930"/>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7" name="TextBox 16"/>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18" name="TextBox 17"/>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356914886"/>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3129888228"/>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26" name="TextBox 25"/>
          <p:cNvSpPr txBox="1"/>
          <p:nvPr/>
        </p:nvSpPr>
        <p:spPr>
          <a:xfrm>
            <a:off x="990600" y="37338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b="1" dirty="0">
                <a:solidFill>
                  <a:srgbClr val="FF0000"/>
                </a:solidFill>
              </a:rPr>
              <a:t> </a:t>
            </a:r>
            <a:r>
              <a:rPr lang="en-US" sz="1200" b="1" dirty="0" smtClean="0">
                <a:solidFill>
                  <a:srgbClr val="FF0000"/>
                </a:solidFill>
              </a:rPr>
              <a:t>   __</a:t>
            </a:r>
            <a:r>
              <a:rPr lang="en-US" sz="1200" b="1" dirty="0" err="1" smtClean="0">
                <a:solidFill>
                  <a:srgbClr val="FF0000"/>
                </a:solidFill>
              </a:rPr>
              <a:t>mb_release</a:t>
            </a:r>
            <a:r>
              <a:rPr lang="en-US" sz="1200" b="1" dirty="0" smtClean="0">
                <a:solidFill>
                  <a:srgbClr val="FF0000"/>
                </a:solidFill>
              </a:rPr>
              <a:t>();</a:t>
            </a:r>
          </a:p>
          <a:p>
            <a:r>
              <a:rPr lang="en-US" sz="1200" dirty="0" smtClean="0"/>
              <a:t>    flag = 1;</a:t>
            </a:r>
          </a:p>
          <a:p>
            <a:r>
              <a:rPr lang="en-US" sz="1200" dirty="0" smtClean="0"/>
              <a:t>}</a:t>
            </a:r>
            <a:endParaRPr lang="en-US" sz="1200" dirty="0"/>
          </a:p>
        </p:txBody>
      </p:sp>
      <p:sp>
        <p:nvSpPr>
          <p:cNvPr id="27" name="TextBox 26"/>
          <p:cNvSpPr txBox="1"/>
          <p:nvPr/>
        </p:nvSpPr>
        <p:spPr>
          <a:xfrm>
            <a:off x="990600" y="50803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38937877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 (Fixed)</a:t>
            </a:r>
            <a:endParaRPr lang="en-US"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a:t>
            </a:r>
            <a:r>
              <a:rPr lang="en-US" dirty="0" err="1" smtClean="0">
                <a:solidFill>
                  <a:schemeClr val="tx1"/>
                </a:solidFill>
              </a:rPr>
              <a:t>Inv</a:t>
            </a:r>
            <a:r>
              <a:rPr lang="en-US" dirty="0" smtClean="0">
                <a:solidFill>
                  <a:schemeClr val="tx1"/>
                </a:solidFill>
              </a:rPr>
              <a:t> Resp. (data=0)</a:t>
            </a: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0 receives ‘data’ as the “Read Invalidate” response from Core 1</a:t>
            </a:r>
            <a:endParaRPr lang="en-US" dirty="0"/>
          </a:p>
        </p:txBody>
      </p:sp>
      <p:sp>
        <p:nvSpPr>
          <p:cNvPr id="3" name="Down Arrow 2"/>
          <p:cNvSpPr/>
          <p:nvPr/>
        </p:nvSpPr>
        <p:spPr>
          <a:xfrm rot="10800000">
            <a:off x="52578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Table 14"/>
          <p:cNvGraphicFramePr>
            <a:graphicFrameLocks noGrp="1"/>
          </p:cNvGraphicFramePr>
          <p:nvPr>
            <p:extLst>
              <p:ext uri="{D42A27DB-BD31-4B8C-83A1-F6EECF244321}">
                <p14:modId xmlns:p14="http://schemas.microsoft.com/office/powerpoint/2010/main" xmlns="" val="769442965"/>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solidFill>
                            <a:srgbClr val="FF0000"/>
                          </a:solidFill>
                        </a:rPr>
                        <a:t>data</a:t>
                      </a:r>
                      <a:endParaRPr lang="en-US" dirty="0">
                        <a:solidFill>
                          <a:srgbClr val="FF0000"/>
                        </a:solidFill>
                      </a:endParaRPr>
                    </a:p>
                  </a:txBody>
                  <a:tcPr/>
                </a:tc>
                <a:tc>
                  <a:txBody>
                    <a:bodyPr/>
                    <a:lstStyle/>
                    <a:p>
                      <a:pPr algn="ctr"/>
                      <a:r>
                        <a:rPr lang="en-US" dirty="0" smtClean="0">
                          <a:solidFill>
                            <a:srgbClr val="FF0000"/>
                          </a:solidFill>
                        </a:rPr>
                        <a:t>0</a:t>
                      </a:r>
                      <a:endParaRPr lang="en-US" dirty="0">
                        <a:solidFill>
                          <a:srgbClr val="FF0000"/>
                        </a:solidFill>
                      </a:endParaRPr>
                    </a:p>
                  </a:txBody>
                  <a:tcPr/>
                </a:tc>
                <a:tc>
                  <a:txBody>
                    <a:bodyPr/>
                    <a:lstStyle/>
                    <a:p>
                      <a:pPr algn="ctr"/>
                      <a:r>
                        <a:rPr lang="en-US" b="1" dirty="0" smtClean="0">
                          <a:solidFill>
                            <a:srgbClr val="FF0000"/>
                          </a:solidFill>
                        </a:rPr>
                        <a:t>E</a:t>
                      </a:r>
                      <a:endParaRPr lang="en-US" b="1" dirty="0">
                        <a:solidFill>
                          <a:srgbClr val="FF0000"/>
                        </a:solidFill>
                      </a:endParaRPr>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S</a:t>
                      </a:r>
                      <a:endParaRPr lang="en-US" b="1" dirty="0"/>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3521790164"/>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S</a:t>
                      </a:r>
                      <a:endParaRPr lang="en-US" b="1" dirty="0"/>
                    </a:p>
                  </a:txBody>
                  <a:tcPr/>
                </a:tc>
              </a:tr>
            </a:tbl>
          </a:graphicData>
        </a:graphic>
      </p:graphicFrame>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1602312834"/>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7" name="TextBox 16"/>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18" name="TextBox 17"/>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1509414619"/>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3644709946"/>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26" name="TextBox 25"/>
          <p:cNvSpPr txBox="1"/>
          <p:nvPr/>
        </p:nvSpPr>
        <p:spPr>
          <a:xfrm>
            <a:off x="990600" y="37338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b="1" dirty="0">
                <a:solidFill>
                  <a:srgbClr val="FF0000"/>
                </a:solidFill>
              </a:rPr>
              <a:t> </a:t>
            </a:r>
            <a:r>
              <a:rPr lang="en-US" sz="1200" b="1" dirty="0" smtClean="0">
                <a:solidFill>
                  <a:srgbClr val="FF0000"/>
                </a:solidFill>
              </a:rPr>
              <a:t>   __</a:t>
            </a:r>
            <a:r>
              <a:rPr lang="en-US" sz="1200" b="1" dirty="0" err="1" smtClean="0">
                <a:solidFill>
                  <a:srgbClr val="FF0000"/>
                </a:solidFill>
              </a:rPr>
              <a:t>mb_release</a:t>
            </a:r>
            <a:r>
              <a:rPr lang="en-US" sz="1200" b="1" dirty="0" smtClean="0">
                <a:solidFill>
                  <a:srgbClr val="FF0000"/>
                </a:solidFill>
              </a:rPr>
              <a:t>();</a:t>
            </a:r>
          </a:p>
          <a:p>
            <a:r>
              <a:rPr lang="en-US" sz="1200" dirty="0" smtClean="0"/>
              <a:t>    flag = 1;</a:t>
            </a:r>
          </a:p>
          <a:p>
            <a:r>
              <a:rPr lang="en-US" sz="1200" dirty="0" smtClean="0"/>
              <a:t>}</a:t>
            </a:r>
            <a:endParaRPr lang="en-US" sz="1200" dirty="0"/>
          </a:p>
        </p:txBody>
      </p:sp>
      <p:sp>
        <p:nvSpPr>
          <p:cNvPr id="27" name="TextBox 26"/>
          <p:cNvSpPr txBox="1"/>
          <p:nvPr/>
        </p:nvSpPr>
        <p:spPr>
          <a:xfrm>
            <a:off x="990600" y="50803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11975122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 (Fixed)</a:t>
            </a:r>
            <a:endParaRPr lang="en-US"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0 now commits the write in the Store Q into the cache and marks it as ‘Modified’</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xmlns="" val="1163012467"/>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solidFill>
                            <a:srgbClr val="FF0000"/>
                          </a:solidFill>
                        </a:rPr>
                        <a:t>1</a:t>
                      </a:r>
                      <a:endParaRPr lang="en-US" dirty="0">
                        <a:solidFill>
                          <a:srgbClr val="FF0000"/>
                        </a:solidFill>
                      </a:endParaRPr>
                    </a:p>
                  </a:txBody>
                  <a:tcPr/>
                </a:tc>
                <a:tc>
                  <a:txBody>
                    <a:bodyPr/>
                    <a:lstStyle/>
                    <a:p>
                      <a:pPr algn="ctr"/>
                      <a:r>
                        <a:rPr lang="en-US" b="1" dirty="0" smtClean="0">
                          <a:solidFill>
                            <a:srgbClr val="FF0000"/>
                          </a:solidFill>
                        </a:rPr>
                        <a:t>M</a:t>
                      </a:r>
                      <a:endParaRPr lang="en-US" b="1" dirty="0">
                        <a:solidFill>
                          <a:srgbClr val="FF0000"/>
                        </a:solidFill>
                      </a:endParaRPr>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S</a:t>
                      </a:r>
                      <a:endParaRPr lang="en-US" b="1" dirty="0"/>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4211847215"/>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S</a:t>
                      </a:r>
                      <a:endParaRPr lang="en-US" b="1" dirty="0"/>
                    </a:p>
                  </a:txBody>
                  <a:tcPr/>
                </a:tc>
              </a:tr>
            </a:tbl>
          </a:graphicData>
        </a:graphic>
      </p:graphicFrame>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2944332501"/>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7" name="TextBox 16"/>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18" name="TextBox 17"/>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2583149499"/>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816624784"/>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16" name="TextBox 15"/>
          <p:cNvSpPr txBox="1"/>
          <p:nvPr/>
        </p:nvSpPr>
        <p:spPr>
          <a:xfrm>
            <a:off x="990600" y="37338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b="1" dirty="0">
                <a:solidFill>
                  <a:srgbClr val="FF0000"/>
                </a:solidFill>
              </a:rPr>
              <a:t> </a:t>
            </a:r>
            <a:r>
              <a:rPr lang="en-US" sz="1200" b="1" dirty="0" smtClean="0">
                <a:solidFill>
                  <a:srgbClr val="FF0000"/>
                </a:solidFill>
              </a:rPr>
              <a:t>   __</a:t>
            </a:r>
            <a:r>
              <a:rPr lang="en-US" sz="1200" b="1" dirty="0" err="1" smtClean="0">
                <a:solidFill>
                  <a:srgbClr val="FF0000"/>
                </a:solidFill>
              </a:rPr>
              <a:t>mb_release</a:t>
            </a:r>
            <a:r>
              <a:rPr lang="en-US" sz="1200" b="1" dirty="0" smtClean="0">
                <a:solidFill>
                  <a:srgbClr val="FF0000"/>
                </a:solidFill>
              </a:rPr>
              <a:t>();</a:t>
            </a:r>
          </a:p>
          <a:p>
            <a:r>
              <a:rPr lang="en-US" sz="1200" dirty="0" smtClean="0"/>
              <a:t>    flag = 1;</a:t>
            </a:r>
          </a:p>
          <a:p>
            <a:r>
              <a:rPr lang="en-US" sz="1200" dirty="0" smtClean="0"/>
              <a:t>}</a:t>
            </a:r>
            <a:endParaRPr lang="en-US" sz="1200" dirty="0"/>
          </a:p>
        </p:txBody>
      </p:sp>
      <p:sp>
        <p:nvSpPr>
          <p:cNvPr id="25" name="TextBox 24"/>
          <p:cNvSpPr txBox="1"/>
          <p:nvPr/>
        </p:nvSpPr>
        <p:spPr>
          <a:xfrm>
            <a:off x="990600" y="50803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27178529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 (Fixed)</a:t>
            </a:r>
            <a:endParaRPr lang="en-US"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Invalidate ‘flag’</a:t>
            </a: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477328"/>
          </a:xfrm>
          <a:prstGeom prst="rect">
            <a:avLst/>
          </a:prstGeom>
          <a:noFill/>
          <a:ln>
            <a:solidFill>
              <a:srgbClr val="002060"/>
            </a:solidFill>
          </a:ln>
        </p:spPr>
        <p:txBody>
          <a:bodyPr wrap="square" rtlCol="0">
            <a:spAutoFit/>
          </a:bodyPr>
          <a:lstStyle/>
          <a:p>
            <a:r>
              <a:rPr lang="en-US" dirty="0" smtClean="0"/>
              <a:t>Core 0 want to set ‘flag’ to 1 but because ‘flag’ is shared between cores an ‘Invalidate’ message needs to be sent out first</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xmlns="" val="3197488571"/>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S</a:t>
                      </a:r>
                      <a:endParaRPr lang="en-US" b="1" dirty="0"/>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3225802383"/>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S</a:t>
                      </a:r>
                      <a:endParaRPr lang="en-US" b="1" dirty="0"/>
                    </a:p>
                  </a:txBody>
                  <a:tcPr/>
                </a:tc>
              </a:tr>
            </a:tbl>
          </a:graphicData>
        </a:graphic>
      </p:graphicFrame>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3091254974"/>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7" name="TextBox 16"/>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18" name="TextBox 17"/>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2073668154"/>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4076381091"/>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16" name="TextBox 15"/>
          <p:cNvSpPr txBox="1"/>
          <p:nvPr/>
        </p:nvSpPr>
        <p:spPr>
          <a:xfrm>
            <a:off x="990600" y="37338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b="1" dirty="0" smtClean="0">
                <a:solidFill>
                  <a:srgbClr val="FF0000"/>
                </a:solidFill>
              </a:rPr>
              <a:t>    flag = 1;</a:t>
            </a:r>
          </a:p>
          <a:p>
            <a:r>
              <a:rPr lang="en-US" sz="1200" dirty="0" smtClean="0"/>
              <a:t>}</a:t>
            </a:r>
            <a:endParaRPr lang="en-US" sz="1200" dirty="0"/>
          </a:p>
        </p:txBody>
      </p:sp>
      <p:sp>
        <p:nvSpPr>
          <p:cNvPr id="25" name="TextBox 24"/>
          <p:cNvSpPr txBox="1"/>
          <p:nvPr/>
        </p:nvSpPr>
        <p:spPr>
          <a:xfrm>
            <a:off x="990600" y="50803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
        <p:nvSpPr>
          <p:cNvPr id="20" name="Down Arrow 19"/>
          <p:cNvSpPr/>
          <p:nvPr/>
        </p:nvSpPr>
        <p:spPr>
          <a:xfrm>
            <a:off x="51816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8081144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 (Fixed)</a:t>
            </a:r>
            <a:endParaRPr lang="en-US"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Invalidate </a:t>
            </a:r>
            <a:r>
              <a:rPr lang="en-US" dirty="0" err="1" smtClean="0">
                <a:solidFill>
                  <a:schemeClr val="tx1"/>
                </a:solidFill>
              </a:rPr>
              <a:t>Ack</a:t>
            </a:r>
            <a:r>
              <a:rPr lang="en-US" dirty="0" smtClean="0">
                <a:solidFill>
                  <a:schemeClr val="tx1"/>
                </a:solidFill>
              </a:rPr>
              <a:t> ‘flag’</a:t>
            </a: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1 receives the ‘Invalidate’ and sends an ‘Invalidate Acknowledge’ response</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xmlns="" val="1439842159"/>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S</a:t>
                      </a:r>
                      <a:endParaRPr lang="en-US" b="1" dirty="0"/>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3668801638"/>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b="1" dirty="0" smtClean="0">
                          <a:solidFill>
                            <a:srgbClr val="FF0000"/>
                          </a:solidFill>
                        </a:rPr>
                        <a:t>flag</a:t>
                      </a: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b="1" dirty="0" smtClean="0">
                          <a:solidFill>
                            <a:srgbClr val="FF0000"/>
                          </a:solidFill>
                        </a:rPr>
                        <a:t>I</a:t>
                      </a:r>
                      <a:endParaRPr lang="en-US" b="1" dirty="0">
                        <a:solidFill>
                          <a:srgbClr val="FF0000"/>
                        </a:solidFill>
                      </a:endParaRPr>
                    </a:p>
                  </a:txBody>
                  <a:tcPr/>
                </a:tc>
              </a:tr>
            </a:tbl>
          </a:graphicData>
        </a:graphic>
      </p:graphicFrame>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2394925655"/>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7" name="TextBox 16"/>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18" name="TextBox 17"/>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2582953160"/>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1798986214"/>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16" name="TextBox 15"/>
          <p:cNvSpPr txBox="1"/>
          <p:nvPr/>
        </p:nvSpPr>
        <p:spPr>
          <a:xfrm>
            <a:off x="990600" y="37338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b="1" dirty="0" smtClean="0">
                <a:solidFill>
                  <a:srgbClr val="FF0000"/>
                </a:solidFill>
              </a:rPr>
              <a:t>    flag = 1;</a:t>
            </a:r>
          </a:p>
          <a:p>
            <a:r>
              <a:rPr lang="en-US" sz="1200" dirty="0" smtClean="0"/>
              <a:t>}</a:t>
            </a:r>
            <a:endParaRPr lang="en-US" sz="1200" dirty="0"/>
          </a:p>
        </p:txBody>
      </p:sp>
      <p:sp>
        <p:nvSpPr>
          <p:cNvPr id="25" name="TextBox 24"/>
          <p:cNvSpPr txBox="1"/>
          <p:nvPr/>
        </p:nvSpPr>
        <p:spPr>
          <a:xfrm>
            <a:off x="990600" y="50803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
        <p:nvSpPr>
          <p:cNvPr id="20" name="Down Arrow 19"/>
          <p:cNvSpPr/>
          <p:nvPr/>
        </p:nvSpPr>
        <p:spPr>
          <a:xfrm>
            <a:off x="6545226"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rot="10800000">
            <a:off x="70866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5070676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 (Fixed)</a:t>
            </a:r>
            <a:endParaRPr lang="en-US"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Invalidate </a:t>
            </a:r>
            <a:r>
              <a:rPr lang="en-US" dirty="0" err="1" smtClean="0">
                <a:solidFill>
                  <a:schemeClr val="tx1"/>
                </a:solidFill>
              </a:rPr>
              <a:t>Ack</a:t>
            </a:r>
            <a:r>
              <a:rPr lang="en-US" dirty="0" smtClean="0">
                <a:solidFill>
                  <a:schemeClr val="tx1"/>
                </a:solidFill>
              </a:rPr>
              <a:t> ‘flag’</a:t>
            </a: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646331"/>
          </a:xfrm>
          <a:prstGeom prst="rect">
            <a:avLst/>
          </a:prstGeom>
          <a:noFill/>
          <a:ln>
            <a:solidFill>
              <a:srgbClr val="002060"/>
            </a:solidFill>
          </a:ln>
        </p:spPr>
        <p:txBody>
          <a:bodyPr wrap="square" rtlCol="0">
            <a:spAutoFit/>
          </a:bodyPr>
          <a:lstStyle/>
          <a:p>
            <a:r>
              <a:rPr lang="en-US" dirty="0" smtClean="0"/>
              <a:t>Core 0 receives the ‘Invalidate </a:t>
            </a:r>
            <a:r>
              <a:rPr lang="en-US" dirty="0" err="1" smtClean="0"/>
              <a:t>Ack</a:t>
            </a:r>
            <a:r>
              <a:rPr lang="en-US" dirty="0" smtClean="0"/>
              <a:t>’ and can now modify ‘flag’</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xmlns="" val="762880214"/>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r h="370840">
                <a:tc>
                  <a:txBody>
                    <a:bodyPr/>
                    <a:lstStyle/>
                    <a:p>
                      <a:pPr algn="ctr"/>
                      <a:r>
                        <a:rPr lang="en-US" dirty="0" smtClean="0"/>
                        <a:t>flag</a:t>
                      </a:r>
                      <a:endParaRPr lang="en-US" dirty="0"/>
                    </a:p>
                  </a:txBody>
                  <a:tcPr/>
                </a:tc>
                <a:tc>
                  <a:txBody>
                    <a:bodyPr/>
                    <a:lstStyle/>
                    <a:p>
                      <a:pPr algn="ctr"/>
                      <a:r>
                        <a:rPr lang="en-US" b="1" dirty="0" smtClean="0">
                          <a:solidFill>
                            <a:srgbClr val="FF0000"/>
                          </a:solidFill>
                        </a:rPr>
                        <a:t>1</a:t>
                      </a:r>
                      <a:endParaRPr lang="en-US" b="1" dirty="0">
                        <a:solidFill>
                          <a:srgbClr val="FF0000"/>
                        </a:solidFill>
                      </a:endParaRPr>
                    </a:p>
                  </a:txBody>
                  <a:tcPr/>
                </a:tc>
                <a:tc>
                  <a:txBody>
                    <a:bodyPr/>
                    <a:lstStyle/>
                    <a:p>
                      <a:pPr algn="ctr"/>
                      <a:r>
                        <a:rPr lang="en-US" b="1" dirty="0" smtClean="0">
                          <a:solidFill>
                            <a:srgbClr val="FF0000"/>
                          </a:solidFill>
                        </a:rPr>
                        <a:t>M</a:t>
                      </a:r>
                      <a:endParaRPr lang="en-US" b="1" dirty="0">
                        <a:solidFill>
                          <a:srgbClr val="FF0000"/>
                        </a:solidFill>
                      </a:endParaRPr>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xmlns="" val="899387041"/>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1412866916"/>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7" name="TextBox 16"/>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18" name="TextBox 17"/>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2413950782"/>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2776546744"/>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16" name="TextBox 15"/>
          <p:cNvSpPr txBox="1"/>
          <p:nvPr/>
        </p:nvSpPr>
        <p:spPr>
          <a:xfrm>
            <a:off x="990600" y="37338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b="1" dirty="0" smtClean="0">
                <a:solidFill>
                  <a:srgbClr val="FF0000"/>
                </a:solidFill>
              </a:rPr>
              <a:t>    flag = 1;</a:t>
            </a:r>
          </a:p>
          <a:p>
            <a:r>
              <a:rPr lang="en-US" sz="1200" dirty="0" smtClean="0"/>
              <a:t>}</a:t>
            </a:r>
            <a:endParaRPr lang="en-US" sz="1200" dirty="0"/>
          </a:p>
        </p:txBody>
      </p:sp>
      <p:sp>
        <p:nvSpPr>
          <p:cNvPr id="25" name="TextBox 24"/>
          <p:cNvSpPr txBox="1"/>
          <p:nvPr/>
        </p:nvSpPr>
        <p:spPr>
          <a:xfrm>
            <a:off x="990600" y="50803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
        <p:nvSpPr>
          <p:cNvPr id="20" name="Down Arrow 19"/>
          <p:cNvSpPr/>
          <p:nvPr/>
        </p:nvSpPr>
        <p:spPr>
          <a:xfrm rot="10800000">
            <a:off x="52578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6100441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 (Fixed)</a:t>
            </a:r>
            <a:endParaRPr lang="en-US"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(flag)</a:t>
            </a: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1 issues a read message for ‘flag’ due to it being marked ‘Invalid’ in the cache</a:t>
            </a:r>
            <a:endParaRPr lang="en-US" dirty="0"/>
          </a:p>
        </p:txBody>
      </p:sp>
      <p:sp>
        <p:nvSpPr>
          <p:cNvPr id="3" name="Down Arrow 2"/>
          <p:cNvSpPr/>
          <p:nvPr/>
        </p:nvSpPr>
        <p:spPr>
          <a:xfrm>
            <a:off x="6993565"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3060473437"/>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20" name="TextBox 19"/>
          <p:cNvSpPr txBox="1"/>
          <p:nvPr/>
        </p:nvSpPr>
        <p:spPr>
          <a:xfrm>
            <a:off x="990600" y="37338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smtClean="0"/>
              <a:t>    __</a:t>
            </a:r>
            <a:r>
              <a:rPr lang="en-US" sz="1200" dirty="0" err="1" smtClean="0"/>
              <a:t>mb_release</a:t>
            </a:r>
            <a:r>
              <a:rPr lang="en-US" sz="1200" dirty="0" smtClean="0"/>
              <a:t>();</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
        <p:nvSpPr>
          <p:cNvPr id="25" name="TextBox 24"/>
          <p:cNvSpPr txBox="1"/>
          <p:nvPr/>
        </p:nvSpPr>
        <p:spPr>
          <a:xfrm>
            <a:off x="990600" y="50803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graphicFrame>
        <p:nvGraphicFramePr>
          <p:cNvPr id="32" name="Table 31"/>
          <p:cNvGraphicFramePr>
            <a:graphicFrameLocks noGrp="1"/>
          </p:cNvGraphicFramePr>
          <p:nvPr>
            <p:extLst>
              <p:ext uri="{D42A27DB-BD31-4B8C-83A1-F6EECF244321}">
                <p14:modId xmlns:p14="http://schemas.microsoft.com/office/powerpoint/2010/main" xmlns="" val="3433786852"/>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xmlns="" val="3691108262"/>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34" name="TextBox 33"/>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35" name="TextBox 34"/>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36" name="Table 35"/>
          <p:cNvGraphicFramePr>
            <a:graphicFrameLocks noGrp="1"/>
          </p:cNvGraphicFramePr>
          <p:nvPr>
            <p:extLst>
              <p:ext uri="{D42A27DB-BD31-4B8C-83A1-F6EECF244321}">
                <p14:modId xmlns:p14="http://schemas.microsoft.com/office/powerpoint/2010/main" xmlns="" val="3962203013"/>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37" name="Table 36"/>
          <p:cNvGraphicFramePr>
            <a:graphicFrameLocks noGrp="1"/>
          </p:cNvGraphicFramePr>
          <p:nvPr>
            <p:extLst>
              <p:ext uri="{D42A27DB-BD31-4B8C-83A1-F6EECF244321}">
                <p14:modId xmlns:p14="http://schemas.microsoft.com/office/powerpoint/2010/main" xmlns="" val="3687151166"/>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Tree>
    <p:extLst>
      <p:ext uri="{BB962C8B-B14F-4D97-AF65-F5344CB8AC3E}">
        <p14:creationId xmlns:p14="http://schemas.microsoft.com/office/powerpoint/2010/main" xmlns="" val="8306671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 (Fixed)</a:t>
            </a:r>
            <a:endParaRPr lang="en-US" dirty="0"/>
          </a:p>
        </p:txBody>
      </p:sp>
      <p:sp>
        <p:nvSpPr>
          <p:cNvPr id="11" name="Rectangle 10"/>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Response (flag=1)</a:t>
            </a:r>
            <a:endParaRPr lang="en-US" dirty="0">
              <a:solidFill>
                <a:schemeClr val="tx1"/>
              </a:solidFill>
            </a:endParaRPr>
          </a:p>
        </p:txBody>
      </p:sp>
      <p:sp>
        <p:nvSpPr>
          <p:cNvPr id="12" name="TextBox 11"/>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477328"/>
          </a:xfrm>
          <a:prstGeom prst="rect">
            <a:avLst/>
          </a:prstGeom>
          <a:noFill/>
          <a:ln>
            <a:solidFill>
              <a:srgbClr val="002060"/>
            </a:solidFill>
          </a:ln>
        </p:spPr>
        <p:txBody>
          <a:bodyPr wrap="square" rtlCol="0">
            <a:spAutoFit/>
          </a:bodyPr>
          <a:lstStyle/>
          <a:p>
            <a:r>
              <a:rPr lang="en-US" dirty="0" smtClean="0"/>
              <a:t>Core 0 respond to the read request of ‘flag’</a:t>
            </a:r>
          </a:p>
          <a:p>
            <a:r>
              <a:rPr lang="en-US" dirty="0" smtClean="0"/>
              <a:t>The cache line is also sent to main memory and marked as ‘Shared’.</a:t>
            </a:r>
            <a:endParaRPr lang="en-US" dirty="0"/>
          </a:p>
        </p:txBody>
      </p:sp>
      <p:sp>
        <p:nvSpPr>
          <p:cNvPr id="3" name="Down Arrow 2"/>
          <p:cNvSpPr/>
          <p:nvPr/>
        </p:nvSpPr>
        <p:spPr>
          <a:xfrm>
            <a:off x="5257800"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2150392295"/>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b="1" dirty="0" smtClean="0">
                          <a:solidFill>
                            <a:srgbClr val="FF0000"/>
                          </a:solidFill>
                        </a:rPr>
                        <a:t>flag</a:t>
                      </a:r>
                      <a:endParaRPr lang="en-US" b="1" dirty="0">
                        <a:solidFill>
                          <a:srgbClr val="FF0000"/>
                        </a:solidFill>
                      </a:endParaRPr>
                    </a:p>
                  </a:txBody>
                  <a:tcPr/>
                </a:tc>
                <a:tc>
                  <a:txBody>
                    <a:bodyPr/>
                    <a:lstStyle/>
                    <a:p>
                      <a:pPr algn="ctr"/>
                      <a:r>
                        <a:rPr lang="en-US" b="1" dirty="0" smtClean="0">
                          <a:solidFill>
                            <a:srgbClr val="FF0000"/>
                          </a:solidFill>
                        </a:rPr>
                        <a:t>1</a:t>
                      </a:r>
                      <a:endParaRPr lang="en-US" b="1" dirty="0">
                        <a:solidFill>
                          <a:srgbClr val="FF0000"/>
                        </a:solidFill>
                      </a:endParaRPr>
                    </a:p>
                  </a:txBody>
                  <a:tcPr/>
                </a:tc>
              </a:tr>
            </a:tbl>
          </a:graphicData>
        </a:graphic>
      </p:graphicFrame>
      <p:sp>
        <p:nvSpPr>
          <p:cNvPr id="25" name="TextBox 24"/>
          <p:cNvSpPr txBox="1"/>
          <p:nvPr/>
        </p:nvSpPr>
        <p:spPr>
          <a:xfrm>
            <a:off x="990600" y="50803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graphicFrame>
        <p:nvGraphicFramePr>
          <p:cNvPr id="26" name="Table 25"/>
          <p:cNvGraphicFramePr>
            <a:graphicFrameLocks noGrp="1"/>
          </p:cNvGraphicFramePr>
          <p:nvPr>
            <p:extLst>
              <p:ext uri="{D42A27DB-BD31-4B8C-83A1-F6EECF244321}">
                <p14:modId xmlns:p14="http://schemas.microsoft.com/office/powerpoint/2010/main" xmlns="" val="4215518256"/>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solidFill>
                            <a:srgbClr val="FF0000"/>
                          </a:solidFill>
                        </a:rPr>
                        <a:t>S</a:t>
                      </a:r>
                      <a:endParaRPr lang="en-US" b="1" dirty="0">
                        <a:solidFill>
                          <a:srgbClr val="FF0000"/>
                        </a:solidFill>
                      </a:endParaRPr>
                    </a:p>
                  </a:txBody>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xmlns="" val="1508355627"/>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28" name="TextBox 27"/>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9" name="TextBox 28"/>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30" name="Table 29"/>
          <p:cNvGraphicFramePr>
            <a:graphicFrameLocks noGrp="1"/>
          </p:cNvGraphicFramePr>
          <p:nvPr>
            <p:extLst>
              <p:ext uri="{D42A27DB-BD31-4B8C-83A1-F6EECF244321}">
                <p14:modId xmlns:p14="http://schemas.microsoft.com/office/powerpoint/2010/main" xmlns="" val="3962203013"/>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31" name="Table 30"/>
          <p:cNvGraphicFramePr>
            <a:graphicFrameLocks noGrp="1"/>
          </p:cNvGraphicFramePr>
          <p:nvPr>
            <p:extLst>
              <p:ext uri="{D42A27DB-BD31-4B8C-83A1-F6EECF244321}">
                <p14:modId xmlns:p14="http://schemas.microsoft.com/office/powerpoint/2010/main" xmlns="" val="3687151166"/>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32" name="TextBox 31"/>
          <p:cNvSpPr txBox="1"/>
          <p:nvPr/>
        </p:nvSpPr>
        <p:spPr>
          <a:xfrm>
            <a:off x="990600" y="37338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smtClean="0"/>
              <a:t>    __</a:t>
            </a:r>
            <a:r>
              <a:rPr lang="en-US" sz="1200" dirty="0" err="1" smtClean="0"/>
              <a:t>mb_release</a:t>
            </a:r>
            <a:r>
              <a:rPr lang="en-US" sz="1200" dirty="0" smtClean="0"/>
              <a:t>();</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
        <p:nvSpPr>
          <p:cNvPr id="4" name="Curved Right Arrow 3"/>
          <p:cNvSpPr/>
          <p:nvPr/>
        </p:nvSpPr>
        <p:spPr>
          <a:xfrm>
            <a:off x="3429000" y="2994836"/>
            <a:ext cx="533400" cy="241536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xmlns="" val="3779407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Q Issue Example (Fixed)</a:t>
            </a:r>
            <a:endParaRPr lang="en-US" dirty="0"/>
          </a:p>
        </p:txBody>
      </p:sp>
      <p:sp>
        <p:nvSpPr>
          <p:cNvPr id="14" name="TextBox 13"/>
          <p:cNvSpPr txBox="1"/>
          <p:nvPr/>
        </p:nvSpPr>
        <p:spPr>
          <a:xfrm>
            <a:off x="762000" y="1752600"/>
            <a:ext cx="3124200" cy="1754326"/>
          </a:xfrm>
          <a:prstGeom prst="rect">
            <a:avLst/>
          </a:prstGeom>
          <a:noFill/>
          <a:ln>
            <a:solidFill>
              <a:srgbClr val="002060"/>
            </a:solidFill>
          </a:ln>
        </p:spPr>
        <p:txBody>
          <a:bodyPr wrap="square" rtlCol="0">
            <a:spAutoFit/>
          </a:bodyPr>
          <a:lstStyle/>
          <a:p>
            <a:r>
              <a:rPr lang="en-US" dirty="0" smtClean="0"/>
              <a:t>Core 1 receives the read response and marks the cache line as Shared.</a:t>
            </a:r>
          </a:p>
          <a:p>
            <a:r>
              <a:rPr lang="en-US" dirty="0" smtClean="0"/>
              <a:t>Execution can now continue.</a:t>
            </a:r>
          </a:p>
          <a:p>
            <a:r>
              <a:rPr lang="en-US" dirty="0" smtClean="0"/>
              <a:t>The same sequence plays out to fetch ‘data’… and all is well.</a:t>
            </a:r>
            <a:endParaRPr lang="en-US" dirty="0"/>
          </a:p>
        </p:txBody>
      </p:sp>
      <p:sp>
        <p:nvSpPr>
          <p:cNvPr id="23" name="TextBox 22"/>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xmlns="" val="2679821337"/>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r>
            </a:tbl>
          </a:graphicData>
        </a:graphic>
      </p:graphicFrame>
      <p:sp>
        <p:nvSpPr>
          <p:cNvPr id="26" name="TextBox 25"/>
          <p:cNvSpPr txBox="1"/>
          <p:nvPr/>
        </p:nvSpPr>
        <p:spPr>
          <a:xfrm>
            <a:off x="990600" y="50803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
        <p:nvSpPr>
          <p:cNvPr id="20" name="Rectangle 19"/>
          <p:cNvSpPr/>
          <p:nvPr/>
        </p:nvSpPr>
        <p:spPr>
          <a:xfrm>
            <a:off x="4953000" y="3810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Response (flag=1)</a:t>
            </a:r>
            <a:endParaRPr lang="en-US" dirty="0">
              <a:solidFill>
                <a:schemeClr val="tx1"/>
              </a:solidFill>
            </a:endParaRPr>
          </a:p>
        </p:txBody>
      </p:sp>
      <p:sp>
        <p:nvSpPr>
          <p:cNvPr id="27" name="TextBox 26"/>
          <p:cNvSpPr txBox="1"/>
          <p:nvPr/>
        </p:nvSpPr>
        <p:spPr>
          <a:xfrm>
            <a:off x="7543800" y="3777734"/>
            <a:ext cx="490840" cy="369332"/>
          </a:xfrm>
          <a:prstGeom prst="rect">
            <a:avLst/>
          </a:prstGeom>
          <a:noFill/>
        </p:spPr>
        <p:txBody>
          <a:bodyPr wrap="none" rtlCol="0">
            <a:spAutoFit/>
          </a:bodyPr>
          <a:lstStyle/>
          <a:p>
            <a:r>
              <a:rPr lang="en-US" dirty="0" smtClean="0"/>
              <a:t>ICB</a:t>
            </a:r>
            <a:endParaRPr lang="en-US" dirty="0"/>
          </a:p>
        </p:txBody>
      </p:sp>
      <p:sp>
        <p:nvSpPr>
          <p:cNvPr id="28" name="Down Arrow 27"/>
          <p:cNvSpPr/>
          <p:nvPr/>
        </p:nvSpPr>
        <p:spPr>
          <a:xfrm rot="10800000">
            <a:off x="6988249" y="32766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9" name="Table 28"/>
          <p:cNvGraphicFramePr>
            <a:graphicFrameLocks noGrp="1"/>
          </p:cNvGraphicFramePr>
          <p:nvPr>
            <p:extLst>
              <p:ext uri="{D42A27DB-BD31-4B8C-83A1-F6EECF244321}">
                <p14:modId xmlns:p14="http://schemas.microsoft.com/office/powerpoint/2010/main" xmlns="" val="2691299499"/>
              </p:ext>
            </p:extLst>
          </p:nvPr>
        </p:nvGraphicFramePr>
        <p:xfrm>
          <a:off x="40766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xmlns="" val="2739695331"/>
              </p:ext>
            </p:extLst>
          </p:nvPr>
        </p:nvGraphicFramePr>
        <p:xfrm>
          <a:off x="6400799" y="243840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b="1" dirty="0" smtClean="0">
                          <a:solidFill>
                            <a:srgbClr val="FF0000"/>
                          </a:solidFill>
                        </a:rPr>
                        <a:t>flag</a:t>
                      </a:r>
                      <a:endParaRPr lang="en-US" b="1" dirty="0">
                        <a:solidFill>
                          <a:srgbClr val="FF0000"/>
                        </a:solidFill>
                      </a:endParaRPr>
                    </a:p>
                  </a:txBody>
                  <a:tcPr/>
                </a:tc>
                <a:tc>
                  <a:txBody>
                    <a:bodyPr/>
                    <a:lstStyle/>
                    <a:p>
                      <a:pPr algn="ctr"/>
                      <a:r>
                        <a:rPr lang="en-US" b="1" dirty="0" smtClean="0">
                          <a:solidFill>
                            <a:srgbClr val="FF0000"/>
                          </a:solidFill>
                        </a:rPr>
                        <a:t>1</a:t>
                      </a:r>
                      <a:endParaRPr lang="en-US" b="1" dirty="0">
                        <a:solidFill>
                          <a:srgbClr val="FF0000"/>
                        </a:solidFill>
                      </a:endParaRPr>
                    </a:p>
                  </a:txBody>
                  <a:tcPr/>
                </a:tc>
                <a:tc>
                  <a:txBody>
                    <a:bodyPr/>
                    <a:lstStyle/>
                    <a:p>
                      <a:pPr algn="ctr"/>
                      <a:r>
                        <a:rPr lang="en-US" b="1" dirty="0" smtClean="0">
                          <a:solidFill>
                            <a:srgbClr val="FF0000"/>
                          </a:solidFill>
                        </a:rPr>
                        <a:t>S</a:t>
                      </a:r>
                      <a:endParaRPr lang="en-US" b="1" dirty="0">
                        <a:solidFill>
                          <a:srgbClr val="FF0000"/>
                        </a:solidFill>
                      </a:endParaRPr>
                    </a:p>
                  </a:txBody>
                  <a:tcPr/>
                </a:tc>
              </a:tr>
            </a:tbl>
          </a:graphicData>
        </a:graphic>
      </p:graphicFrame>
      <p:sp>
        <p:nvSpPr>
          <p:cNvPr id="31" name="TextBox 30"/>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32" name="TextBox 31"/>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33" name="Table 32"/>
          <p:cNvGraphicFramePr>
            <a:graphicFrameLocks noGrp="1"/>
          </p:cNvGraphicFramePr>
          <p:nvPr>
            <p:extLst>
              <p:ext uri="{D42A27DB-BD31-4B8C-83A1-F6EECF244321}">
                <p14:modId xmlns:p14="http://schemas.microsoft.com/office/powerpoint/2010/main" xmlns="" val="2603985140"/>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34" name="Table 33"/>
          <p:cNvGraphicFramePr>
            <a:graphicFrameLocks noGrp="1"/>
          </p:cNvGraphicFramePr>
          <p:nvPr>
            <p:extLst>
              <p:ext uri="{D42A27DB-BD31-4B8C-83A1-F6EECF244321}">
                <p14:modId xmlns:p14="http://schemas.microsoft.com/office/powerpoint/2010/main" xmlns="" val="2837237104"/>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sp>
        <p:nvSpPr>
          <p:cNvPr id="35" name="TextBox 34"/>
          <p:cNvSpPr txBox="1"/>
          <p:nvPr/>
        </p:nvSpPr>
        <p:spPr>
          <a:xfrm>
            <a:off x="990600" y="37338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smtClean="0"/>
              <a:t>    __</a:t>
            </a:r>
            <a:r>
              <a:rPr lang="en-US" sz="1200" dirty="0" err="1" smtClean="0"/>
              <a:t>mb_release</a:t>
            </a:r>
            <a:r>
              <a:rPr lang="en-US" sz="1200" dirty="0" smtClean="0"/>
              <a:t>();</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Tree>
    <p:extLst>
      <p:ext uri="{BB962C8B-B14F-4D97-AF65-F5344CB8AC3E}">
        <p14:creationId xmlns:p14="http://schemas.microsoft.com/office/powerpoint/2010/main" xmlns="" val="3506647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Caching</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4146701267"/>
              </p:ext>
            </p:extLst>
          </p:nvPr>
        </p:nvGraphicFramePr>
        <p:xfrm>
          <a:off x="5943600" y="1524000"/>
          <a:ext cx="2286000" cy="3901440"/>
        </p:xfrm>
        <a:graphic>
          <a:graphicData uri="http://schemas.openxmlformats.org/drawingml/2006/table">
            <a:tbl>
              <a:tblPr firstRow="1" bandRow="1">
                <a:tableStyleId>{5C22544A-7EE6-4342-B048-85BDC9FD1C3A}</a:tableStyleId>
              </a:tblPr>
              <a:tblGrid>
                <a:gridCol w="762000"/>
                <a:gridCol w="762000"/>
                <a:gridCol w="762000"/>
              </a:tblGrid>
              <a:tr h="152400">
                <a:tc>
                  <a:txBody>
                    <a:bodyPr/>
                    <a:lstStyle/>
                    <a:p>
                      <a:pPr algn="ctr"/>
                      <a:r>
                        <a:rPr lang="en-US" sz="1000" dirty="0" smtClean="0"/>
                        <a:t>Address</a:t>
                      </a:r>
                      <a:endParaRPr lang="en-US" sz="1000" dirty="0"/>
                    </a:p>
                  </a:txBody>
                  <a:tcPr/>
                </a:tc>
                <a:tc>
                  <a:txBody>
                    <a:bodyPr/>
                    <a:lstStyle/>
                    <a:p>
                      <a:pPr algn="ctr"/>
                      <a:r>
                        <a:rPr lang="en-US" sz="1000" dirty="0" smtClean="0"/>
                        <a:t>Variable</a:t>
                      </a:r>
                      <a:endParaRPr lang="en-US" sz="1000" dirty="0"/>
                    </a:p>
                  </a:txBody>
                  <a:tcPr/>
                </a:tc>
                <a:tc>
                  <a:txBody>
                    <a:bodyPr/>
                    <a:lstStyle/>
                    <a:p>
                      <a:pPr algn="ctr"/>
                      <a:r>
                        <a:rPr lang="en-US" sz="1000" dirty="0" smtClean="0"/>
                        <a:t>Value</a:t>
                      </a:r>
                      <a:endParaRPr lang="en-US" sz="1000" dirty="0"/>
                    </a:p>
                  </a:txBody>
                  <a:tcPr/>
                </a:tc>
              </a:tr>
              <a:tr h="243840">
                <a:tc>
                  <a:txBody>
                    <a:bodyPr/>
                    <a:lstStyle/>
                    <a:p>
                      <a:pPr algn="ctr"/>
                      <a:r>
                        <a:rPr lang="en-US" sz="1000" dirty="0" smtClean="0"/>
                        <a:t>0x40000</a:t>
                      </a:r>
                      <a:endParaRPr lang="en-US" sz="1000" dirty="0"/>
                    </a:p>
                  </a:txBody>
                  <a:tcPr/>
                </a:tc>
                <a:tc>
                  <a:txBody>
                    <a:bodyPr/>
                    <a:lstStyle/>
                    <a:p>
                      <a:pPr algn="ctr"/>
                      <a:r>
                        <a:rPr lang="en-US" sz="1000" dirty="0" smtClean="0"/>
                        <a:t>B</a:t>
                      </a:r>
                      <a:endParaRPr lang="en-US" sz="1000" dirty="0"/>
                    </a:p>
                  </a:txBody>
                  <a:tcPr/>
                </a:tc>
                <a:tc>
                  <a:txBody>
                    <a:bodyPr/>
                    <a:lstStyle/>
                    <a:p>
                      <a:pPr algn="ctr"/>
                      <a:r>
                        <a:rPr lang="en-US" sz="1000" dirty="0" smtClean="0"/>
                        <a:t>4</a:t>
                      </a:r>
                      <a:endParaRPr lang="en-US" sz="1000" dirty="0"/>
                    </a:p>
                  </a:txBody>
                  <a:tcPr/>
                </a:tc>
              </a:tr>
              <a:tr h="243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0x40100</a:t>
                      </a:r>
                    </a:p>
                  </a:txBody>
                  <a:tcPr/>
                </a:tc>
                <a:tc>
                  <a:txBody>
                    <a:bodyPr/>
                    <a:lstStyle/>
                    <a:p>
                      <a:pPr algn="ctr"/>
                      <a:r>
                        <a:rPr lang="en-US" sz="1000" dirty="0" smtClean="0"/>
                        <a:t>C</a:t>
                      </a:r>
                      <a:endParaRPr lang="en-US" sz="1000" dirty="0"/>
                    </a:p>
                  </a:txBody>
                  <a:tcPr/>
                </a:tc>
                <a:tc>
                  <a:txBody>
                    <a:bodyPr/>
                    <a:lstStyle/>
                    <a:p>
                      <a:pPr algn="ctr"/>
                      <a:r>
                        <a:rPr lang="en-US" sz="1000" dirty="0" smtClean="0"/>
                        <a:t>2</a:t>
                      </a:r>
                      <a:endParaRPr lang="en-US" sz="1000" dirty="0"/>
                    </a:p>
                  </a:txBody>
                  <a:tcPr/>
                </a:tc>
              </a:tr>
              <a:tr h="243840">
                <a:tc>
                  <a:txBody>
                    <a:bodyPr/>
                    <a:lstStyle/>
                    <a:p>
                      <a:pPr algn="ctr"/>
                      <a:r>
                        <a:rPr lang="en-US" sz="1000" dirty="0" smtClean="0"/>
                        <a:t>0x40200</a:t>
                      </a:r>
                      <a:endParaRPr lang="en-US" sz="1000" dirty="0"/>
                    </a:p>
                  </a:txBody>
                  <a:tcPr/>
                </a:tc>
                <a:tc>
                  <a:txBody>
                    <a:bodyPr/>
                    <a:lstStyle/>
                    <a:p>
                      <a:pPr algn="ctr"/>
                      <a:r>
                        <a:rPr lang="en-US" sz="1000" dirty="0" smtClean="0"/>
                        <a:t>D</a:t>
                      </a:r>
                      <a:endParaRPr lang="en-US" sz="1000" dirty="0"/>
                    </a:p>
                  </a:txBody>
                  <a:tcPr/>
                </a:tc>
                <a:tc>
                  <a:txBody>
                    <a:bodyPr/>
                    <a:lstStyle/>
                    <a:p>
                      <a:pPr algn="ctr"/>
                      <a:r>
                        <a:rPr lang="en-US" sz="1000" dirty="0" smtClean="0"/>
                        <a:t>6</a:t>
                      </a:r>
                      <a:endParaRPr lang="en-US" sz="1000" dirty="0"/>
                    </a:p>
                  </a:txBody>
                  <a:tcPr/>
                </a:tc>
              </a:tr>
              <a:tr h="243840">
                <a:tc>
                  <a:txBody>
                    <a:bodyPr/>
                    <a:lstStyle/>
                    <a:p>
                      <a:pPr algn="ctr"/>
                      <a:r>
                        <a:rPr lang="en-US" sz="1000" dirty="0" smtClean="0"/>
                        <a:t>0x40300</a:t>
                      </a:r>
                      <a:endParaRPr lang="en-US" sz="1000" i="1" dirty="0"/>
                    </a:p>
                  </a:txBody>
                  <a:tcPr/>
                </a:tc>
                <a:tc>
                  <a:txBody>
                    <a:bodyPr/>
                    <a:lstStyle/>
                    <a:p>
                      <a:pPr algn="ctr"/>
                      <a:r>
                        <a:rPr lang="en-US" sz="1000" i="1" dirty="0" smtClean="0"/>
                        <a:t>E</a:t>
                      </a:r>
                      <a:endParaRPr lang="en-US" sz="1000" i="1" dirty="0"/>
                    </a:p>
                  </a:txBody>
                  <a:tcPr/>
                </a:tc>
                <a:tc>
                  <a:txBody>
                    <a:bodyPr/>
                    <a:lstStyle/>
                    <a:p>
                      <a:pPr algn="ctr"/>
                      <a:r>
                        <a:rPr lang="en-US" sz="1000" i="1" dirty="0" smtClean="0"/>
                        <a:t>8</a:t>
                      </a:r>
                      <a:endParaRPr lang="en-US" sz="1000" i="1" dirty="0"/>
                    </a:p>
                  </a:txBody>
                  <a:tcPr/>
                </a:tc>
              </a:tr>
              <a:tr h="243840">
                <a:tc>
                  <a:txBody>
                    <a:bodyPr/>
                    <a:lstStyle/>
                    <a:p>
                      <a:pPr algn="ctr"/>
                      <a:r>
                        <a:rPr lang="en-US" sz="1000" dirty="0" smtClean="0"/>
                        <a:t>0x40400</a:t>
                      </a:r>
                      <a:endParaRPr lang="en-US" sz="1000" i="1" dirty="0"/>
                    </a:p>
                  </a:txBody>
                  <a:tcPr/>
                </a:tc>
                <a:tc>
                  <a:txBody>
                    <a:bodyPr/>
                    <a:lstStyle/>
                    <a:p>
                      <a:pPr algn="ctr"/>
                      <a:r>
                        <a:rPr lang="en-US" sz="1000" i="1" dirty="0" smtClean="0"/>
                        <a:t>F</a:t>
                      </a:r>
                      <a:endParaRPr lang="en-US" sz="1000" i="1" dirty="0"/>
                    </a:p>
                  </a:txBody>
                  <a:tcPr/>
                </a:tc>
                <a:tc>
                  <a:txBody>
                    <a:bodyPr/>
                    <a:lstStyle/>
                    <a:p>
                      <a:pPr algn="ctr"/>
                      <a:r>
                        <a:rPr lang="en-US" sz="1000" i="1" dirty="0" smtClean="0"/>
                        <a:t>34</a:t>
                      </a:r>
                      <a:endParaRPr lang="en-US" sz="1000" i="1" dirty="0"/>
                    </a:p>
                  </a:txBody>
                  <a:tcPr/>
                </a:tc>
              </a:tr>
              <a:tr h="243840">
                <a:tc>
                  <a:txBody>
                    <a:bodyPr/>
                    <a:lstStyle/>
                    <a:p>
                      <a:pPr algn="ctr"/>
                      <a:r>
                        <a:rPr lang="en-US" sz="1000" dirty="0" smtClean="0"/>
                        <a:t>0x40500</a:t>
                      </a:r>
                      <a:endParaRPr lang="en-US" sz="1000" i="1" dirty="0"/>
                    </a:p>
                  </a:txBody>
                  <a:tcPr/>
                </a:tc>
                <a:tc>
                  <a:txBody>
                    <a:bodyPr/>
                    <a:lstStyle/>
                    <a:p>
                      <a:pPr algn="ctr"/>
                      <a:r>
                        <a:rPr lang="en-US" sz="1000" i="1" dirty="0" smtClean="0"/>
                        <a:t>G</a:t>
                      </a:r>
                      <a:endParaRPr lang="en-US" sz="1000" i="1" dirty="0"/>
                    </a:p>
                  </a:txBody>
                  <a:tcPr/>
                </a:tc>
                <a:tc>
                  <a:txBody>
                    <a:bodyPr/>
                    <a:lstStyle/>
                    <a:p>
                      <a:pPr algn="ctr"/>
                      <a:r>
                        <a:rPr lang="en-US" sz="1000" i="1" dirty="0" smtClean="0"/>
                        <a:t>787</a:t>
                      </a:r>
                      <a:endParaRPr lang="en-US" sz="1000" i="1" dirty="0"/>
                    </a:p>
                  </a:txBody>
                  <a:tcPr/>
                </a:tc>
              </a:tr>
              <a:tr h="243840">
                <a:tc>
                  <a:txBody>
                    <a:bodyPr/>
                    <a:lstStyle/>
                    <a:p>
                      <a:pPr algn="ctr"/>
                      <a:r>
                        <a:rPr lang="en-US" sz="1000" dirty="0" smtClean="0"/>
                        <a:t>0x40600</a:t>
                      </a:r>
                      <a:endParaRPr lang="en-US" sz="1000" i="1" dirty="0"/>
                    </a:p>
                  </a:txBody>
                  <a:tcPr/>
                </a:tc>
                <a:tc>
                  <a:txBody>
                    <a:bodyPr/>
                    <a:lstStyle/>
                    <a:p>
                      <a:pPr algn="ctr"/>
                      <a:r>
                        <a:rPr lang="en-US" sz="1000" i="1" dirty="0" smtClean="0"/>
                        <a:t>H</a:t>
                      </a:r>
                      <a:endParaRPr lang="en-US" sz="1000" i="1" dirty="0"/>
                    </a:p>
                  </a:txBody>
                  <a:tcPr/>
                </a:tc>
                <a:tc>
                  <a:txBody>
                    <a:bodyPr/>
                    <a:lstStyle/>
                    <a:p>
                      <a:pPr algn="ctr"/>
                      <a:r>
                        <a:rPr lang="en-US" sz="1000" i="1" dirty="0" smtClean="0"/>
                        <a:t>3</a:t>
                      </a:r>
                      <a:endParaRPr lang="en-US" sz="1000" i="1" dirty="0"/>
                    </a:p>
                  </a:txBody>
                  <a:tcPr/>
                </a:tc>
              </a:tr>
              <a:tr h="243840">
                <a:tc>
                  <a:txBody>
                    <a:bodyPr/>
                    <a:lstStyle/>
                    <a:p>
                      <a:pPr algn="ctr"/>
                      <a:r>
                        <a:rPr lang="en-US" sz="1000" dirty="0" smtClean="0"/>
                        <a:t>0x40700</a:t>
                      </a:r>
                      <a:endParaRPr lang="en-US" sz="1000" i="1" dirty="0"/>
                    </a:p>
                  </a:txBody>
                  <a:tcPr/>
                </a:tc>
                <a:tc>
                  <a:txBody>
                    <a:bodyPr/>
                    <a:lstStyle/>
                    <a:p>
                      <a:pPr algn="ctr"/>
                      <a:r>
                        <a:rPr lang="en-US" sz="1000" i="1" dirty="0" smtClean="0"/>
                        <a:t>I</a:t>
                      </a:r>
                      <a:endParaRPr lang="en-US" sz="1000" i="1" dirty="0"/>
                    </a:p>
                  </a:txBody>
                  <a:tcPr/>
                </a:tc>
                <a:tc>
                  <a:txBody>
                    <a:bodyPr/>
                    <a:lstStyle/>
                    <a:p>
                      <a:pPr algn="ctr"/>
                      <a:r>
                        <a:rPr lang="en-US" sz="1000" i="1" dirty="0" smtClean="0"/>
                        <a:t>879798</a:t>
                      </a:r>
                      <a:endParaRPr lang="en-US" sz="1000" i="1" dirty="0"/>
                    </a:p>
                  </a:txBody>
                  <a:tcPr/>
                </a:tc>
              </a:tr>
              <a:tr h="243840">
                <a:tc>
                  <a:txBody>
                    <a:bodyPr/>
                    <a:lstStyle/>
                    <a:p>
                      <a:pPr algn="ctr"/>
                      <a:r>
                        <a:rPr lang="en-US" sz="1000" dirty="0" smtClean="0"/>
                        <a:t>0x40800</a:t>
                      </a:r>
                      <a:endParaRPr lang="en-US" sz="1000" i="1" dirty="0"/>
                    </a:p>
                  </a:txBody>
                  <a:tcPr/>
                </a:tc>
                <a:tc>
                  <a:txBody>
                    <a:bodyPr/>
                    <a:lstStyle/>
                    <a:p>
                      <a:pPr algn="ctr"/>
                      <a:r>
                        <a:rPr lang="en-US" sz="1000" i="1" dirty="0" smtClean="0"/>
                        <a:t>J</a:t>
                      </a:r>
                      <a:endParaRPr lang="en-US" sz="1000" i="1" dirty="0"/>
                    </a:p>
                  </a:txBody>
                  <a:tcPr/>
                </a:tc>
                <a:tc>
                  <a:txBody>
                    <a:bodyPr/>
                    <a:lstStyle/>
                    <a:p>
                      <a:pPr algn="ctr"/>
                      <a:r>
                        <a:rPr lang="en-US" sz="1000" i="1" dirty="0" smtClean="0"/>
                        <a:t>32</a:t>
                      </a:r>
                      <a:endParaRPr lang="en-US" sz="1000" i="1" dirty="0"/>
                    </a:p>
                  </a:txBody>
                  <a:tcPr/>
                </a:tc>
              </a:tr>
              <a:tr h="243840">
                <a:tc>
                  <a:txBody>
                    <a:bodyPr/>
                    <a:lstStyle/>
                    <a:p>
                      <a:pPr algn="ctr"/>
                      <a:r>
                        <a:rPr lang="en-US" sz="1000" dirty="0" smtClean="0"/>
                        <a:t>0x40900</a:t>
                      </a:r>
                      <a:endParaRPr lang="en-US" sz="1000" i="1" dirty="0"/>
                    </a:p>
                  </a:txBody>
                  <a:tcPr/>
                </a:tc>
                <a:tc>
                  <a:txBody>
                    <a:bodyPr/>
                    <a:lstStyle/>
                    <a:p>
                      <a:pPr algn="ctr"/>
                      <a:r>
                        <a:rPr lang="en-US" sz="1000" i="1" dirty="0" smtClean="0"/>
                        <a:t>K</a:t>
                      </a:r>
                      <a:endParaRPr lang="en-US" sz="1000" i="1" dirty="0"/>
                    </a:p>
                  </a:txBody>
                  <a:tcPr/>
                </a:tc>
                <a:tc>
                  <a:txBody>
                    <a:bodyPr/>
                    <a:lstStyle/>
                    <a:p>
                      <a:pPr algn="ctr"/>
                      <a:r>
                        <a:rPr lang="en-US" sz="1000" i="1" dirty="0" smtClean="0"/>
                        <a:t>42</a:t>
                      </a:r>
                      <a:endParaRPr lang="en-US" sz="1000" i="1" dirty="0"/>
                    </a:p>
                  </a:txBody>
                  <a:tcPr/>
                </a:tc>
              </a:tr>
              <a:tr h="243840">
                <a:tc>
                  <a:txBody>
                    <a:bodyPr/>
                    <a:lstStyle/>
                    <a:p>
                      <a:pPr algn="ctr"/>
                      <a:r>
                        <a:rPr lang="en-US" sz="1000" dirty="0" smtClean="0"/>
                        <a:t>0x40A00</a:t>
                      </a:r>
                      <a:endParaRPr lang="en-US" sz="1000" i="1" dirty="0"/>
                    </a:p>
                  </a:txBody>
                  <a:tcPr/>
                </a:tc>
                <a:tc>
                  <a:txBody>
                    <a:bodyPr/>
                    <a:lstStyle/>
                    <a:p>
                      <a:pPr algn="ctr"/>
                      <a:r>
                        <a:rPr lang="en-US" sz="1000" i="1" dirty="0" smtClean="0"/>
                        <a:t>L</a:t>
                      </a:r>
                      <a:endParaRPr lang="en-US" sz="1000" i="1" dirty="0"/>
                    </a:p>
                  </a:txBody>
                  <a:tcPr/>
                </a:tc>
                <a:tc>
                  <a:txBody>
                    <a:bodyPr/>
                    <a:lstStyle/>
                    <a:p>
                      <a:pPr algn="ctr"/>
                      <a:r>
                        <a:rPr lang="en-US" sz="1000" i="1" dirty="0" smtClean="0"/>
                        <a:t>-9</a:t>
                      </a:r>
                      <a:endParaRPr lang="en-US" sz="1000" i="1" dirty="0"/>
                    </a:p>
                  </a:txBody>
                  <a:tcPr/>
                </a:tc>
              </a:tr>
              <a:tr h="243840">
                <a:tc>
                  <a:txBody>
                    <a:bodyPr/>
                    <a:lstStyle/>
                    <a:p>
                      <a:pPr algn="ctr"/>
                      <a:r>
                        <a:rPr lang="en-US" sz="1000" dirty="0" smtClean="0"/>
                        <a:t>0x40B00</a:t>
                      </a:r>
                      <a:endParaRPr lang="en-US" sz="1000" dirty="0"/>
                    </a:p>
                  </a:txBody>
                  <a:tcPr/>
                </a:tc>
                <a:tc>
                  <a:txBody>
                    <a:bodyPr/>
                    <a:lstStyle/>
                    <a:p>
                      <a:pPr algn="ctr"/>
                      <a:r>
                        <a:rPr lang="en-US" sz="1000" dirty="0" smtClean="0"/>
                        <a:t>M</a:t>
                      </a:r>
                      <a:endParaRPr lang="en-US" sz="1000" dirty="0"/>
                    </a:p>
                  </a:txBody>
                  <a:tcPr/>
                </a:tc>
                <a:tc>
                  <a:txBody>
                    <a:bodyPr/>
                    <a:lstStyle/>
                    <a:p>
                      <a:pPr algn="ctr"/>
                      <a:r>
                        <a:rPr lang="en-US" sz="1000" dirty="0" smtClean="0"/>
                        <a:t>88</a:t>
                      </a:r>
                      <a:endParaRPr lang="en-US" sz="1000" dirty="0"/>
                    </a:p>
                  </a:txBody>
                  <a:tcPr/>
                </a:tc>
              </a:tr>
              <a:tr h="243840">
                <a:tc>
                  <a:txBody>
                    <a:bodyPr/>
                    <a:lstStyle/>
                    <a:p>
                      <a:pPr algn="ctr"/>
                      <a:r>
                        <a:rPr lang="en-US" sz="1000" dirty="0" smtClean="0"/>
                        <a:t>0x40C00</a:t>
                      </a:r>
                      <a:endParaRPr lang="en-US" sz="1000" dirty="0"/>
                    </a:p>
                  </a:txBody>
                  <a:tcPr/>
                </a:tc>
                <a:tc>
                  <a:txBody>
                    <a:bodyPr/>
                    <a:lstStyle/>
                    <a:p>
                      <a:pPr algn="ctr"/>
                      <a:r>
                        <a:rPr lang="en-US" sz="1000" dirty="0" smtClean="0"/>
                        <a:t>N</a:t>
                      </a:r>
                      <a:endParaRPr lang="en-US" sz="1000" dirty="0"/>
                    </a:p>
                  </a:txBody>
                  <a:tcPr/>
                </a:tc>
                <a:tc>
                  <a:txBody>
                    <a:bodyPr/>
                    <a:lstStyle/>
                    <a:p>
                      <a:pPr algn="ctr"/>
                      <a:r>
                        <a:rPr lang="en-US" sz="1000" dirty="0" smtClean="0"/>
                        <a:t>6</a:t>
                      </a:r>
                      <a:endParaRPr lang="en-US" sz="1000" dirty="0"/>
                    </a:p>
                  </a:txBody>
                  <a:tcPr/>
                </a:tc>
              </a:tr>
              <a:tr h="243840">
                <a:tc>
                  <a:txBody>
                    <a:bodyPr/>
                    <a:lstStyle/>
                    <a:p>
                      <a:pPr algn="ctr"/>
                      <a:r>
                        <a:rPr lang="en-US" sz="1000" dirty="0" smtClean="0"/>
                        <a:t>0x40D00</a:t>
                      </a:r>
                      <a:endParaRPr lang="en-US" sz="1000" dirty="0"/>
                    </a:p>
                  </a:txBody>
                  <a:tcPr/>
                </a:tc>
                <a:tc>
                  <a:txBody>
                    <a:bodyPr/>
                    <a:lstStyle/>
                    <a:p>
                      <a:pPr algn="ctr"/>
                      <a:r>
                        <a:rPr lang="en-US" sz="1000" dirty="0" smtClean="0"/>
                        <a:t>O</a:t>
                      </a:r>
                      <a:endParaRPr lang="en-US" sz="1000" dirty="0"/>
                    </a:p>
                  </a:txBody>
                  <a:tcPr/>
                </a:tc>
                <a:tc>
                  <a:txBody>
                    <a:bodyPr/>
                    <a:lstStyle/>
                    <a:p>
                      <a:pPr algn="ctr"/>
                      <a:r>
                        <a:rPr lang="en-US" sz="1000" dirty="0" smtClean="0"/>
                        <a:t>55</a:t>
                      </a:r>
                      <a:endParaRPr lang="en-US" sz="1000" dirty="0"/>
                    </a:p>
                  </a:txBody>
                  <a:tcPr/>
                </a:tc>
              </a:tr>
              <a:tr h="243840">
                <a:tc>
                  <a:txBody>
                    <a:bodyPr/>
                    <a:lstStyle/>
                    <a:p>
                      <a:pPr algn="ctr"/>
                      <a:r>
                        <a:rPr lang="en-US" sz="1000" dirty="0" smtClean="0"/>
                        <a:t>0x40E00</a:t>
                      </a:r>
                      <a:endParaRPr lang="en-US" sz="1000" dirty="0"/>
                    </a:p>
                  </a:txBody>
                  <a:tcPr/>
                </a:tc>
                <a:tc>
                  <a:txBody>
                    <a:bodyPr/>
                    <a:lstStyle/>
                    <a:p>
                      <a:pPr algn="ctr"/>
                      <a:r>
                        <a:rPr lang="en-US" sz="1000" dirty="0" smtClean="0"/>
                        <a:t>P</a:t>
                      </a:r>
                      <a:endParaRPr lang="en-US" sz="1000" dirty="0"/>
                    </a:p>
                  </a:txBody>
                  <a:tcPr/>
                </a:tc>
                <a:tc>
                  <a:txBody>
                    <a:bodyPr/>
                    <a:lstStyle/>
                    <a:p>
                      <a:pPr algn="ctr"/>
                      <a:r>
                        <a:rPr lang="en-US" sz="1000" dirty="0" smtClean="0"/>
                        <a:t>0</a:t>
                      </a:r>
                      <a:endParaRPr lang="en-US" sz="1000" dirty="0"/>
                    </a:p>
                  </a:txBody>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58332785"/>
              </p:ext>
            </p:extLst>
          </p:nvPr>
        </p:nvGraphicFramePr>
        <p:xfrm>
          <a:off x="685800" y="2030492"/>
          <a:ext cx="3733800" cy="2438400"/>
        </p:xfrm>
        <a:graphic>
          <a:graphicData uri="http://schemas.openxmlformats.org/drawingml/2006/table">
            <a:tbl>
              <a:tblPr firstRow="1" bandRow="1">
                <a:tableStyleId>{5C22544A-7EE6-4342-B048-85BDC9FD1C3A}</a:tableStyleId>
              </a:tblPr>
              <a:tblGrid>
                <a:gridCol w="2057400"/>
                <a:gridCol w="556260"/>
                <a:gridCol w="1120140"/>
              </a:tblGrid>
              <a:tr h="812800">
                <a:tc>
                  <a:txBody>
                    <a:bodyPr/>
                    <a:lstStyle/>
                    <a:p>
                      <a:pPr algn="ctr"/>
                      <a:r>
                        <a:rPr lang="en-US" sz="4000" dirty="0" smtClean="0"/>
                        <a:t>0x40400</a:t>
                      </a:r>
                      <a:endParaRPr lang="en-US" sz="4000" dirty="0"/>
                    </a:p>
                  </a:txBody>
                  <a:tcPr/>
                </a:tc>
                <a:tc>
                  <a:txBody>
                    <a:bodyPr/>
                    <a:lstStyle/>
                    <a:p>
                      <a:pPr algn="ctr"/>
                      <a:r>
                        <a:rPr lang="en-US" sz="4000" dirty="0" smtClean="0"/>
                        <a:t>F</a:t>
                      </a:r>
                      <a:endParaRPr lang="en-US" sz="4000" dirty="0"/>
                    </a:p>
                  </a:txBody>
                  <a:tcPr/>
                </a:tc>
                <a:tc>
                  <a:txBody>
                    <a:bodyPr/>
                    <a:lstStyle/>
                    <a:p>
                      <a:pPr algn="ctr"/>
                      <a:r>
                        <a:rPr lang="en-US" sz="4000" dirty="0" smtClean="0"/>
                        <a:t>34</a:t>
                      </a:r>
                      <a:endParaRPr lang="en-US" sz="4000" dirty="0"/>
                    </a:p>
                  </a:txBody>
                  <a:tcPr/>
                </a:tc>
              </a:tr>
              <a:tr h="812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t>0x40600</a:t>
                      </a:r>
                    </a:p>
                  </a:txBody>
                  <a:tcPr/>
                </a:tc>
                <a:tc>
                  <a:txBody>
                    <a:bodyPr/>
                    <a:lstStyle/>
                    <a:p>
                      <a:pPr algn="ctr"/>
                      <a:r>
                        <a:rPr lang="en-US" sz="4000" dirty="0" smtClean="0"/>
                        <a:t>H</a:t>
                      </a:r>
                      <a:endParaRPr lang="en-US" sz="4000" dirty="0"/>
                    </a:p>
                  </a:txBody>
                  <a:tcPr/>
                </a:tc>
                <a:tc>
                  <a:txBody>
                    <a:bodyPr/>
                    <a:lstStyle/>
                    <a:p>
                      <a:pPr algn="ctr"/>
                      <a:r>
                        <a:rPr lang="en-US" sz="4000" dirty="0" smtClean="0"/>
                        <a:t>3</a:t>
                      </a:r>
                      <a:endParaRPr lang="en-US" sz="4000" dirty="0"/>
                    </a:p>
                  </a:txBody>
                  <a:tcPr/>
                </a:tc>
              </a:tr>
              <a:tr h="812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t>0x40D00</a:t>
                      </a:r>
                    </a:p>
                  </a:txBody>
                  <a:tcPr/>
                </a:tc>
                <a:tc>
                  <a:txBody>
                    <a:bodyPr/>
                    <a:lstStyle/>
                    <a:p>
                      <a:pPr algn="ctr"/>
                      <a:r>
                        <a:rPr lang="en-US" sz="4000" dirty="0" smtClean="0"/>
                        <a:t>O</a:t>
                      </a:r>
                      <a:endParaRPr lang="en-US" sz="4000" dirty="0"/>
                    </a:p>
                  </a:txBody>
                  <a:tcPr/>
                </a:tc>
                <a:tc>
                  <a:txBody>
                    <a:bodyPr/>
                    <a:lstStyle/>
                    <a:p>
                      <a:pPr algn="ctr"/>
                      <a:r>
                        <a:rPr lang="en-US" sz="4000" dirty="0" smtClean="0"/>
                        <a:t>55</a:t>
                      </a:r>
                      <a:endParaRPr lang="en-US" sz="4000" dirty="0"/>
                    </a:p>
                  </a:txBody>
                  <a:tcPr/>
                </a:tc>
              </a:tr>
            </a:tbl>
          </a:graphicData>
        </a:graphic>
      </p:graphicFrame>
      <p:cxnSp>
        <p:nvCxnSpPr>
          <p:cNvPr id="12" name="Curved Connector 11"/>
          <p:cNvCxnSpPr/>
          <p:nvPr/>
        </p:nvCxnSpPr>
        <p:spPr>
          <a:xfrm>
            <a:off x="4495800" y="2438400"/>
            <a:ext cx="1371600" cy="457200"/>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Curved Connector 19"/>
          <p:cNvCxnSpPr/>
          <p:nvPr/>
        </p:nvCxnSpPr>
        <p:spPr>
          <a:xfrm>
            <a:off x="4495800" y="3200400"/>
            <a:ext cx="1371600" cy="152400"/>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Curved Connector 21"/>
          <p:cNvCxnSpPr/>
          <p:nvPr/>
        </p:nvCxnSpPr>
        <p:spPr>
          <a:xfrm>
            <a:off x="4495800" y="4038600"/>
            <a:ext cx="1371600" cy="990600"/>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172200" y="1051560"/>
            <a:ext cx="1905000" cy="369332"/>
          </a:xfrm>
          <a:prstGeom prst="rect">
            <a:avLst/>
          </a:prstGeom>
          <a:noFill/>
        </p:spPr>
        <p:txBody>
          <a:bodyPr wrap="square" rtlCol="0">
            <a:spAutoFit/>
          </a:bodyPr>
          <a:lstStyle/>
          <a:p>
            <a:pPr algn="ctr"/>
            <a:r>
              <a:rPr lang="en-US" dirty="0" smtClean="0"/>
              <a:t>Main Memory</a:t>
            </a:r>
            <a:endParaRPr lang="en-US" dirty="0"/>
          </a:p>
        </p:txBody>
      </p:sp>
      <p:sp>
        <p:nvSpPr>
          <p:cNvPr id="24" name="TextBox 23"/>
          <p:cNvSpPr txBox="1"/>
          <p:nvPr/>
        </p:nvSpPr>
        <p:spPr>
          <a:xfrm>
            <a:off x="1447800" y="1661160"/>
            <a:ext cx="2209800" cy="369332"/>
          </a:xfrm>
          <a:prstGeom prst="rect">
            <a:avLst/>
          </a:prstGeom>
          <a:noFill/>
        </p:spPr>
        <p:txBody>
          <a:bodyPr wrap="square" rtlCol="0">
            <a:spAutoFit/>
          </a:bodyPr>
          <a:lstStyle/>
          <a:p>
            <a:pPr algn="ctr"/>
            <a:r>
              <a:rPr lang="en-US" dirty="0" smtClean="0"/>
              <a:t>Local Cache On Chip</a:t>
            </a:r>
            <a:endParaRPr lang="en-US" dirty="0"/>
          </a:p>
        </p:txBody>
      </p:sp>
      <p:sp>
        <p:nvSpPr>
          <p:cNvPr id="25" name="TextBox 24"/>
          <p:cNvSpPr txBox="1"/>
          <p:nvPr/>
        </p:nvSpPr>
        <p:spPr>
          <a:xfrm>
            <a:off x="611372" y="5221069"/>
            <a:ext cx="4417828" cy="646331"/>
          </a:xfrm>
          <a:prstGeom prst="rect">
            <a:avLst/>
          </a:prstGeom>
          <a:noFill/>
          <a:ln>
            <a:solidFill>
              <a:srgbClr val="002060"/>
            </a:solidFill>
          </a:ln>
        </p:spPr>
        <p:txBody>
          <a:bodyPr wrap="square" rtlCol="0">
            <a:spAutoFit/>
          </a:bodyPr>
          <a:lstStyle/>
          <a:p>
            <a:pPr marL="285750" indent="-285750">
              <a:buFont typeface="Arial" charset="0"/>
              <a:buChar char="•"/>
            </a:pPr>
            <a:r>
              <a:rPr lang="en-US" dirty="0" smtClean="0"/>
              <a:t>Data stored in cache lines (64 / 128 bytes)</a:t>
            </a:r>
          </a:p>
          <a:p>
            <a:pPr marL="285750" indent="-285750">
              <a:buFont typeface="Arial" charset="0"/>
              <a:buChar char="•"/>
            </a:pPr>
            <a:r>
              <a:rPr lang="en-US" dirty="0" smtClean="0"/>
              <a:t>Fast access to recently used cache lines</a:t>
            </a:r>
          </a:p>
        </p:txBody>
      </p:sp>
    </p:spTree>
    <p:extLst>
      <p:ext uri="{BB962C8B-B14F-4D97-AF65-F5344CB8AC3E}">
        <p14:creationId xmlns:p14="http://schemas.microsoft.com/office/powerpoint/2010/main" xmlns="" val="35408607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2-core CPU + Store Qs + </a:t>
            </a:r>
            <a:r>
              <a:rPr lang="en-US" dirty="0" err="1" smtClean="0"/>
              <a:t>Inv</a:t>
            </a:r>
            <a:r>
              <a:rPr lang="en-US" dirty="0" smtClean="0"/>
              <a:t> Q</a:t>
            </a:r>
            <a:endParaRPr lang="en-US" dirty="0"/>
          </a:p>
        </p:txBody>
      </p:sp>
      <p:sp>
        <p:nvSpPr>
          <p:cNvPr id="4" name="Rectangle 3"/>
          <p:cNvSpPr/>
          <p:nvPr/>
        </p:nvSpPr>
        <p:spPr>
          <a:xfrm>
            <a:off x="1981200" y="1447800"/>
            <a:ext cx="52578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flipV="1">
            <a:off x="2819400" y="1981200"/>
            <a:ext cx="0" cy="19431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2286000" y="1662840"/>
            <a:ext cx="1828800" cy="47076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cxnSp>
        <p:nvCxnSpPr>
          <p:cNvPr id="14" name="Straight Connector 13"/>
          <p:cNvCxnSpPr/>
          <p:nvPr/>
        </p:nvCxnSpPr>
        <p:spPr>
          <a:xfrm flipH="1" flipV="1">
            <a:off x="5410200" y="2083231"/>
            <a:ext cx="15498" cy="1745819"/>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029200" y="1664131"/>
            <a:ext cx="1828800" cy="4191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sp>
        <p:nvSpPr>
          <p:cNvPr id="7" name="Rectangle 6"/>
          <p:cNvSpPr/>
          <p:nvPr/>
        </p:nvSpPr>
        <p:spPr>
          <a:xfrm>
            <a:off x="2286000" y="2667000"/>
            <a:ext cx="1828800" cy="5334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L1 Cache</a:t>
            </a:r>
            <a:endParaRPr lang="en-US" dirty="0">
              <a:solidFill>
                <a:schemeClr val="tx1"/>
              </a:solidFill>
            </a:endParaRPr>
          </a:p>
        </p:txBody>
      </p:sp>
      <p:cxnSp>
        <p:nvCxnSpPr>
          <p:cNvPr id="15" name="Straight Connector 14"/>
          <p:cNvCxnSpPr/>
          <p:nvPr/>
        </p:nvCxnSpPr>
        <p:spPr>
          <a:xfrm flipV="1">
            <a:off x="4572000" y="3924300"/>
            <a:ext cx="0" cy="7239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286000" y="3714750"/>
            <a:ext cx="4572000" cy="4191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ICB – Inter Connect Bus</a:t>
            </a:r>
            <a:endParaRPr lang="en-US" dirty="0">
              <a:solidFill>
                <a:schemeClr val="tx1"/>
              </a:solidFill>
            </a:endParaRPr>
          </a:p>
        </p:txBody>
      </p:sp>
      <p:sp>
        <p:nvSpPr>
          <p:cNvPr id="10" name="Rectangle 9"/>
          <p:cNvSpPr/>
          <p:nvPr/>
        </p:nvSpPr>
        <p:spPr>
          <a:xfrm>
            <a:off x="2286000" y="4343400"/>
            <a:ext cx="4572000" cy="4191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Memory Controller</a:t>
            </a:r>
            <a:endParaRPr lang="en-US" dirty="0">
              <a:solidFill>
                <a:schemeClr val="tx1"/>
              </a:solidFill>
            </a:endParaRPr>
          </a:p>
        </p:txBody>
      </p:sp>
      <p:sp>
        <p:nvSpPr>
          <p:cNvPr id="11" name="Rectangle 10"/>
          <p:cNvSpPr/>
          <p:nvPr/>
        </p:nvSpPr>
        <p:spPr>
          <a:xfrm>
            <a:off x="5029200" y="2667000"/>
            <a:ext cx="1828800" cy="5334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L1 Cache</a:t>
            </a:r>
            <a:endParaRPr lang="en-US" dirty="0">
              <a:solidFill>
                <a:schemeClr val="tx1"/>
              </a:solidFill>
            </a:endParaRPr>
          </a:p>
        </p:txBody>
      </p:sp>
      <p:cxnSp>
        <p:nvCxnSpPr>
          <p:cNvPr id="20" name="Straight Connector 19"/>
          <p:cNvCxnSpPr/>
          <p:nvPr/>
        </p:nvCxnSpPr>
        <p:spPr>
          <a:xfrm>
            <a:off x="2819400" y="2400300"/>
            <a:ext cx="6096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209800" y="5029200"/>
            <a:ext cx="4800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Main Memory</a:t>
            </a:r>
            <a:endParaRPr lang="en-US" dirty="0"/>
          </a:p>
        </p:txBody>
      </p:sp>
      <p:sp>
        <p:nvSpPr>
          <p:cNvPr id="19" name="Rectangle 18"/>
          <p:cNvSpPr/>
          <p:nvPr/>
        </p:nvSpPr>
        <p:spPr>
          <a:xfrm>
            <a:off x="3276600" y="2209800"/>
            <a:ext cx="914400" cy="381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Store Q</a:t>
            </a:r>
            <a:endParaRPr lang="en-US" dirty="0">
              <a:solidFill>
                <a:schemeClr val="tx1"/>
              </a:solidFill>
            </a:endParaRPr>
          </a:p>
        </p:txBody>
      </p:sp>
      <p:cxnSp>
        <p:nvCxnSpPr>
          <p:cNvPr id="22" name="Straight Connector 21"/>
          <p:cNvCxnSpPr/>
          <p:nvPr/>
        </p:nvCxnSpPr>
        <p:spPr>
          <a:xfrm>
            <a:off x="5425698" y="2382579"/>
            <a:ext cx="6096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5959098" y="2192079"/>
            <a:ext cx="914400" cy="381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Store Q</a:t>
            </a:r>
            <a:endParaRPr lang="en-US" dirty="0">
              <a:solidFill>
                <a:schemeClr val="tx1"/>
              </a:solidFill>
            </a:endParaRPr>
          </a:p>
        </p:txBody>
      </p:sp>
      <p:cxnSp>
        <p:nvCxnSpPr>
          <p:cNvPr id="25" name="Straight Connector 24"/>
          <p:cNvCxnSpPr/>
          <p:nvPr/>
        </p:nvCxnSpPr>
        <p:spPr>
          <a:xfrm>
            <a:off x="5446512" y="3467100"/>
            <a:ext cx="6096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802549" y="3467100"/>
            <a:ext cx="6096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200400" y="3276600"/>
            <a:ext cx="914400" cy="381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Inv</a:t>
            </a:r>
            <a:r>
              <a:rPr lang="en-US" dirty="0" smtClean="0">
                <a:solidFill>
                  <a:schemeClr val="tx1"/>
                </a:solidFill>
              </a:rPr>
              <a:t> Q</a:t>
            </a:r>
            <a:endParaRPr lang="en-US" dirty="0">
              <a:solidFill>
                <a:schemeClr val="tx1"/>
              </a:solidFill>
            </a:endParaRPr>
          </a:p>
        </p:txBody>
      </p:sp>
      <p:sp>
        <p:nvSpPr>
          <p:cNvPr id="24" name="Rectangle 23"/>
          <p:cNvSpPr/>
          <p:nvPr/>
        </p:nvSpPr>
        <p:spPr>
          <a:xfrm>
            <a:off x="5929423" y="3276600"/>
            <a:ext cx="914400" cy="381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Inv</a:t>
            </a:r>
            <a:r>
              <a:rPr lang="en-US" dirty="0" smtClean="0">
                <a:solidFill>
                  <a:schemeClr val="tx1"/>
                </a:solidFill>
              </a:rPr>
              <a:t> Q</a:t>
            </a:r>
            <a:endParaRPr lang="en-US" dirty="0">
              <a:solidFill>
                <a:schemeClr val="tx1"/>
              </a:solidFill>
            </a:endParaRPr>
          </a:p>
        </p:txBody>
      </p:sp>
    </p:spTree>
    <p:extLst>
      <p:ext uri="{BB962C8B-B14F-4D97-AF65-F5344CB8AC3E}">
        <p14:creationId xmlns:p14="http://schemas.microsoft.com/office/powerpoint/2010/main" xmlns="" val="7459598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Invalidate Q</a:t>
            </a:r>
            <a:endParaRPr lang="en-US" dirty="0"/>
          </a:p>
        </p:txBody>
      </p:sp>
      <p:sp>
        <p:nvSpPr>
          <p:cNvPr id="3" name="Content Placeholder 2"/>
          <p:cNvSpPr>
            <a:spLocks noGrp="1"/>
          </p:cNvSpPr>
          <p:nvPr>
            <p:ph idx="1"/>
          </p:nvPr>
        </p:nvSpPr>
        <p:spPr/>
        <p:txBody>
          <a:bodyPr>
            <a:normAutofit/>
          </a:bodyPr>
          <a:lstStyle/>
          <a:p>
            <a:r>
              <a:rPr lang="en-US" dirty="0" smtClean="0"/>
              <a:t>Faster invalidate response from other cores</a:t>
            </a:r>
          </a:p>
          <a:p>
            <a:pPr lvl="1"/>
            <a:r>
              <a:rPr lang="en-US" dirty="0" smtClean="0"/>
              <a:t>A busy core could take a while to reply</a:t>
            </a:r>
          </a:p>
          <a:p>
            <a:pPr lvl="1"/>
            <a:r>
              <a:rPr lang="en-US" dirty="0" smtClean="0"/>
              <a:t>The ‘Invalid Acknowledge’ response cannot be sent until the cache has actually invalidated the cache line</a:t>
            </a:r>
          </a:p>
          <a:p>
            <a:r>
              <a:rPr lang="en-US" dirty="0" smtClean="0"/>
              <a:t>Contract: No MESI messages regarding that cache line will be sent by this core until all queued messages for that cache line have been processed</a:t>
            </a:r>
          </a:p>
          <a:p>
            <a:endParaRPr lang="en-US" dirty="0"/>
          </a:p>
        </p:txBody>
      </p:sp>
    </p:spTree>
    <p:extLst>
      <p:ext uri="{BB962C8B-B14F-4D97-AF65-F5344CB8AC3E}">
        <p14:creationId xmlns:p14="http://schemas.microsoft.com/office/powerpoint/2010/main" xmlns="" val="355321977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440254333"/>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3282518814"/>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1" name="Rectangle 10"/>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200329"/>
          </a:xfrm>
          <a:prstGeom prst="rect">
            <a:avLst/>
          </a:prstGeom>
          <a:noFill/>
          <a:ln>
            <a:solidFill>
              <a:srgbClr val="002060"/>
            </a:solidFill>
          </a:ln>
        </p:spPr>
        <p:txBody>
          <a:bodyPr wrap="square" rtlCol="0">
            <a:spAutoFit/>
          </a:bodyPr>
          <a:lstStyle/>
          <a:p>
            <a:r>
              <a:rPr lang="en-US" dirty="0" smtClean="0"/>
              <a:t>Core 0 executes ‘foo’</a:t>
            </a:r>
          </a:p>
          <a:p>
            <a:r>
              <a:rPr lang="en-US" dirty="0" smtClean="0"/>
              <a:t>Core 1 executes ‘bar’</a:t>
            </a:r>
          </a:p>
          <a:p>
            <a:r>
              <a:rPr lang="en-US" dirty="0" smtClean="0"/>
              <a:t>‘flag’ cache line is owned by ‘0’</a:t>
            </a:r>
          </a:p>
          <a:p>
            <a:r>
              <a:rPr lang="en-US" dirty="0" smtClean="0"/>
              <a:t>‘data’ cache line is owned by ‘1’</a:t>
            </a:r>
          </a:p>
        </p:txBody>
      </p:sp>
      <p:graphicFrame>
        <p:nvGraphicFramePr>
          <p:cNvPr id="17" name="Table 16"/>
          <p:cNvGraphicFramePr>
            <a:graphicFrameLocks noGrp="1"/>
          </p:cNvGraphicFramePr>
          <p:nvPr>
            <p:extLst>
              <p:ext uri="{D42A27DB-BD31-4B8C-83A1-F6EECF244321}">
                <p14:modId xmlns:p14="http://schemas.microsoft.com/office/powerpoint/2010/main" xmlns="" val="2753902825"/>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564830353"/>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2026719503"/>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1798027553"/>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1208729662"/>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TextBox 23"/>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dirty="0" smtClean="0"/>
              <a:t>}</a:t>
            </a:r>
            <a:endParaRPr lang="en-US" sz="1200" dirty="0"/>
          </a:p>
        </p:txBody>
      </p:sp>
      <p:sp>
        <p:nvSpPr>
          <p:cNvPr id="25" name="TextBox 24"/>
          <p:cNvSpPr txBox="1"/>
          <p:nvPr/>
        </p:nvSpPr>
        <p:spPr>
          <a:xfrm>
            <a:off x="990600" y="50041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253949787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1272274029"/>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438966759"/>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1" name="Rectangle 10"/>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RWITW (data)</a:t>
            </a:r>
            <a:endParaRPr lang="en-US" dirty="0">
              <a:solidFill>
                <a:schemeClr val="tx1"/>
              </a:solidFill>
            </a:endParaRPr>
          </a:p>
        </p:txBody>
      </p:sp>
      <p:sp>
        <p:nvSpPr>
          <p:cNvPr id="12" name="TextBox 11"/>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477328"/>
          </a:xfrm>
          <a:prstGeom prst="rect">
            <a:avLst/>
          </a:prstGeom>
          <a:noFill/>
          <a:ln>
            <a:solidFill>
              <a:srgbClr val="002060"/>
            </a:solidFill>
          </a:ln>
        </p:spPr>
        <p:txBody>
          <a:bodyPr wrap="square" rtlCol="0">
            <a:spAutoFit/>
          </a:bodyPr>
          <a:lstStyle/>
          <a:p>
            <a:r>
              <a:rPr lang="en-US" dirty="0" smtClean="0"/>
              <a:t>Core 0 does not have ‘data’ in the cache and requests the cache line. It saves the write in the Store Q pending the cache line</a:t>
            </a:r>
          </a:p>
        </p:txBody>
      </p:sp>
      <p:graphicFrame>
        <p:nvGraphicFramePr>
          <p:cNvPr id="17" name="Table 16"/>
          <p:cNvGraphicFramePr>
            <a:graphicFrameLocks noGrp="1"/>
          </p:cNvGraphicFramePr>
          <p:nvPr>
            <p:extLst>
              <p:ext uri="{D42A27DB-BD31-4B8C-83A1-F6EECF244321}">
                <p14:modId xmlns:p14="http://schemas.microsoft.com/office/powerpoint/2010/main" xmlns="" val="2412050949"/>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3823447998"/>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rgbClr val="FF0000"/>
                          </a:solidFill>
                        </a:rPr>
                        <a:t>data</a:t>
                      </a:r>
                      <a:endParaRPr lang="en-US" dirty="0">
                        <a:solidFill>
                          <a:srgbClr val="FF0000"/>
                        </a:solidFill>
                      </a:endParaRPr>
                    </a:p>
                  </a:txBody>
                  <a:tcPr>
                    <a:solidFill>
                      <a:schemeClr val="accent3">
                        <a:lumMod val="60000"/>
                        <a:lumOff val="40000"/>
                      </a:schemeClr>
                    </a:solidFill>
                  </a:tcPr>
                </a:tc>
                <a:tc>
                  <a:txBody>
                    <a:bodyPr/>
                    <a:lstStyle/>
                    <a:p>
                      <a:pPr algn="ctr"/>
                      <a:r>
                        <a:rPr lang="en-US" dirty="0" smtClean="0">
                          <a:solidFill>
                            <a:srgbClr val="FF0000"/>
                          </a:solidFill>
                        </a:rPr>
                        <a:t>1</a:t>
                      </a:r>
                      <a:endParaRPr lang="en-US" dirty="0">
                        <a:solidFill>
                          <a:srgbClr val="FF0000"/>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2071029515"/>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950365270"/>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3249745323"/>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Down Arrow 23"/>
          <p:cNvSpPr/>
          <p:nvPr/>
        </p:nvSpPr>
        <p:spPr>
          <a:xfrm>
            <a:off x="5257800" y="3659372"/>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b="1" dirty="0" smtClean="0">
                <a:solidFill>
                  <a:srgbClr val="FF0000"/>
                </a:solidFill>
              </a:rPr>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dirty="0" smtClean="0"/>
              <a:t>}</a:t>
            </a:r>
            <a:endParaRPr lang="en-US" sz="1200" dirty="0"/>
          </a:p>
        </p:txBody>
      </p:sp>
      <p:sp>
        <p:nvSpPr>
          <p:cNvPr id="28" name="TextBox 27"/>
          <p:cNvSpPr txBox="1"/>
          <p:nvPr/>
        </p:nvSpPr>
        <p:spPr>
          <a:xfrm>
            <a:off x="990600" y="50041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21294941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1396190250"/>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2852139607"/>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1" name="Rectangle 10"/>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(flag)</a:t>
            </a:r>
            <a:endParaRPr lang="en-US" dirty="0">
              <a:solidFill>
                <a:schemeClr val="tx1"/>
              </a:solidFill>
            </a:endParaRPr>
          </a:p>
        </p:txBody>
      </p:sp>
      <p:sp>
        <p:nvSpPr>
          <p:cNvPr id="12" name="TextBox 11"/>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1 does not have ‘flag’ in the cache and issues a read request</a:t>
            </a:r>
          </a:p>
        </p:txBody>
      </p:sp>
      <p:graphicFrame>
        <p:nvGraphicFramePr>
          <p:cNvPr id="17" name="Table 16"/>
          <p:cNvGraphicFramePr>
            <a:graphicFrameLocks noGrp="1"/>
          </p:cNvGraphicFramePr>
          <p:nvPr>
            <p:extLst>
              <p:ext uri="{D42A27DB-BD31-4B8C-83A1-F6EECF244321}">
                <p14:modId xmlns:p14="http://schemas.microsoft.com/office/powerpoint/2010/main" xmlns="" val="3887851270"/>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2463719610"/>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3239294912"/>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3845610175"/>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2109665176"/>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Down Arrow 23"/>
          <p:cNvSpPr/>
          <p:nvPr/>
        </p:nvSpPr>
        <p:spPr>
          <a:xfrm>
            <a:off x="6781800" y="3659372"/>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dirty="0" smtClean="0"/>
              <a:t>}</a:t>
            </a:r>
            <a:endParaRPr lang="en-US" sz="1200" dirty="0"/>
          </a:p>
        </p:txBody>
      </p:sp>
      <p:sp>
        <p:nvSpPr>
          <p:cNvPr id="28" name="TextBox 27"/>
          <p:cNvSpPr txBox="1"/>
          <p:nvPr/>
        </p:nvSpPr>
        <p:spPr>
          <a:xfrm>
            <a:off x="990600" y="50041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251401092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a:t>
            </a:r>
            <a:endParaRPr lang="en-US" dirty="0"/>
          </a:p>
        </p:txBody>
      </p:sp>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2295189786"/>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4" name="TextBox 13"/>
          <p:cNvSpPr txBox="1"/>
          <p:nvPr/>
        </p:nvSpPr>
        <p:spPr>
          <a:xfrm>
            <a:off x="762000" y="1752600"/>
            <a:ext cx="3124200" cy="1200329"/>
          </a:xfrm>
          <a:prstGeom prst="rect">
            <a:avLst/>
          </a:prstGeom>
          <a:noFill/>
          <a:ln>
            <a:solidFill>
              <a:srgbClr val="002060"/>
            </a:solidFill>
          </a:ln>
        </p:spPr>
        <p:txBody>
          <a:bodyPr wrap="square" rtlCol="0">
            <a:spAutoFit/>
          </a:bodyPr>
          <a:lstStyle/>
          <a:p>
            <a:r>
              <a:rPr lang="en-US" dirty="0" smtClean="0"/>
              <a:t>Core 0 continues execution but stops on the memory barrier where it waits for all stores to complete</a:t>
            </a:r>
          </a:p>
        </p:txBody>
      </p:sp>
      <p:sp>
        <p:nvSpPr>
          <p:cNvPr id="24" name="Rectangle 23"/>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TextBox 24"/>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graphicFrame>
        <p:nvGraphicFramePr>
          <p:cNvPr id="37" name="Table 36"/>
          <p:cNvGraphicFramePr>
            <a:graphicFrameLocks noGrp="1"/>
          </p:cNvGraphicFramePr>
          <p:nvPr>
            <p:extLst>
              <p:ext uri="{D42A27DB-BD31-4B8C-83A1-F6EECF244321}">
                <p14:modId xmlns:p14="http://schemas.microsoft.com/office/powerpoint/2010/main" xmlns="" val="2898920346"/>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38" name="TextBox 37"/>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39" name="TextBox 38"/>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40" name="Table 39"/>
          <p:cNvGraphicFramePr>
            <a:graphicFrameLocks noGrp="1"/>
          </p:cNvGraphicFramePr>
          <p:nvPr>
            <p:extLst>
              <p:ext uri="{D42A27DB-BD31-4B8C-83A1-F6EECF244321}">
                <p14:modId xmlns:p14="http://schemas.microsoft.com/office/powerpoint/2010/main" xmlns="" val="1566473778"/>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xmlns="" val="2111786109"/>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xmlns="" val="3801090819"/>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43" name="Table 42"/>
          <p:cNvGraphicFramePr>
            <a:graphicFrameLocks noGrp="1"/>
          </p:cNvGraphicFramePr>
          <p:nvPr>
            <p:extLst>
              <p:ext uri="{D42A27DB-BD31-4B8C-83A1-F6EECF244321}">
                <p14:modId xmlns:p14="http://schemas.microsoft.com/office/powerpoint/2010/main" xmlns="" val="2538369564"/>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sp>
        <p:nvSpPr>
          <p:cNvPr id="44" name="TextBox 43"/>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45" name="TextBox 44"/>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46" name="TextBox 45"/>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b="1" dirty="0">
                <a:solidFill>
                  <a:srgbClr val="FF0000"/>
                </a:solidFill>
              </a:rPr>
              <a:t> </a:t>
            </a:r>
            <a:r>
              <a:rPr lang="en-US" sz="1200" b="1" dirty="0" smtClean="0">
                <a:solidFill>
                  <a:srgbClr val="FF0000"/>
                </a:solidFill>
              </a:rPr>
              <a:t>   __</a:t>
            </a:r>
            <a:r>
              <a:rPr lang="en-US" sz="1200" b="1" dirty="0" err="1" smtClean="0">
                <a:solidFill>
                  <a:srgbClr val="FF0000"/>
                </a:solidFill>
              </a:rPr>
              <a:t>mb_release</a:t>
            </a:r>
            <a:r>
              <a:rPr lang="en-US" sz="1200" b="1" dirty="0" smtClean="0">
                <a:solidFill>
                  <a:srgbClr val="FF0000"/>
                </a:solidFill>
              </a:rPr>
              <a:t>();</a:t>
            </a:r>
          </a:p>
          <a:p>
            <a:r>
              <a:rPr lang="en-US" sz="1200" dirty="0" smtClean="0"/>
              <a:t>    flag = 1;</a:t>
            </a:r>
          </a:p>
          <a:p>
            <a:r>
              <a:rPr lang="en-US" sz="1200" dirty="0" smtClean="0"/>
              <a:t>}</a:t>
            </a:r>
            <a:endParaRPr lang="en-US" sz="1200" dirty="0"/>
          </a:p>
        </p:txBody>
      </p:sp>
      <p:sp>
        <p:nvSpPr>
          <p:cNvPr id="47" name="TextBox 46"/>
          <p:cNvSpPr txBox="1"/>
          <p:nvPr/>
        </p:nvSpPr>
        <p:spPr>
          <a:xfrm>
            <a:off x="990600" y="50041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graphicFrame>
        <p:nvGraphicFramePr>
          <p:cNvPr id="20" name="Table 19"/>
          <p:cNvGraphicFramePr>
            <a:graphicFrameLocks noGrp="1"/>
          </p:cNvGraphicFramePr>
          <p:nvPr>
            <p:extLst>
              <p:ext uri="{D42A27DB-BD31-4B8C-83A1-F6EECF244321}">
                <p14:modId xmlns:p14="http://schemas.microsoft.com/office/powerpoint/2010/main" xmlns="" val="2949770761"/>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Tree>
    <p:extLst>
      <p:ext uri="{BB962C8B-B14F-4D97-AF65-F5344CB8AC3E}">
        <p14:creationId xmlns:p14="http://schemas.microsoft.com/office/powerpoint/2010/main" xmlns="" val="287873928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696459919"/>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2971341943"/>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1" name="Rectangle 10"/>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RWITW </a:t>
            </a:r>
            <a:r>
              <a:rPr lang="en-US" dirty="0" err="1" smtClean="0">
                <a:solidFill>
                  <a:schemeClr val="tx1"/>
                </a:solidFill>
              </a:rPr>
              <a:t>Resp</a:t>
            </a:r>
            <a:r>
              <a:rPr lang="en-US" dirty="0" smtClean="0">
                <a:solidFill>
                  <a:schemeClr val="tx1"/>
                </a:solidFill>
              </a:rPr>
              <a:t> (data=0)</a:t>
            </a:r>
            <a:endParaRPr lang="en-US" dirty="0">
              <a:solidFill>
                <a:schemeClr val="tx1"/>
              </a:solidFill>
            </a:endParaRPr>
          </a:p>
        </p:txBody>
      </p:sp>
      <p:sp>
        <p:nvSpPr>
          <p:cNvPr id="12" name="TextBox 11"/>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754326"/>
          </a:xfrm>
          <a:prstGeom prst="rect">
            <a:avLst/>
          </a:prstGeom>
          <a:noFill/>
          <a:ln>
            <a:solidFill>
              <a:srgbClr val="002060"/>
            </a:solidFill>
          </a:ln>
        </p:spPr>
        <p:txBody>
          <a:bodyPr wrap="square" rtlCol="0">
            <a:spAutoFit/>
          </a:bodyPr>
          <a:lstStyle/>
          <a:p>
            <a:r>
              <a:rPr lang="en-US" dirty="0" smtClean="0"/>
              <a:t>Core 1 receives the ‘Read + Invalidate’ request. It replies with the cache line and records the Invalidate of ‘data’ in the </a:t>
            </a:r>
            <a:r>
              <a:rPr lang="en-US" dirty="0" err="1" smtClean="0"/>
              <a:t>Inv</a:t>
            </a:r>
            <a:r>
              <a:rPr lang="en-US" dirty="0" smtClean="0"/>
              <a:t> Q but doesn’t invalidate it just yet.</a:t>
            </a:r>
          </a:p>
        </p:txBody>
      </p:sp>
      <p:graphicFrame>
        <p:nvGraphicFramePr>
          <p:cNvPr id="17" name="Table 16"/>
          <p:cNvGraphicFramePr>
            <a:graphicFrameLocks noGrp="1"/>
          </p:cNvGraphicFramePr>
          <p:nvPr>
            <p:extLst>
              <p:ext uri="{D42A27DB-BD31-4B8C-83A1-F6EECF244321}">
                <p14:modId xmlns:p14="http://schemas.microsoft.com/office/powerpoint/2010/main" xmlns="" val="994740691"/>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1871573936"/>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4198529721"/>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2124308586"/>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936138787"/>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rgbClr val="FF0000"/>
                          </a:solidFill>
                        </a:rPr>
                        <a:t>data</a:t>
                      </a:r>
                      <a:endParaRPr lang="en-US" dirty="0">
                        <a:solidFill>
                          <a:srgbClr val="FF0000"/>
                        </a:solidFill>
                      </a:endParaRPr>
                    </a:p>
                  </a:txBody>
                  <a:tcPr>
                    <a:solidFill>
                      <a:schemeClr val="accent6">
                        <a:lumMod val="40000"/>
                        <a:lumOff val="60000"/>
                      </a:schemeClr>
                    </a:solidFill>
                  </a:tcPr>
                </a:tc>
                <a:tc>
                  <a:txBody>
                    <a:bodyPr/>
                    <a:lstStyle/>
                    <a:p>
                      <a:pPr algn="ctr"/>
                      <a:r>
                        <a:rPr lang="en-US" dirty="0" smtClean="0">
                          <a:solidFill>
                            <a:srgbClr val="FF0000"/>
                          </a:solidFill>
                        </a:rPr>
                        <a:t>I</a:t>
                      </a:r>
                      <a:endParaRPr lang="en-US" dirty="0">
                        <a:solidFill>
                          <a:srgbClr val="FF0000"/>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Down Arrow 23"/>
          <p:cNvSpPr/>
          <p:nvPr/>
        </p:nvSpPr>
        <p:spPr>
          <a:xfrm>
            <a:off x="6781800" y="3659372"/>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b="1" dirty="0">
                <a:solidFill>
                  <a:srgbClr val="FF0000"/>
                </a:solidFill>
              </a:rPr>
              <a:t> </a:t>
            </a:r>
            <a:r>
              <a:rPr lang="en-US" sz="1200" b="1" dirty="0" smtClean="0">
                <a:solidFill>
                  <a:srgbClr val="FF0000"/>
                </a:solidFill>
              </a:rPr>
              <a:t>   __</a:t>
            </a:r>
            <a:r>
              <a:rPr lang="en-US" sz="1200" b="1" dirty="0" err="1" smtClean="0">
                <a:solidFill>
                  <a:srgbClr val="FF0000"/>
                </a:solidFill>
              </a:rPr>
              <a:t>mb_release</a:t>
            </a:r>
            <a:r>
              <a:rPr lang="en-US" sz="1200" b="1" dirty="0" smtClean="0">
                <a:solidFill>
                  <a:srgbClr val="FF0000"/>
                </a:solidFill>
              </a:rPr>
              <a:t>();</a:t>
            </a:r>
          </a:p>
          <a:p>
            <a:r>
              <a:rPr lang="en-US" sz="1200" dirty="0" smtClean="0"/>
              <a:t>    flag = 1;</a:t>
            </a:r>
          </a:p>
          <a:p>
            <a:r>
              <a:rPr lang="en-US" sz="1200" dirty="0" smtClean="0"/>
              <a:t>}</a:t>
            </a:r>
            <a:endParaRPr lang="en-US" sz="1200" dirty="0"/>
          </a:p>
        </p:txBody>
      </p:sp>
      <p:sp>
        <p:nvSpPr>
          <p:cNvPr id="28" name="TextBox 27"/>
          <p:cNvSpPr txBox="1"/>
          <p:nvPr/>
        </p:nvSpPr>
        <p:spPr>
          <a:xfrm>
            <a:off x="990600" y="50041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2196463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3375376655"/>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solidFill>
                            <a:srgbClr val="FF0000"/>
                          </a:solidFill>
                        </a:rPr>
                        <a:t>data</a:t>
                      </a:r>
                      <a:endParaRPr lang="en-US" dirty="0">
                        <a:solidFill>
                          <a:srgbClr val="FF0000"/>
                        </a:solidFill>
                      </a:endParaRPr>
                    </a:p>
                  </a:txBody>
                  <a:tcPr/>
                </a:tc>
                <a:tc>
                  <a:txBody>
                    <a:bodyPr/>
                    <a:lstStyle/>
                    <a:p>
                      <a:pPr algn="ctr"/>
                      <a:r>
                        <a:rPr lang="en-US" dirty="0" smtClean="0">
                          <a:solidFill>
                            <a:srgbClr val="FF0000"/>
                          </a:solidFill>
                        </a:rPr>
                        <a:t>0</a:t>
                      </a:r>
                      <a:endParaRPr lang="en-US" dirty="0">
                        <a:solidFill>
                          <a:srgbClr val="FF0000"/>
                        </a:solidFill>
                      </a:endParaRPr>
                    </a:p>
                  </a:txBody>
                  <a:tcPr/>
                </a:tc>
                <a:tc>
                  <a:txBody>
                    <a:bodyPr/>
                    <a:lstStyle/>
                    <a:p>
                      <a:pPr algn="ctr"/>
                      <a:r>
                        <a:rPr lang="en-US" b="1" dirty="0" smtClean="0">
                          <a:solidFill>
                            <a:srgbClr val="FF0000"/>
                          </a:solidFill>
                        </a:rPr>
                        <a:t>E</a:t>
                      </a:r>
                      <a:endParaRPr lang="en-US" b="1" dirty="0">
                        <a:solidFill>
                          <a:srgbClr val="FF0000"/>
                        </a:solidFill>
                      </a:endParaRPr>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3038571477"/>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1" name="Rectangle 10"/>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RWITW </a:t>
            </a:r>
            <a:r>
              <a:rPr lang="en-US" dirty="0" err="1" smtClean="0">
                <a:solidFill>
                  <a:schemeClr val="tx1"/>
                </a:solidFill>
              </a:rPr>
              <a:t>Resp</a:t>
            </a:r>
            <a:r>
              <a:rPr lang="en-US" dirty="0" smtClean="0">
                <a:solidFill>
                  <a:schemeClr val="tx1"/>
                </a:solidFill>
              </a:rPr>
              <a:t> (data=0)</a:t>
            </a:r>
            <a:endParaRPr lang="en-US" dirty="0">
              <a:solidFill>
                <a:schemeClr val="tx1"/>
              </a:solidFill>
            </a:endParaRPr>
          </a:p>
        </p:txBody>
      </p:sp>
      <p:sp>
        <p:nvSpPr>
          <p:cNvPr id="12" name="TextBox 11"/>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754326"/>
          </a:xfrm>
          <a:prstGeom prst="rect">
            <a:avLst/>
          </a:prstGeom>
          <a:noFill/>
          <a:ln>
            <a:solidFill>
              <a:srgbClr val="002060"/>
            </a:solidFill>
          </a:ln>
        </p:spPr>
        <p:txBody>
          <a:bodyPr wrap="square" rtlCol="0">
            <a:spAutoFit/>
          </a:bodyPr>
          <a:lstStyle/>
          <a:p>
            <a:r>
              <a:rPr lang="en-US" dirty="0" smtClean="0"/>
              <a:t>Core 0 receives the ‘data’ cache line and installs it in the cache.</a:t>
            </a:r>
          </a:p>
          <a:p>
            <a:r>
              <a:rPr lang="en-US" dirty="0" smtClean="0"/>
              <a:t>As far as Core 0 is concerned all other cores have replied “Yes, I have invalidated ‘data’” so it marks ‘data’ as ‘Exclusive’</a:t>
            </a:r>
          </a:p>
        </p:txBody>
      </p:sp>
      <p:graphicFrame>
        <p:nvGraphicFramePr>
          <p:cNvPr id="17" name="Table 16"/>
          <p:cNvGraphicFramePr>
            <a:graphicFrameLocks noGrp="1"/>
          </p:cNvGraphicFramePr>
          <p:nvPr>
            <p:extLst>
              <p:ext uri="{D42A27DB-BD31-4B8C-83A1-F6EECF244321}">
                <p14:modId xmlns:p14="http://schemas.microsoft.com/office/powerpoint/2010/main" xmlns="" val="276164678"/>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1463419788"/>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329314935"/>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3928050658"/>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2557247616"/>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6">
                        <a:lumMod val="40000"/>
                        <a:lumOff val="60000"/>
                      </a:schemeClr>
                    </a:solidFill>
                  </a:tcPr>
                </a:tc>
                <a:tc>
                  <a:txBody>
                    <a:bodyPr/>
                    <a:lstStyle/>
                    <a:p>
                      <a:pPr algn="ctr"/>
                      <a:r>
                        <a:rPr lang="en-US" dirty="0" smtClean="0">
                          <a:solidFill>
                            <a:schemeClr val="tx1"/>
                          </a:solidFill>
                        </a:rPr>
                        <a:t>I</a:t>
                      </a: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Down Arrow 23"/>
          <p:cNvSpPr/>
          <p:nvPr/>
        </p:nvSpPr>
        <p:spPr>
          <a:xfrm rot="10800000">
            <a:off x="5257800" y="3659372"/>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b="1" dirty="0">
                <a:solidFill>
                  <a:srgbClr val="FF0000"/>
                </a:solidFill>
              </a:rPr>
              <a:t> </a:t>
            </a:r>
            <a:r>
              <a:rPr lang="en-US" sz="1200" b="1" dirty="0" smtClean="0">
                <a:solidFill>
                  <a:srgbClr val="FF0000"/>
                </a:solidFill>
              </a:rPr>
              <a:t>   __</a:t>
            </a:r>
            <a:r>
              <a:rPr lang="en-US" sz="1200" b="1" dirty="0" err="1" smtClean="0">
                <a:solidFill>
                  <a:srgbClr val="FF0000"/>
                </a:solidFill>
              </a:rPr>
              <a:t>mb_release</a:t>
            </a:r>
            <a:r>
              <a:rPr lang="en-US" sz="1200" b="1" dirty="0" smtClean="0">
                <a:solidFill>
                  <a:srgbClr val="FF0000"/>
                </a:solidFill>
              </a:rPr>
              <a:t>();</a:t>
            </a:r>
          </a:p>
          <a:p>
            <a:r>
              <a:rPr lang="en-US" sz="1200" dirty="0" smtClean="0"/>
              <a:t>    flag = 1;</a:t>
            </a:r>
          </a:p>
          <a:p>
            <a:r>
              <a:rPr lang="en-US" sz="1200" dirty="0" smtClean="0"/>
              <a:t>}</a:t>
            </a:r>
            <a:endParaRPr lang="en-US" sz="1200" dirty="0"/>
          </a:p>
        </p:txBody>
      </p:sp>
      <p:sp>
        <p:nvSpPr>
          <p:cNvPr id="28" name="TextBox 27"/>
          <p:cNvSpPr txBox="1"/>
          <p:nvPr/>
        </p:nvSpPr>
        <p:spPr>
          <a:xfrm>
            <a:off x="990600" y="50041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15450895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a:t>
            </a:r>
            <a:endParaRPr lang="en-US" dirty="0"/>
          </a:p>
        </p:txBody>
      </p:sp>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2867213455"/>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4" name="TextBox 13"/>
          <p:cNvSpPr txBox="1"/>
          <p:nvPr/>
        </p:nvSpPr>
        <p:spPr>
          <a:xfrm>
            <a:off x="762000" y="1752600"/>
            <a:ext cx="3124200" cy="1200329"/>
          </a:xfrm>
          <a:prstGeom prst="rect">
            <a:avLst/>
          </a:prstGeom>
          <a:noFill/>
          <a:ln>
            <a:solidFill>
              <a:srgbClr val="002060"/>
            </a:solidFill>
          </a:ln>
        </p:spPr>
        <p:txBody>
          <a:bodyPr wrap="square" rtlCol="0">
            <a:spAutoFit/>
          </a:bodyPr>
          <a:lstStyle/>
          <a:p>
            <a:r>
              <a:rPr lang="en-US" dirty="0" smtClean="0"/>
              <a:t>Core 0 commits the Store Q to the cache and marks ‘data’ as Modified. It is now free to continue executing</a:t>
            </a:r>
          </a:p>
        </p:txBody>
      </p:sp>
      <p:sp>
        <p:nvSpPr>
          <p:cNvPr id="24" name="Rectangle 23"/>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TextBox 24"/>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graphicFrame>
        <p:nvGraphicFramePr>
          <p:cNvPr id="36" name="Table 35"/>
          <p:cNvGraphicFramePr>
            <a:graphicFrameLocks noGrp="1"/>
          </p:cNvGraphicFramePr>
          <p:nvPr>
            <p:extLst>
              <p:ext uri="{D42A27DB-BD31-4B8C-83A1-F6EECF244321}">
                <p14:modId xmlns:p14="http://schemas.microsoft.com/office/powerpoint/2010/main" xmlns="" val="3664339823"/>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b="1" dirty="0" smtClean="0">
                          <a:solidFill>
                            <a:srgbClr val="FF0000"/>
                          </a:solidFill>
                        </a:rPr>
                        <a:t>1</a:t>
                      </a:r>
                      <a:endParaRPr lang="en-US" b="1" dirty="0">
                        <a:solidFill>
                          <a:srgbClr val="FF0000"/>
                        </a:solidFill>
                      </a:endParaRPr>
                    </a:p>
                  </a:txBody>
                  <a:tcPr/>
                </a:tc>
                <a:tc>
                  <a:txBody>
                    <a:bodyPr/>
                    <a:lstStyle/>
                    <a:p>
                      <a:pPr algn="ctr"/>
                      <a:r>
                        <a:rPr lang="en-US" b="1" dirty="0" smtClean="0">
                          <a:solidFill>
                            <a:srgbClr val="FF0000"/>
                          </a:solidFill>
                        </a:rPr>
                        <a:t>M</a:t>
                      </a:r>
                      <a:endParaRPr lang="en-US" b="1" dirty="0">
                        <a:solidFill>
                          <a:srgbClr val="FF0000"/>
                        </a:solidFill>
                      </a:endParaRPr>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graphicFrame>
        <p:nvGraphicFramePr>
          <p:cNvPr id="37" name="Table 36"/>
          <p:cNvGraphicFramePr>
            <a:graphicFrameLocks noGrp="1"/>
          </p:cNvGraphicFramePr>
          <p:nvPr>
            <p:extLst>
              <p:ext uri="{D42A27DB-BD31-4B8C-83A1-F6EECF244321}">
                <p14:modId xmlns:p14="http://schemas.microsoft.com/office/powerpoint/2010/main" xmlns="" val="928370585"/>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38" name="TextBox 37"/>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39" name="TextBox 38"/>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40" name="Table 39"/>
          <p:cNvGraphicFramePr>
            <a:graphicFrameLocks noGrp="1"/>
          </p:cNvGraphicFramePr>
          <p:nvPr>
            <p:extLst>
              <p:ext uri="{D42A27DB-BD31-4B8C-83A1-F6EECF244321}">
                <p14:modId xmlns:p14="http://schemas.microsoft.com/office/powerpoint/2010/main" xmlns="" val="3475611680"/>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xmlns="" val="1633165371"/>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xmlns="" val="1938634228"/>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43" name="Table 42"/>
          <p:cNvGraphicFramePr>
            <a:graphicFrameLocks noGrp="1"/>
          </p:cNvGraphicFramePr>
          <p:nvPr>
            <p:extLst>
              <p:ext uri="{D42A27DB-BD31-4B8C-83A1-F6EECF244321}">
                <p14:modId xmlns:p14="http://schemas.microsoft.com/office/powerpoint/2010/main" xmlns="" val="27955523"/>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6">
                        <a:lumMod val="40000"/>
                        <a:lumOff val="60000"/>
                      </a:schemeClr>
                    </a:solidFill>
                  </a:tcPr>
                </a:tc>
                <a:tc>
                  <a:txBody>
                    <a:bodyPr/>
                    <a:lstStyle/>
                    <a:p>
                      <a:pPr algn="ctr"/>
                      <a:r>
                        <a:rPr lang="en-US" dirty="0" smtClean="0">
                          <a:solidFill>
                            <a:schemeClr val="tx1"/>
                          </a:solidFill>
                        </a:rPr>
                        <a:t>I</a:t>
                      </a:r>
                      <a:endParaRPr lang="en-US" dirty="0">
                        <a:solidFill>
                          <a:schemeClr val="tx1"/>
                        </a:solidFill>
                      </a:endParaRPr>
                    </a:p>
                  </a:txBody>
                  <a:tcPr>
                    <a:solidFill>
                      <a:schemeClr val="accent6">
                        <a:lumMod val="40000"/>
                        <a:lumOff val="60000"/>
                      </a:schemeClr>
                    </a:solidFill>
                  </a:tcPr>
                </a:tc>
              </a:tr>
            </a:tbl>
          </a:graphicData>
        </a:graphic>
      </p:graphicFrame>
      <p:sp>
        <p:nvSpPr>
          <p:cNvPr id="44" name="TextBox 43"/>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45" name="TextBox 44"/>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46" name="TextBox 45"/>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b="1" dirty="0">
                <a:solidFill>
                  <a:srgbClr val="FF0000"/>
                </a:solidFill>
              </a:rPr>
              <a:t> </a:t>
            </a:r>
            <a:r>
              <a:rPr lang="en-US" sz="1200" b="1" dirty="0" smtClean="0">
                <a:solidFill>
                  <a:srgbClr val="FF0000"/>
                </a:solidFill>
              </a:rPr>
              <a:t>   __</a:t>
            </a:r>
            <a:r>
              <a:rPr lang="en-US" sz="1200" b="1" dirty="0" err="1" smtClean="0">
                <a:solidFill>
                  <a:srgbClr val="FF0000"/>
                </a:solidFill>
              </a:rPr>
              <a:t>mb_release</a:t>
            </a:r>
            <a:r>
              <a:rPr lang="en-US" sz="1200" b="1" dirty="0" smtClean="0">
                <a:solidFill>
                  <a:srgbClr val="FF0000"/>
                </a:solidFill>
              </a:rPr>
              <a:t>();</a:t>
            </a:r>
          </a:p>
          <a:p>
            <a:r>
              <a:rPr lang="en-US" sz="1200" dirty="0" smtClean="0"/>
              <a:t>    flag = 1;</a:t>
            </a:r>
          </a:p>
          <a:p>
            <a:r>
              <a:rPr lang="en-US" sz="1200" dirty="0" smtClean="0"/>
              <a:t>}</a:t>
            </a:r>
            <a:endParaRPr lang="en-US" sz="1200" dirty="0"/>
          </a:p>
        </p:txBody>
      </p:sp>
      <p:sp>
        <p:nvSpPr>
          <p:cNvPr id="47" name="TextBox 46"/>
          <p:cNvSpPr txBox="1"/>
          <p:nvPr/>
        </p:nvSpPr>
        <p:spPr>
          <a:xfrm>
            <a:off x="990600" y="50041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72232650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a:t>
            </a:r>
            <a:endParaRPr lang="en-US" dirty="0"/>
          </a:p>
        </p:txBody>
      </p:sp>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1838776078"/>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0 now updates ‘flag’ directly as it is marked as ‘Exclusive’.</a:t>
            </a:r>
          </a:p>
        </p:txBody>
      </p:sp>
      <p:sp>
        <p:nvSpPr>
          <p:cNvPr id="24" name="Rectangle 23"/>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TextBox 24"/>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graphicFrame>
        <p:nvGraphicFramePr>
          <p:cNvPr id="36" name="Table 35"/>
          <p:cNvGraphicFramePr>
            <a:graphicFrameLocks noGrp="1"/>
          </p:cNvGraphicFramePr>
          <p:nvPr>
            <p:extLst>
              <p:ext uri="{D42A27DB-BD31-4B8C-83A1-F6EECF244321}">
                <p14:modId xmlns:p14="http://schemas.microsoft.com/office/powerpoint/2010/main" xmlns="" val="3892039878"/>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r h="370840">
                <a:tc>
                  <a:txBody>
                    <a:bodyPr/>
                    <a:lstStyle/>
                    <a:p>
                      <a:pPr algn="ctr"/>
                      <a:r>
                        <a:rPr lang="en-US" dirty="0" smtClean="0"/>
                        <a:t>flag</a:t>
                      </a:r>
                      <a:endParaRPr lang="en-US" dirty="0"/>
                    </a:p>
                  </a:txBody>
                  <a:tcPr/>
                </a:tc>
                <a:tc>
                  <a:txBody>
                    <a:bodyPr/>
                    <a:lstStyle/>
                    <a:p>
                      <a:pPr algn="ctr"/>
                      <a:r>
                        <a:rPr lang="en-US" b="1" dirty="0" smtClean="0">
                          <a:solidFill>
                            <a:srgbClr val="FF0000"/>
                          </a:solidFill>
                        </a:rPr>
                        <a:t>1</a:t>
                      </a:r>
                      <a:endParaRPr lang="en-US" b="1" dirty="0">
                        <a:solidFill>
                          <a:srgbClr val="FF0000"/>
                        </a:solidFill>
                      </a:endParaRPr>
                    </a:p>
                  </a:txBody>
                  <a:tcPr/>
                </a:tc>
                <a:tc>
                  <a:txBody>
                    <a:bodyPr/>
                    <a:lstStyle/>
                    <a:p>
                      <a:pPr algn="ctr"/>
                      <a:r>
                        <a:rPr lang="en-US" b="1" dirty="0" smtClean="0">
                          <a:solidFill>
                            <a:srgbClr val="FF0000"/>
                          </a:solidFill>
                        </a:rPr>
                        <a:t>M</a:t>
                      </a:r>
                      <a:endParaRPr lang="en-US" b="1" dirty="0">
                        <a:solidFill>
                          <a:srgbClr val="FF0000"/>
                        </a:solidFill>
                      </a:endParaRPr>
                    </a:p>
                  </a:txBody>
                  <a:tcPr/>
                </a:tc>
              </a:tr>
            </a:tbl>
          </a:graphicData>
        </a:graphic>
      </p:graphicFrame>
      <p:graphicFrame>
        <p:nvGraphicFramePr>
          <p:cNvPr id="37" name="Table 36"/>
          <p:cNvGraphicFramePr>
            <a:graphicFrameLocks noGrp="1"/>
          </p:cNvGraphicFramePr>
          <p:nvPr>
            <p:extLst>
              <p:ext uri="{D42A27DB-BD31-4B8C-83A1-F6EECF244321}">
                <p14:modId xmlns:p14="http://schemas.microsoft.com/office/powerpoint/2010/main" xmlns="" val="220461925"/>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38" name="TextBox 37"/>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39" name="TextBox 38"/>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40" name="Table 39"/>
          <p:cNvGraphicFramePr>
            <a:graphicFrameLocks noGrp="1"/>
          </p:cNvGraphicFramePr>
          <p:nvPr>
            <p:extLst>
              <p:ext uri="{D42A27DB-BD31-4B8C-83A1-F6EECF244321}">
                <p14:modId xmlns:p14="http://schemas.microsoft.com/office/powerpoint/2010/main" xmlns="" val="4203020209"/>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xmlns="" val="4224279251"/>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xmlns="" val="2598989059"/>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43" name="Table 42"/>
          <p:cNvGraphicFramePr>
            <a:graphicFrameLocks noGrp="1"/>
          </p:cNvGraphicFramePr>
          <p:nvPr>
            <p:extLst>
              <p:ext uri="{D42A27DB-BD31-4B8C-83A1-F6EECF244321}">
                <p14:modId xmlns:p14="http://schemas.microsoft.com/office/powerpoint/2010/main" xmlns="" val="3048588307"/>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6">
                        <a:lumMod val="40000"/>
                        <a:lumOff val="60000"/>
                      </a:schemeClr>
                    </a:solidFill>
                  </a:tcPr>
                </a:tc>
                <a:tc>
                  <a:txBody>
                    <a:bodyPr/>
                    <a:lstStyle/>
                    <a:p>
                      <a:pPr algn="ctr"/>
                      <a:r>
                        <a:rPr lang="en-US" dirty="0" smtClean="0">
                          <a:solidFill>
                            <a:schemeClr val="tx1"/>
                          </a:solidFill>
                        </a:rPr>
                        <a:t>I</a:t>
                      </a:r>
                      <a:endParaRPr lang="en-US" dirty="0">
                        <a:solidFill>
                          <a:schemeClr val="tx1"/>
                        </a:solidFill>
                      </a:endParaRPr>
                    </a:p>
                  </a:txBody>
                  <a:tcPr>
                    <a:solidFill>
                      <a:schemeClr val="accent6">
                        <a:lumMod val="40000"/>
                        <a:lumOff val="60000"/>
                      </a:schemeClr>
                    </a:solidFill>
                  </a:tcPr>
                </a:tc>
              </a:tr>
            </a:tbl>
          </a:graphicData>
        </a:graphic>
      </p:graphicFrame>
      <p:sp>
        <p:nvSpPr>
          <p:cNvPr id="44" name="TextBox 43"/>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45" name="TextBox 44"/>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46" name="TextBox 45"/>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b="1" dirty="0" smtClean="0">
                <a:solidFill>
                  <a:srgbClr val="FF0000"/>
                </a:solidFill>
              </a:rPr>
              <a:t>    flag = 1;</a:t>
            </a:r>
          </a:p>
          <a:p>
            <a:r>
              <a:rPr lang="en-US" sz="1200" dirty="0" smtClean="0"/>
              <a:t>}</a:t>
            </a:r>
            <a:endParaRPr lang="en-US" sz="1200" dirty="0"/>
          </a:p>
        </p:txBody>
      </p:sp>
      <p:sp>
        <p:nvSpPr>
          <p:cNvPr id="47" name="TextBox 46"/>
          <p:cNvSpPr txBox="1"/>
          <p:nvPr/>
        </p:nvSpPr>
        <p:spPr>
          <a:xfrm>
            <a:off x="990600" y="50041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135830805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Is Far Away</a:t>
            </a:r>
            <a:endParaRPr lang="en-US" dirty="0"/>
          </a:p>
        </p:txBody>
      </p:sp>
      <p:pic>
        <p:nvPicPr>
          <p:cNvPr id="4098" name="Picture 2" descr="http://www.hec.nasa.gov/news/gallery_images/cell.chip_diagram.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43000" y="1828800"/>
            <a:ext cx="6553200" cy="397204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499474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4126762900"/>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solidFill>
                            <a:srgbClr val="FF0000"/>
                          </a:solidFill>
                        </a:rPr>
                        <a:t>S</a:t>
                      </a:r>
                      <a:endParaRPr lang="en-US" b="1" dirty="0">
                        <a:solidFill>
                          <a:srgbClr val="FF0000"/>
                        </a:solidFill>
                      </a:endParaRPr>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481400941"/>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b="1" dirty="0" smtClean="0">
                          <a:solidFill>
                            <a:srgbClr val="FF0000"/>
                          </a:solidFill>
                        </a:rPr>
                        <a:t>flag</a:t>
                      </a:r>
                      <a:endParaRPr lang="en-US" b="1" dirty="0">
                        <a:solidFill>
                          <a:srgbClr val="FF0000"/>
                        </a:solidFill>
                      </a:endParaRPr>
                    </a:p>
                  </a:txBody>
                  <a:tcPr/>
                </a:tc>
                <a:tc>
                  <a:txBody>
                    <a:bodyPr/>
                    <a:lstStyle/>
                    <a:p>
                      <a:pPr algn="ctr"/>
                      <a:r>
                        <a:rPr lang="en-US" b="1" dirty="0" smtClean="0">
                          <a:solidFill>
                            <a:srgbClr val="FF0000"/>
                          </a:solidFill>
                        </a:rPr>
                        <a:t>1</a:t>
                      </a:r>
                      <a:endParaRPr lang="en-US" b="1" dirty="0">
                        <a:solidFill>
                          <a:srgbClr val="FF0000"/>
                        </a:solidFill>
                      </a:endParaRPr>
                    </a:p>
                  </a:txBody>
                  <a:tcPr/>
                </a:tc>
              </a:tr>
            </a:tbl>
          </a:graphicData>
        </a:graphic>
      </p:graphicFrame>
      <p:sp>
        <p:nvSpPr>
          <p:cNvPr id="11" name="Rectangle 10"/>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Resp. (flag=1)</a:t>
            </a:r>
            <a:endParaRPr lang="en-US" dirty="0">
              <a:solidFill>
                <a:schemeClr val="tx1"/>
              </a:solidFill>
            </a:endParaRPr>
          </a:p>
        </p:txBody>
      </p:sp>
      <p:sp>
        <p:nvSpPr>
          <p:cNvPr id="12" name="TextBox 11"/>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754326"/>
          </a:xfrm>
          <a:prstGeom prst="rect">
            <a:avLst/>
          </a:prstGeom>
          <a:noFill/>
          <a:ln>
            <a:solidFill>
              <a:srgbClr val="002060"/>
            </a:solidFill>
          </a:ln>
        </p:spPr>
        <p:txBody>
          <a:bodyPr wrap="square" rtlCol="0">
            <a:spAutoFit/>
          </a:bodyPr>
          <a:lstStyle/>
          <a:p>
            <a:r>
              <a:rPr lang="en-US" dirty="0" smtClean="0"/>
              <a:t>Core 0 receives read request for ‘flag’. Because the cache line is modified it triggers a ‘</a:t>
            </a:r>
            <a:r>
              <a:rPr lang="en-US" dirty="0" err="1" smtClean="0"/>
              <a:t>writeback</a:t>
            </a:r>
            <a:r>
              <a:rPr lang="en-US" dirty="0" smtClean="0"/>
              <a:t>’ and then returns the now updated value and marks ‘flag’ as ‘Shared’ </a:t>
            </a:r>
          </a:p>
        </p:txBody>
      </p:sp>
      <p:graphicFrame>
        <p:nvGraphicFramePr>
          <p:cNvPr id="17" name="Table 16"/>
          <p:cNvGraphicFramePr>
            <a:graphicFrameLocks noGrp="1"/>
          </p:cNvGraphicFramePr>
          <p:nvPr>
            <p:extLst>
              <p:ext uri="{D42A27DB-BD31-4B8C-83A1-F6EECF244321}">
                <p14:modId xmlns:p14="http://schemas.microsoft.com/office/powerpoint/2010/main" xmlns="" val="1354864354"/>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2704556409"/>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1231627180"/>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3966334311"/>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2459464879"/>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6">
                        <a:lumMod val="40000"/>
                        <a:lumOff val="60000"/>
                      </a:schemeClr>
                    </a:solidFill>
                  </a:tcPr>
                </a:tc>
                <a:tc>
                  <a:txBody>
                    <a:bodyPr/>
                    <a:lstStyle/>
                    <a:p>
                      <a:pPr algn="ctr"/>
                      <a:r>
                        <a:rPr lang="en-US" dirty="0" smtClean="0">
                          <a:solidFill>
                            <a:schemeClr val="tx1"/>
                          </a:solidFill>
                        </a:rPr>
                        <a:t>I</a:t>
                      </a: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Down Arrow 23"/>
          <p:cNvSpPr/>
          <p:nvPr/>
        </p:nvSpPr>
        <p:spPr>
          <a:xfrm>
            <a:off x="5257800" y="3659372"/>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rved Right Arrow 5"/>
          <p:cNvSpPr/>
          <p:nvPr/>
        </p:nvSpPr>
        <p:spPr>
          <a:xfrm>
            <a:off x="3429000" y="3397229"/>
            <a:ext cx="533400" cy="198031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
        <p:nvSpPr>
          <p:cNvPr id="26" name="TextBox 25"/>
          <p:cNvSpPr txBox="1"/>
          <p:nvPr/>
        </p:nvSpPr>
        <p:spPr>
          <a:xfrm>
            <a:off x="990600" y="50041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222762863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263386483"/>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6295759"/>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r>
            </a:tbl>
          </a:graphicData>
        </a:graphic>
      </p:graphicFrame>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1 receives the ‘flag’ cache line and installs it in the cache as ‘Shared’</a:t>
            </a:r>
          </a:p>
        </p:txBody>
      </p:sp>
      <p:graphicFrame>
        <p:nvGraphicFramePr>
          <p:cNvPr id="17" name="Table 16"/>
          <p:cNvGraphicFramePr>
            <a:graphicFrameLocks noGrp="1"/>
          </p:cNvGraphicFramePr>
          <p:nvPr>
            <p:extLst>
              <p:ext uri="{D42A27DB-BD31-4B8C-83A1-F6EECF244321}">
                <p14:modId xmlns:p14="http://schemas.microsoft.com/office/powerpoint/2010/main" xmlns="" val="4079607561"/>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b="1" dirty="0" smtClean="0">
                          <a:solidFill>
                            <a:srgbClr val="FF0000"/>
                          </a:solidFill>
                        </a:rPr>
                        <a:t>flag</a:t>
                      </a:r>
                      <a:endParaRPr lang="en-US" b="1" dirty="0">
                        <a:solidFill>
                          <a:srgbClr val="FF0000"/>
                        </a:solidFill>
                      </a:endParaRPr>
                    </a:p>
                  </a:txBody>
                  <a:tcPr/>
                </a:tc>
                <a:tc>
                  <a:txBody>
                    <a:bodyPr/>
                    <a:lstStyle/>
                    <a:p>
                      <a:pPr algn="ctr"/>
                      <a:r>
                        <a:rPr lang="en-US" b="1" dirty="0" smtClean="0">
                          <a:solidFill>
                            <a:srgbClr val="FF0000"/>
                          </a:solidFill>
                        </a:rPr>
                        <a:t>1</a:t>
                      </a:r>
                      <a:endParaRPr lang="en-US" b="1" dirty="0">
                        <a:solidFill>
                          <a:srgbClr val="FF0000"/>
                        </a:solidFill>
                      </a:endParaRPr>
                    </a:p>
                  </a:txBody>
                  <a:tcPr/>
                </a:tc>
                <a:tc>
                  <a:txBody>
                    <a:bodyPr/>
                    <a:lstStyle/>
                    <a:p>
                      <a:pPr algn="ctr"/>
                      <a:r>
                        <a:rPr lang="en-US" b="1" dirty="0" smtClean="0">
                          <a:solidFill>
                            <a:srgbClr val="FF0000"/>
                          </a:solidFill>
                        </a:rPr>
                        <a:t>S</a:t>
                      </a:r>
                      <a:endParaRPr lang="en-US" b="1" dirty="0">
                        <a:solidFill>
                          <a:srgbClr val="FF0000"/>
                        </a:solidFill>
                      </a:endParaRPr>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573184077"/>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987656884"/>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796561659"/>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64807789"/>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6">
                        <a:lumMod val="40000"/>
                        <a:lumOff val="60000"/>
                      </a:schemeClr>
                    </a:solidFill>
                  </a:tcPr>
                </a:tc>
                <a:tc>
                  <a:txBody>
                    <a:bodyPr/>
                    <a:lstStyle/>
                    <a:p>
                      <a:pPr algn="ctr"/>
                      <a:r>
                        <a:rPr lang="en-US" dirty="0" smtClean="0">
                          <a:solidFill>
                            <a:schemeClr val="tx1"/>
                          </a:solidFill>
                        </a:rPr>
                        <a:t>I</a:t>
                      </a: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Rectangle 23"/>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Resp. (flag=1)</a:t>
            </a:r>
            <a:endParaRPr lang="en-US" dirty="0">
              <a:solidFill>
                <a:schemeClr val="tx1"/>
              </a:solidFill>
            </a:endParaRPr>
          </a:p>
        </p:txBody>
      </p:sp>
      <p:sp>
        <p:nvSpPr>
          <p:cNvPr id="25" name="TextBox 24"/>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26" name="Down Arrow 25"/>
          <p:cNvSpPr/>
          <p:nvPr/>
        </p:nvSpPr>
        <p:spPr>
          <a:xfrm rot="10800000">
            <a:off x="6858000" y="3659372"/>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
        <p:nvSpPr>
          <p:cNvPr id="28" name="TextBox 27"/>
          <p:cNvSpPr txBox="1"/>
          <p:nvPr/>
        </p:nvSpPr>
        <p:spPr>
          <a:xfrm>
            <a:off x="990600" y="50041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81114576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1533972742"/>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2344659205"/>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r>
            </a:tbl>
          </a:graphicData>
        </a:graphic>
      </p:graphicFrame>
      <p:sp>
        <p:nvSpPr>
          <p:cNvPr id="14" name="TextBox 13"/>
          <p:cNvSpPr txBox="1"/>
          <p:nvPr/>
        </p:nvSpPr>
        <p:spPr>
          <a:xfrm>
            <a:off x="762000" y="1752600"/>
            <a:ext cx="3124200" cy="1754326"/>
          </a:xfrm>
          <a:prstGeom prst="rect">
            <a:avLst/>
          </a:prstGeom>
          <a:noFill/>
          <a:ln>
            <a:solidFill>
              <a:srgbClr val="002060"/>
            </a:solidFill>
          </a:ln>
        </p:spPr>
        <p:txBody>
          <a:bodyPr wrap="square" rtlCol="0">
            <a:spAutoFit/>
          </a:bodyPr>
          <a:lstStyle/>
          <a:p>
            <a:r>
              <a:rPr lang="en-US" dirty="0" smtClean="0"/>
              <a:t>Core 1 can now continue execution. The ‘data’ cache line is in the cache and valid and the stale value is read.</a:t>
            </a:r>
          </a:p>
          <a:p>
            <a:r>
              <a:rPr lang="en-US" dirty="0" smtClean="0"/>
              <a:t>Note: No MESI </a:t>
            </a:r>
            <a:r>
              <a:rPr lang="en-US" dirty="0" err="1" smtClean="0"/>
              <a:t>msg</a:t>
            </a:r>
            <a:r>
              <a:rPr lang="en-US" dirty="0" smtClean="0"/>
              <a:t> was sent so the contract is upheld.</a:t>
            </a:r>
          </a:p>
        </p:txBody>
      </p:sp>
      <p:graphicFrame>
        <p:nvGraphicFramePr>
          <p:cNvPr id="17" name="Table 16"/>
          <p:cNvGraphicFramePr>
            <a:graphicFrameLocks noGrp="1"/>
          </p:cNvGraphicFramePr>
          <p:nvPr>
            <p:extLst>
              <p:ext uri="{D42A27DB-BD31-4B8C-83A1-F6EECF244321}">
                <p14:modId xmlns:p14="http://schemas.microsoft.com/office/powerpoint/2010/main" xmlns="" val="2089826946"/>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solidFill>
                            <a:srgbClr val="FFFF00"/>
                          </a:solidFill>
                        </a:rPr>
                        <a:t>data</a:t>
                      </a:r>
                      <a:endParaRPr lang="en-US" dirty="0">
                        <a:solidFill>
                          <a:srgbClr val="FFFF00"/>
                        </a:solidFill>
                      </a:endParaRPr>
                    </a:p>
                  </a:txBody>
                  <a:tcPr/>
                </a:tc>
                <a:tc>
                  <a:txBody>
                    <a:bodyPr/>
                    <a:lstStyle/>
                    <a:p>
                      <a:pPr algn="ctr"/>
                      <a:r>
                        <a:rPr lang="en-US" dirty="0" smtClean="0">
                          <a:solidFill>
                            <a:srgbClr val="FFFF00"/>
                          </a:solidFill>
                        </a:rPr>
                        <a:t>0</a:t>
                      </a:r>
                      <a:endParaRPr lang="en-US" dirty="0">
                        <a:solidFill>
                          <a:srgbClr val="FFFF00"/>
                        </a:solidFill>
                      </a:endParaRPr>
                    </a:p>
                  </a:txBody>
                  <a:tcPr/>
                </a:tc>
                <a:tc>
                  <a:txBody>
                    <a:bodyPr/>
                    <a:lstStyle/>
                    <a:p>
                      <a:pPr algn="ctr"/>
                      <a:r>
                        <a:rPr lang="en-US" b="1" dirty="0" smtClean="0">
                          <a:solidFill>
                            <a:srgbClr val="FFFF00"/>
                          </a:solidFill>
                        </a:rPr>
                        <a:t>E</a:t>
                      </a:r>
                      <a:endParaRPr lang="en-US" b="1" dirty="0">
                        <a:solidFill>
                          <a:srgbClr val="FFFF00"/>
                        </a:solidFill>
                      </a:endParaRPr>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1322524320"/>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840649781"/>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2040615604"/>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1604970741"/>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6">
                        <a:lumMod val="40000"/>
                        <a:lumOff val="60000"/>
                      </a:schemeClr>
                    </a:solidFill>
                  </a:tcPr>
                </a:tc>
                <a:tc>
                  <a:txBody>
                    <a:bodyPr/>
                    <a:lstStyle/>
                    <a:p>
                      <a:pPr algn="ctr"/>
                      <a:r>
                        <a:rPr lang="en-US" dirty="0" smtClean="0">
                          <a:solidFill>
                            <a:schemeClr val="tx1"/>
                          </a:solidFill>
                        </a:rPr>
                        <a:t>I</a:t>
                      </a: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Rectangle 23"/>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Resp. (flag=1)</a:t>
            </a:r>
            <a:endParaRPr lang="en-US" dirty="0">
              <a:solidFill>
                <a:schemeClr val="tx1"/>
              </a:solidFill>
            </a:endParaRPr>
          </a:p>
        </p:txBody>
      </p:sp>
      <p:sp>
        <p:nvSpPr>
          <p:cNvPr id="25" name="TextBox 24"/>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26" name="Down Arrow 25"/>
          <p:cNvSpPr/>
          <p:nvPr/>
        </p:nvSpPr>
        <p:spPr>
          <a:xfrm rot="10800000">
            <a:off x="6858000" y="3659372"/>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
        <p:nvSpPr>
          <p:cNvPr id="28" name="TextBox 27"/>
          <p:cNvSpPr txBox="1"/>
          <p:nvPr/>
        </p:nvSpPr>
        <p:spPr>
          <a:xfrm>
            <a:off x="990600" y="50041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b="1" dirty="0" smtClean="0">
                <a:solidFill>
                  <a:srgbClr val="FF0000"/>
                </a:solidFill>
              </a:rPr>
              <a:t>    assert(data);</a:t>
            </a:r>
          </a:p>
          <a:p>
            <a:r>
              <a:rPr lang="en-US" sz="1200" dirty="0" smtClean="0"/>
              <a:t>}</a:t>
            </a:r>
            <a:endParaRPr lang="en-US" sz="1200" dirty="0"/>
          </a:p>
        </p:txBody>
      </p:sp>
    </p:spTree>
    <p:extLst>
      <p:ext uri="{BB962C8B-B14F-4D97-AF65-F5344CB8AC3E}">
        <p14:creationId xmlns:p14="http://schemas.microsoft.com/office/powerpoint/2010/main" xmlns="" val="251973966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710396976"/>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1606498555"/>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r>
            </a:tbl>
          </a:graphicData>
        </a:graphic>
      </p:graphicFrame>
      <p:sp>
        <p:nvSpPr>
          <p:cNvPr id="14" name="TextBox 13"/>
          <p:cNvSpPr txBox="1"/>
          <p:nvPr/>
        </p:nvSpPr>
        <p:spPr>
          <a:xfrm>
            <a:off x="762000" y="1752600"/>
            <a:ext cx="3124200" cy="1200329"/>
          </a:xfrm>
          <a:prstGeom prst="rect">
            <a:avLst/>
          </a:prstGeom>
          <a:noFill/>
          <a:ln>
            <a:solidFill>
              <a:srgbClr val="002060"/>
            </a:solidFill>
          </a:ln>
        </p:spPr>
        <p:txBody>
          <a:bodyPr wrap="square" rtlCol="0">
            <a:spAutoFit/>
          </a:bodyPr>
          <a:lstStyle/>
          <a:p>
            <a:r>
              <a:rPr lang="en-US" dirty="0" smtClean="0"/>
              <a:t>Core 1 finally applies the ‘Invalidate’ from the </a:t>
            </a:r>
            <a:r>
              <a:rPr lang="en-US" dirty="0" err="1" smtClean="0"/>
              <a:t>Inv</a:t>
            </a:r>
            <a:r>
              <a:rPr lang="en-US" dirty="0" smtClean="0"/>
              <a:t> Q but it is too late.</a:t>
            </a:r>
            <a:endParaRPr lang="en-US" dirty="0"/>
          </a:p>
          <a:p>
            <a:r>
              <a:rPr lang="en-US" dirty="0" smtClean="0"/>
              <a:t>CRASH!</a:t>
            </a:r>
          </a:p>
        </p:txBody>
      </p:sp>
      <p:graphicFrame>
        <p:nvGraphicFramePr>
          <p:cNvPr id="17" name="Table 16"/>
          <p:cNvGraphicFramePr>
            <a:graphicFrameLocks noGrp="1"/>
          </p:cNvGraphicFramePr>
          <p:nvPr>
            <p:extLst>
              <p:ext uri="{D42A27DB-BD31-4B8C-83A1-F6EECF244321}">
                <p14:modId xmlns:p14="http://schemas.microsoft.com/office/powerpoint/2010/main" xmlns="" val="1178917569"/>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b="1" dirty="0" smtClean="0">
                          <a:solidFill>
                            <a:srgbClr val="FF0000"/>
                          </a:solidFill>
                        </a:rPr>
                        <a:t>I</a:t>
                      </a:r>
                      <a:endParaRPr lang="en-US" b="1" dirty="0">
                        <a:solidFill>
                          <a:srgbClr val="FF0000"/>
                        </a:solidFill>
                      </a:endParaRPr>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3953786087"/>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2923554284"/>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3592593737"/>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436824755"/>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Rectangle 23"/>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Resp. (flag=1)</a:t>
            </a:r>
            <a:endParaRPr lang="en-US" dirty="0">
              <a:solidFill>
                <a:schemeClr val="tx1"/>
              </a:solidFill>
            </a:endParaRPr>
          </a:p>
        </p:txBody>
      </p:sp>
      <p:sp>
        <p:nvSpPr>
          <p:cNvPr id="25" name="TextBox 24"/>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26" name="Down Arrow 25"/>
          <p:cNvSpPr/>
          <p:nvPr/>
        </p:nvSpPr>
        <p:spPr>
          <a:xfrm rot="10800000">
            <a:off x="6858000" y="3659372"/>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
        <p:nvSpPr>
          <p:cNvPr id="28" name="TextBox 27"/>
          <p:cNvSpPr txBox="1"/>
          <p:nvPr/>
        </p:nvSpPr>
        <p:spPr>
          <a:xfrm>
            <a:off x="990600" y="5004137"/>
            <a:ext cx="1905000" cy="1015663"/>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b="1" dirty="0" smtClean="0">
                <a:solidFill>
                  <a:srgbClr val="FF0000"/>
                </a:solidFill>
              </a:rPr>
              <a:t>    assert(data);</a:t>
            </a:r>
          </a:p>
          <a:p>
            <a:r>
              <a:rPr lang="en-US" sz="1200" dirty="0" smtClean="0"/>
              <a:t>}</a:t>
            </a:r>
            <a:endParaRPr lang="en-US" sz="1200" dirty="0"/>
          </a:p>
        </p:txBody>
      </p:sp>
    </p:spTree>
    <p:extLst>
      <p:ext uri="{BB962C8B-B14F-4D97-AF65-F5344CB8AC3E}">
        <p14:creationId xmlns:p14="http://schemas.microsoft.com/office/powerpoint/2010/main" xmlns="" val="343483002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solve this issue?</a:t>
            </a:r>
            <a:endParaRPr lang="en-US" dirty="0"/>
          </a:p>
        </p:txBody>
      </p:sp>
      <p:sp>
        <p:nvSpPr>
          <p:cNvPr id="3" name="Content Placeholder 2"/>
          <p:cNvSpPr>
            <a:spLocks noGrp="1"/>
          </p:cNvSpPr>
          <p:nvPr>
            <p:ph idx="1"/>
          </p:nvPr>
        </p:nvSpPr>
        <p:spPr/>
        <p:txBody>
          <a:bodyPr>
            <a:normAutofit/>
          </a:bodyPr>
          <a:lstStyle/>
          <a:p>
            <a:r>
              <a:rPr lang="en-US" dirty="0" smtClean="0"/>
              <a:t>This time the local core isn’t using all information it has when servicing the read</a:t>
            </a:r>
          </a:p>
          <a:p>
            <a:pPr lvl="1"/>
            <a:r>
              <a:rPr lang="en-US" dirty="0" smtClean="0"/>
              <a:t>Why?</a:t>
            </a:r>
          </a:p>
          <a:p>
            <a:pPr lvl="2"/>
            <a:r>
              <a:rPr lang="en-US" dirty="0" smtClean="0"/>
              <a:t>Speed, speed, speed</a:t>
            </a:r>
          </a:p>
          <a:p>
            <a:r>
              <a:rPr lang="en-US" dirty="0" smtClean="0"/>
              <a:t>Is there a way for us to force the core to use all information?</a:t>
            </a:r>
          </a:p>
          <a:p>
            <a:pPr lvl="1"/>
            <a:r>
              <a:rPr lang="en-US" dirty="0" smtClean="0"/>
              <a:t>Yes, we can flush the ‘Invalidate Q’</a:t>
            </a:r>
          </a:p>
          <a:p>
            <a:pPr lvl="1"/>
            <a:r>
              <a:rPr lang="en-US" dirty="0" smtClean="0"/>
              <a:t>Memory Load Barriers (__</a:t>
            </a:r>
            <a:r>
              <a:rPr lang="en-US" dirty="0" err="1" smtClean="0"/>
              <a:t>mb_acquire</a:t>
            </a:r>
            <a:r>
              <a:rPr lang="en-US" dirty="0" smtClean="0"/>
              <a:t>)</a:t>
            </a:r>
            <a:endParaRPr lang="en-US" dirty="0"/>
          </a:p>
        </p:txBody>
      </p:sp>
    </p:spTree>
    <p:extLst>
      <p:ext uri="{BB962C8B-B14F-4D97-AF65-F5344CB8AC3E}">
        <p14:creationId xmlns:p14="http://schemas.microsoft.com/office/powerpoint/2010/main" xmlns="" val="276026368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Load Barriers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CPU instruction</a:t>
            </a:r>
          </a:p>
          <a:p>
            <a:r>
              <a:rPr lang="en-US" dirty="0" smtClean="0"/>
              <a:t>All messages in the Invalidate Q is processed</a:t>
            </a:r>
          </a:p>
          <a:p>
            <a:r>
              <a:rPr lang="en-US" dirty="0" smtClean="0"/>
              <a:t>All loads preceding the barrier will complete</a:t>
            </a:r>
          </a:p>
          <a:p>
            <a:pPr lvl="1"/>
            <a:r>
              <a:rPr lang="en-US" dirty="0" smtClean="0"/>
              <a:t>Did I mention that CPUs are evil!</a:t>
            </a:r>
          </a:p>
          <a:p>
            <a:r>
              <a:rPr lang="en-US" dirty="0" smtClean="0"/>
              <a:t>Prevents compilers from optimize memory loads across this barrier.</a:t>
            </a:r>
          </a:p>
          <a:p>
            <a:pPr lvl="1"/>
            <a:r>
              <a:rPr lang="en-US" dirty="0" smtClean="0"/>
              <a:t>Compilers are evil!</a:t>
            </a:r>
          </a:p>
          <a:p>
            <a:r>
              <a:rPr lang="en-US" dirty="0" smtClean="0"/>
              <a:t>Guarantees that data read after the barrier will be freshly pulled from other caches/main memory</a:t>
            </a:r>
          </a:p>
          <a:p>
            <a:pPr lvl="1"/>
            <a:r>
              <a:rPr lang="en-US" dirty="0" smtClean="0"/>
              <a:t>Stale cache lines are effectively evicted</a:t>
            </a:r>
          </a:p>
        </p:txBody>
      </p:sp>
    </p:spTree>
    <p:extLst>
      <p:ext uri="{BB962C8B-B14F-4D97-AF65-F5344CB8AC3E}">
        <p14:creationId xmlns:p14="http://schemas.microsoft.com/office/powerpoint/2010/main" xmlns="" val="57202482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 (Fixed)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293571044"/>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1156011151"/>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1" name="Rectangle 10"/>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200329"/>
          </a:xfrm>
          <a:prstGeom prst="rect">
            <a:avLst/>
          </a:prstGeom>
          <a:noFill/>
          <a:ln>
            <a:solidFill>
              <a:srgbClr val="002060"/>
            </a:solidFill>
          </a:ln>
        </p:spPr>
        <p:txBody>
          <a:bodyPr wrap="square" rtlCol="0">
            <a:spAutoFit/>
          </a:bodyPr>
          <a:lstStyle/>
          <a:p>
            <a:r>
              <a:rPr lang="en-US" dirty="0" smtClean="0"/>
              <a:t>Core 0 executes ‘foo’</a:t>
            </a:r>
          </a:p>
          <a:p>
            <a:r>
              <a:rPr lang="en-US" dirty="0" smtClean="0"/>
              <a:t>Core 1 executes ‘bar’</a:t>
            </a:r>
          </a:p>
          <a:p>
            <a:r>
              <a:rPr lang="en-US" dirty="0" smtClean="0"/>
              <a:t>‘flag’ cache line is owned by ‘0’</a:t>
            </a:r>
          </a:p>
          <a:p>
            <a:r>
              <a:rPr lang="en-US" dirty="0" smtClean="0"/>
              <a:t>‘data’ cache line is owned by ‘1’</a:t>
            </a:r>
          </a:p>
        </p:txBody>
      </p:sp>
      <p:graphicFrame>
        <p:nvGraphicFramePr>
          <p:cNvPr id="17" name="Table 16"/>
          <p:cNvGraphicFramePr>
            <a:graphicFrameLocks noGrp="1"/>
          </p:cNvGraphicFramePr>
          <p:nvPr>
            <p:extLst>
              <p:ext uri="{D42A27DB-BD31-4B8C-83A1-F6EECF244321}">
                <p14:modId xmlns:p14="http://schemas.microsoft.com/office/powerpoint/2010/main" xmlns="" val="3812738574"/>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3504567899"/>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2635756571"/>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347022864"/>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3193968528"/>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TextBox 23"/>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dirty="0" smtClean="0"/>
              <a:t>}</a:t>
            </a:r>
            <a:endParaRPr lang="en-US" sz="1200" dirty="0"/>
          </a:p>
        </p:txBody>
      </p:sp>
      <p:sp>
        <p:nvSpPr>
          <p:cNvPr id="26" name="TextBox 25"/>
          <p:cNvSpPr txBox="1"/>
          <p:nvPr/>
        </p:nvSpPr>
        <p:spPr>
          <a:xfrm>
            <a:off x="990600" y="5004137"/>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dirty="0"/>
              <a:t> </a:t>
            </a:r>
            <a:r>
              <a:rPr lang="en-US" sz="1200" dirty="0" smtClean="0"/>
              <a:t>   __</a:t>
            </a:r>
            <a:r>
              <a:rPr lang="en-US" sz="1200" dirty="0" err="1" smtClean="0"/>
              <a:t>mb_acquire</a:t>
            </a:r>
            <a:r>
              <a:rPr lang="en-US" sz="1200" dirty="0" smtClean="0"/>
              <a:t>();</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361499318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 (Fixed)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1434676555"/>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3887355231"/>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1" name="Rectangle 10"/>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RWITW (data)</a:t>
            </a:r>
            <a:endParaRPr lang="en-US" dirty="0">
              <a:solidFill>
                <a:schemeClr val="tx1"/>
              </a:solidFill>
            </a:endParaRPr>
          </a:p>
        </p:txBody>
      </p:sp>
      <p:sp>
        <p:nvSpPr>
          <p:cNvPr id="12" name="TextBox 11"/>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477328"/>
          </a:xfrm>
          <a:prstGeom prst="rect">
            <a:avLst/>
          </a:prstGeom>
          <a:noFill/>
          <a:ln>
            <a:solidFill>
              <a:srgbClr val="002060"/>
            </a:solidFill>
          </a:ln>
        </p:spPr>
        <p:txBody>
          <a:bodyPr wrap="square" rtlCol="0">
            <a:spAutoFit/>
          </a:bodyPr>
          <a:lstStyle/>
          <a:p>
            <a:r>
              <a:rPr lang="en-US" dirty="0" smtClean="0"/>
              <a:t>Core 0 does not have ‘data’ in the cache and requests the cache line. It saves the write in the Store Q pending the cache line</a:t>
            </a:r>
          </a:p>
        </p:txBody>
      </p:sp>
      <p:graphicFrame>
        <p:nvGraphicFramePr>
          <p:cNvPr id="17" name="Table 16"/>
          <p:cNvGraphicFramePr>
            <a:graphicFrameLocks noGrp="1"/>
          </p:cNvGraphicFramePr>
          <p:nvPr>
            <p:extLst>
              <p:ext uri="{D42A27DB-BD31-4B8C-83A1-F6EECF244321}">
                <p14:modId xmlns:p14="http://schemas.microsoft.com/office/powerpoint/2010/main" xmlns="" val="1055964483"/>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1459080402"/>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rgbClr val="FF0000"/>
                          </a:solidFill>
                        </a:rPr>
                        <a:t>data</a:t>
                      </a:r>
                      <a:endParaRPr lang="en-US" dirty="0">
                        <a:solidFill>
                          <a:srgbClr val="FF0000"/>
                        </a:solidFill>
                      </a:endParaRPr>
                    </a:p>
                  </a:txBody>
                  <a:tcPr>
                    <a:solidFill>
                      <a:schemeClr val="accent3">
                        <a:lumMod val="60000"/>
                        <a:lumOff val="40000"/>
                      </a:schemeClr>
                    </a:solidFill>
                  </a:tcPr>
                </a:tc>
                <a:tc>
                  <a:txBody>
                    <a:bodyPr/>
                    <a:lstStyle/>
                    <a:p>
                      <a:pPr algn="ctr"/>
                      <a:r>
                        <a:rPr lang="en-US" dirty="0" smtClean="0">
                          <a:solidFill>
                            <a:srgbClr val="FF0000"/>
                          </a:solidFill>
                        </a:rPr>
                        <a:t>1</a:t>
                      </a:r>
                      <a:endParaRPr lang="en-US" dirty="0">
                        <a:solidFill>
                          <a:srgbClr val="FF0000"/>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589384272"/>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1725120460"/>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1243764349"/>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Down Arrow 23"/>
          <p:cNvSpPr/>
          <p:nvPr/>
        </p:nvSpPr>
        <p:spPr>
          <a:xfrm>
            <a:off x="5257800" y="3659372"/>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b="1" dirty="0" smtClean="0">
                <a:solidFill>
                  <a:srgbClr val="FF0000"/>
                </a:solidFill>
              </a:rPr>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dirty="0" smtClean="0"/>
              <a:t>}</a:t>
            </a:r>
            <a:endParaRPr lang="en-US" sz="1200" dirty="0"/>
          </a:p>
        </p:txBody>
      </p:sp>
      <p:sp>
        <p:nvSpPr>
          <p:cNvPr id="25" name="TextBox 24"/>
          <p:cNvSpPr txBox="1"/>
          <p:nvPr/>
        </p:nvSpPr>
        <p:spPr>
          <a:xfrm>
            <a:off x="990600" y="5004137"/>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dirty="0"/>
              <a:t> </a:t>
            </a:r>
            <a:r>
              <a:rPr lang="en-US" sz="1200" dirty="0" smtClean="0"/>
              <a:t>   __</a:t>
            </a:r>
            <a:r>
              <a:rPr lang="en-US" sz="1200" dirty="0" err="1" smtClean="0"/>
              <a:t>mb_acquire</a:t>
            </a:r>
            <a:r>
              <a:rPr lang="en-US" sz="1200" dirty="0" smtClean="0"/>
              <a:t>();</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119344937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 (Fixed)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802828209"/>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1466978720"/>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1" name="Rectangle 10"/>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(flag)</a:t>
            </a:r>
            <a:endParaRPr lang="en-US" dirty="0">
              <a:solidFill>
                <a:schemeClr val="tx1"/>
              </a:solidFill>
            </a:endParaRPr>
          </a:p>
        </p:txBody>
      </p:sp>
      <p:sp>
        <p:nvSpPr>
          <p:cNvPr id="12" name="TextBox 11"/>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1 does not have ‘flag’ in the cache and issues a read request</a:t>
            </a:r>
          </a:p>
        </p:txBody>
      </p:sp>
      <p:graphicFrame>
        <p:nvGraphicFramePr>
          <p:cNvPr id="17" name="Table 16"/>
          <p:cNvGraphicFramePr>
            <a:graphicFrameLocks noGrp="1"/>
          </p:cNvGraphicFramePr>
          <p:nvPr>
            <p:extLst>
              <p:ext uri="{D42A27DB-BD31-4B8C-83A1-F6EECF244321}">
                <p14:modId xmlns:p14="http://schemas.microsoft.com/office/powerpoint/2010/main" xmlns="" val="43514434"/>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3174216846"/>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2526825972"/>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3956272466"/>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2889243091"/>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Down Arrow 23"/>
          <p:cNvSpPr/>
          <p:nvPr/>
        </p:nvSpPr>
        <p:spPr>
          <a:xfrm>
            <a:off x="6781800" y="3659372"/>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b="1" dirty="0" smtClean="0">
                <a:solidFill>
                  <a:srgbClr val="FF0000"/>
                </a:solidFill>
              </a:rPr>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dirty="0" smtClean="0"/>
              <a:t>}</a:t>
            </a:r>
            <a:endParaRPr lang="en-US" sz="1200" dirty="0"/>
          </a:p>
        </p:txBody>
      </p:sp>
      <p:sp>
        <p:nvSpPr>
          <p:cNvPr id="25" name="TextBox 24"/>
          <p:cNvSpPr txBox="1"/>
          <p:nvPr/>
        </p:nvSpPr>
        <p:spPr>
          <a:xfrm>
            <a:off x="990600" y="5004137"/>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a:t> </a:t>
            </a:r>
            <a:r>
              <a:rPr lang="en-US" sz="1200" dirty="0" smtClean="0"/>
              <a:t>   __</a:t>
            </a:r>
            <a:r>
              <a:rPr lang="en-US" sz="1200" dirty="0" err="1" smtClean="0"/>
              <a:t>mb_acquire</a:t>
            </a:r>
            <a:r>
              <a:rPr lang="en-US" sz="1200" dirty="0" smtClean="0"/>
              <a:t>();</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54471890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 (Fixed)</a:t>
            </a:r>
            <a:endParaRPr lang="en-US" dirty="0"/>
          </a:p>
        </p:txBody>
      </p:sp>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2034381789"/>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4" name="TextBox 13"/>
          <p:cNvSpPr txBox="1"/>
          <p:nvPr/>
        </p:nvSpPr>
        <p:spPr>
          <a:xfrm>
            <a:off x="762000" y="1752600"/>
            <a:ext cx="3124200" cy="1200329"/>
          </a:xfrm>
          <a:prstGeom prst="rect">
            <a:avLst/>
          </a:prstGeom>
          <a:noFill/>
          <a:ln>
            <a:solidFill>
              <a:srgbClr val="002060"/>
            </a:solidFill>
          </a:ln>
        </p:spPr>
        <p:txBody>
          <a:bodyPr wrap="square" rtlCol="0">
            <a:spAutoFit/>
          </a:bodyPr>
          <a:lstStyle/>
          <a:p>
            <a:r>
              <a:rPr lang="en-US" dirty="0" smtClean="0"/>
              <a:t>Core 0 continues execution but stops on the memory barrier where it waits for all stores to complete</a:t>
            </a:r>
          </a:p>
        </p:txBody>
      </p:sp>
      <p:sp>
        <p:nvSpPr>
          <p:cNvPr id="24" name="Rectangle 23"/>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TextBox 24"/>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graphicFrame>
        <p:nvGraphicFramePr>
          <p:cNvPr id="37" name="Table 36"/>
          <p:cNvGraphicFramePr>
            <a:graphicFrameLocks noGrp="1"/>
          </p:cNvGraphicFramePr>
          <p:nvPr>
            <p:extLst>
              <p:ext uri="{D42A27DB-BD31-4B8C-83A1-F6EECF244321}">
                <p14:modId xmlns:p14="http://schemas.microsoft.com/office/powerpoint/2010/main" xmlns="" val="3514566113"/>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38" name="TextBox 37"/>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39" name="TextBox 38"/>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40" name="Table 39"/>
          <p:cNvGraphicFramePr>
            <a:graphicFrameLocks noGrp="1"/>
          </p:cNvGraphicFramePr>
          <p:nvPr>
            <p:extLst>
              <p:ext uri="{D42A27DB-BD31-4B8C-83A1-F6EECF244321}">
                <p14:modId xmlns:p14="http://schemas.microsoft.com/office/powerpoint/2010/main" xmlns="" val="4002864681"/>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xmlns="" val="3192752747"/>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xmlns="" val="1742674696"/>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43" name="Table 42"/>
          <p:cNvGraphicFramePr>
            <a:graphicFrameLocks noGrp="1"/>
          </p:cNvGraphicFramePr>
          <p:nvPr>
            <p:extLst>
              <p:ext uri="{D42A27DB-BD31-4B8C-83A1-F6EECF244321}">
                <p14:modId xmlns:p14="http://schemas.microsoft.com/office/powerpoint/2010/main" xmlns="" val="640167782"/>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sp>
        <p:nvSpPr>
          <p:cNvPr id="44" name="TextBox 43"/>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45" name="TextBox 44"/>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46" name="TextBox 45"/>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b="1" dirty="0" smtClean="0">
                <a:solidFill>
                  <a:srgbClr val="FF0000"/>
                </a:solidFill>
              </a:rPr>
              <a:t>    __</a:t>
            </a:r>
            <a:r>
              <a:rPr lang="en-US" sz="1200" b="1" dirty="0" err="1" smtClean="0">
                <a:solidFill>
                  <a:srgbClr val="FF0000"/>
                </a:solidFill>
              </a:rPr>
              <a:t>mb_release</a:t>
            </a:r>
            <a:r>
              <a:rPr lang="en-US" sz="1200" b="1" dirty="0" smtClean="0">
                <a:solidFill>
                  <a:srgbClr val="FF0000"/>
                </a:solidFill>
              </a:rPr>
              <a:t>();</a:t>
            </a:r>
          </a:p>
          <a:p>
            <a:r>
              <a:rPr lang="en-US" sz="1200" dirty="0" smtClean="0"/>
              <a:t>    flag = 1;</a:t>
            </a:r>
          </a:p>
          <a:p>
            <a:r>
              <a:rPr lang="en-US" sz="1200" dirty="0" smtClean="0"/>
              <a:t>}</a:t>
            </a:r>
            <a:endParaRPr lang="en-US" sz="1200" dirty="0"/>
          </a:p>
        </p:txBody>
      </p:sp>
      <p:graphicFrame>
        <p:nvGraphicFramePr>
          <p:cNvPr id="20" name="Table 19"/>
          <p:cNvGraphicFramePr>
            <a:graphicFrameLocks noGrp="1"/>
          </p:cNvGraphicFramePr>
          <p:nvPr>
            <p:extLst>
              <p:ext uri="{D42A27DB-BD31-4B8C-83A1-F6EECF244321}">
                <p14:modId xmlns:p14="http://schemas.microsoft.com/office/powerpoint/2010/main" xmlns="" val="653262249"/>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21" name="TextBox 20"/>
          <p:cNvSpPr txBox="1"/>
          <p:nvPr/>
        </p:nvSpPr>
        <p:spPr>
          <a:xfrm>
            <a:off x="990600" y="5004137"/>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a:t> </a:t>
            </a:r>
            <a:r>
              <a:rPr lang="en-US" sz="1200" dirty="0" smtClean="0"/>
              <a:t>   __</a:t>
            </a:r>
            <a:r>
              <a:rPr lang="en-US" sz="1200" dirty="0" err="1" smtClean="0"/>
              <a:t>mb_acquire</a:t>
            </a:r>
            <a:r>
              <a:rPr lang="en-US" sz="1200" dirty="0" smtClean="0"/>
              <a:t>();</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567975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ICB – Inter Connect Bus</a:t>
            </a:r>
            <a:endParaRPr lang="en-US" dirty="0"/>
          </a:p>
        </p:txBody>
      </p:sp>
      <p:sp>
        <p:nvSpPr>
          <p:cNvPr id="3" name="Content Placeholder 2"/>
          <p:cNvSpPr>
            <a:spLocks noGrp="1"/>
          </p:cNvSpPr>
          <p:nvPr>
            <p:ph idx="1"/>
          </p:nvPr>
        </p:nvSpPr>
        <p:spPr/>
        <p:txBody>
          <a:bodyPr/>
          <a:lstStyle/>
          <a:p>
            <a:r>
              <a:rPr lang="en-US" dirty="0" smtClean="0"/>
              <a:t>Connects cores</a:t>
            </a:r>
          </a:p>
          <a:p>
            <a:r>
              <a:rPr lang="en-US" dirty="0" smtClean="0"/>
              <a:t>Not just data</a:t>
            </a:r>
          </a:p>
          <a:p>
            <a:r>
              <a:rPr lang="en-US" dirty="0" smtClean="0"/>
              <a:t>Cache coherence protocol</a:t>
            </a:r>
          </a:p>
          <a:p>
            <a:r>
              <a:rPr lang="en-US" dirty="0" smtClean="0"/>
              <a:t>“Cache coherence domain”</a:t>
            </a:r>
          </a:p>
          <a:p>
            <a:pPr lvl="1"/>
            <a:r>
              <a:rPr lang="en-US" dirty="0" smtClean="0"/>
              <a:t>Usually all processors and all cores</a:t>
            </a:r>
          </a:p>
          <a:p>
            <a:endParaRPr lang="en-US" dirty="0"/>
          </a:p>
        </p:txBody>
      </p:sp>
    </p:spTree>
    <p:extLst>
      <p:ext uri="{BB962C8B-B14F-4D97-AF65-F5344CB8AC3E}">
        <p14:creationId xmlns:p14="http://schemas.microsoft.com/office/powerpoint/2010/main" xmlns="" val="192623282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 (Fixed)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3283429037"/>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743478240"/>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1" name="Rectangle 10"/>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RWITW </a:t>
            </a:r>
            <a:r>
              <a:rPr lang="en-US" dirty="0" err="1" smtClean="0">
                <a:solidFill>
                  <a:schemeClr val="tx1"/>
                </a:solidFill>
              </a:rPr>
              <a:t>Resp</a:t>
            </a:r>
            <a:r>
              <a:rPr lang="en-US" dirty="0" smtClean="0">
                <a:solidFill>
                  <a:schemeClr val="tx1"/>
                </a:solidFill>
              </a:rPr>
              <a:t> (data=0)</a:t>
            </a:r>
            <a:endParaRPr lang="en-US" dirty="0">
              <a:solidFill>
                <a:schemeClr val="tx1"/>
              </a:solidFill>
            </a:endParaRPr>
          </a:p>
        </p:txBody>
      </p:sp>
      <p:sp>
        <p:nvSpPr>
          <p:cNvPr id="12" name="TextBox 11"/>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754326"/>
          </a:xfrm>
          <a:prstGeom prst="rect">
            <a:avLst/>
          </a:prstGeom>
          <a:noFill/>
          <a:ln>
            <a:solidFill>
              <a:srgbClr val="002060"/>
            </a:solidFill>
          </a:ln>
        </p:spPr>
        <p:txBody>
          <a:bodyPr wrap="square" rtlCol="0">
            <a:spAutoFit/>
          </a:bodyPr>
          <a:lstStyle/>
          <a:p>
            <a:r>
              <a:rPr lang="en-US" dirty="0" smtClean="0"/>
              <a:t>Core 1 receives the Read + Invalidate request. It replies with the cache line and records the Invalidate of ‘data’ in the </a:t>
            </a:r>
            <a:r>
              <a:rPr lang="en-US" dirty="0" err="1" smtClean="0"/>
              <a:t>Inv</a:t>
            </a:r>
            <a:r>
              <a:rPr lang="en-US" dirty="0" smtClean="0"/>
              <a:t> Q but doesn’t invalidate it just yet.</a:t>
            </a:r>
          </a:p>
        </p:txBody>
      </p:sp>
      <p:graphicFrame>
        <p:nvGraphicFramePr>
          <p:cNvPr id="17" name="Table 16"/>
          <p:cNvGraphicFramePr>
            <a:graphicFrameLocks noGrp="1"/>
          </p:cNvGraphicFramePr>
          <p:nvPr>
            <p:extLst>
              <p:ext uri="{D42A27DB-BD31-4B8C-83A1-F6EECF244321}">
                <p14:modId xmlns:p14="http://schemas.microsoft.com/office/powerpoint/2010/main" xmlns="" val="851295810"/>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317410405"/>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2053027413"/>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611879090"/>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3957560942"/>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b="1" dirty="0" smtClean="0">
                          <a:solidFill>
                            <a:srgbClr val="FF0000"/>
                          </a:solidFill>
                        </a:rPr>
                        <a:t>data</a:t>
                      </a:r>
                      <a:endParaRPr lang="en-US" b="1" dirty="0">
                        <a:solidFill>
                          <a:srgbClr val="FF0000"/>
                        </a:solidFill>
                      </a:endParaRPr>
                    </a:p>
                  </a:txBody>
                  <a:tcPr>
                    <a:solidFill>
                      <a:schemeClr val="accent6">
                        <a:lumMod val="40000"/>
                        <a:lumOff val="60000"/>
                      </a:schemeClr>
                    </a:solidFill>
                  </a:tcPr>
                </a:tc>
                <a:tc>
                  <a:txBody>
                    <a:bodyPr/>
                    <a:lstStyle/>
                    <a:p>
                      <a:pPr algn="ctr"/>
                      <a:r>
                        <a:rPr lang="en-US" b="1" dirty="0" smtClean="0">
                          <a:solidFill>
                            <a:srgbClr val="FF0000"/>
                          </a:solidFill>
                        </a:rPr>
                        <a:t>I</a:t>
                      </a:r>
                      <a:endParaRPr lang="en-US" b="1" dirty="0">
                        <a:solidFill>
                          <a:srgbClr val="FF0000"/>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Down Arrow 23"/>
          <p:cNvSpPr/>
          <p:nvPr/>
        </p:nvSpPr>
        <p:spPr>
          <a:xfrm>
            <a:off x="6781800" y="3659372"/>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b="1" dirty="0" smtClean="0">
                <a:solidFill>
                  <a:srgbClr val="FF0000"/>
                </a:solidFill>
              </a:rPr>
              <a:t>    __</a:t>
            </a:r>
            <a:r>
              <a:rPr lang="en-US" sz="1200" b="1" dirty="0" err="1" smtClean="0">
                <a:solidFill>
                  <a:srgbClr val="FF0000"/>
                </a:solidFill>
              </a:rPr>
              <a:t>mb_release</a:t>
            </a:r>
            <a:r>
              <a:rPr lang="en-US" sz="1200" b="1" dirty="0" smtClean="0">
                <a:solidFill>
                  <a:srgbClr val="FF0000"/>
                </a:solidFill>
              </a:rPr>
              <a:t>();</a:t>
            </a:r>
          </a:p>
          <a:p>
            <a:r>
              <a:rPr lang="en-US" sz="1200" dirty="0" smtClean="0"/>
              <a:t>    flag = 1;</a:t>
            </a:r>
          </a:p>
          <a:p>
            <a:r>
              <a:rPr lang="en-US" sz="1200" dirty="0" smtClean="0"/>
              <a:t>}</a:t>
            </a:r>
            <a:endParaRPr lang="en-US" sz="1200" dirty="0"/>
          </a:p>
        </p:txBody>
      </p:sp>
      <p:sp>
        <p:nvSpPr>
          <p:cNvPr id="25" name="TextBox 24"/>
          <p:cNvSpPr txBox="1"/>
          <p:nvPr/>
        </p:nvSpPr>
        <p:spPr>
          <a:xfrm>
            <a:off x="990600" y="5004137"/>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a:t> </a:t>
            </a:r>
            <a:r>
              <a:rPr lang="en-US" sz="1200" dirty="0" smtClean="0"/>
              <a:t>   __</a:t>
            </a:r>
            <a:r>
              <a:rPr lang="en-US" sz="1200" dirty="0" err="1" smtClean="0"/>
              <a:t>mb_acquire</a:t>
            </a:r>
            <a:r>
              <a:rPr lang="en-US" sz="1200" dirty="0" smtClean="0"/>
              <a:t>();</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64125847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 (Fixed)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4222446078"/>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solidFill>
                            <a:srgbClr val="FF0000"/>
                          </a:solidFill>
                        </a:rPr>
                        <a:t>data</a:t>
                      </a:r>
                      <a:endParaRPr lang="en-US" dirty="0">
                        <a:solidFill>
                          <a:srgbClr val="FF0000"/>
                        </a:solidFill>
                      </a:endParaRPr>
                    </a:p>
                  </a:txBody>
                  <a:tcPr/>
                </a:tc>
                <a:tc>
                  <a:txBody>
                    <a:bodyPr/>
                    <a:lstStyle/>
                    <a:p>
                      <a:pPr algn="ctr"/>
                      <a:r>
                        <a:rPr lang="en-US" dirty="0" smtClean="0">
                          <a:solidFill>
                            <a:srgbClr val="FF0000"/>
                          </a:solidFill>
                        </a:rPr>
                        <a:t>0</a:t>
                      </a:r>
                      <a:endParaRPr lang="en-US" dirty="0">
                        <a:solidFill>
                          <a:srgbClr val="FF0000"/>
                        </a:solidFill>
                      </a:endParaRPr>
                    </a:p>
                  </a:txBody>
                  <a:tcPr/>
                </a:tc>
                <a:tc>
                  <a:txBody>
                    <a:bodyPr/>
                    <a:lstStyle/>
                    <a:p>
                      <a:pPr algn="ctr"/>
                      <a:r>
                        <a:rPr lang="en-US" b="1" dirty="0" smtClean="0">
                          <a:solidFill>
                            <a:srgbClr val="FF0000"/>
                          </a:solidFill>
                        </a:rPr>
                        <a:t>E</a:t>
                      </a:r>
                      <a:endParaRPr lang="en-US" b="1" dirty="0">
                        <a:solidFill>
                          <a:srgbClr val="FF0000"/>
                        </a:solidFill>
                      </a:endParaRPr>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3177921450"/>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1" name="Rectangle 10"/>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RWITW </a:t>
            </a:r>
            <a:r>
              <a:rPr lang="en-US" dirty="0" err="1" smtClean="0">
                <a:solidFill>
                  <a:schemeClr val="tx1"/>
                </a:solidFill>
              </a:rPr>
              <a:t>Resp</a:t>
            </a:r>
            <a:r>
              <a:rPr lang="en-US" dirty="0" smtClean="0">
                <a:solidFill>
                  <a:schemeClr val="tx1"/>
                </a:solidFill>
              </a:rPr>
              <a:t> (data=0)</a:t>
            </a:r>
            <a:endParaRPr lang="en-US" dirty="0">
              <a:solidFill>
                <a:schemeClr val="tx1"/>
              </a:solidFill>
            </a:endParaRPr>
          </a:p>
        </p:txBody>
      </p:sp>
      <p:sp>
        <p:nvSpPr>
          <p:cNvPr id="12" name="TextBox 11"/>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754326"/>
          </a:xfrm>
          <a:prstGeom prst="rect">
            <a:avLst/>
          </a:prstGeom>
          <a:noFill/>
          <a:ln>
            <a:solidFill>
              <a:srgbClr val="002060"/>
            </a:solidFill>
          </a:ln>
        </p:spPr>
        <p:txBody>
          <a:bodyPr wrap="square" rtlCol="0">
            <a:spAutoFit/>
          </a:bodyPr>
          <a:lstStyle/>
          <a:p>
            <a:r>
              <a:rPr lang="en-US" dirty="0" smtClean="0"/>
              <a:t>Core 0 receives the ‘data’ cache line and installs it in the cache.</a:t>
            </a:r>
          </a:p>
          <a:p>
            <a:r>
              <a:rPr lang="en-US" dirty="0" smtClean="0"/>
              <a:t>As far as Core 0 is concerned all other cores have replied “Yes, I have invalidated ‘data’” so it marks ‘data’ as ‘Exclusive’</a:t>
            </a:r>
          </a:p>
        </p:txBody>
      </p:sp>
      <p:graphicFrame>
        <p:nvGraphicFramePr>
          <p:cNvPr id="17" name="Table 16"/>
          <p:cNvGraphicFramePr>
            <a:graphicFrameLocks noGrp="1"/>
          </p:cNvGraphicFramePr>
          <p:nvPr>
            <p:extLst>
              <p:ext uri="{D42A27DB-BD31-4B8C-83A1-F6EECF244321}">
                <p14:modId xmlns:p14="http://schemas.microsoft.com/office/powerpoint/2010/main" xmlns="" val="2416640689"/>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90130604"/>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3">
                        <a:lumMod val="60000"/>
                        <a:lumOff val="40000"/>
                      </a:schemeClr>
                    </a:solidFill>
                  </a:tcPr>
                </a:tc>
                <a:tc>
                  <a:txBody>
                    <a:bodyPr/>
                    <a:lstStyle/>
                    <a:p>
                      <a:pPr algn="ctr"/>
                      <a:r>
                        <a:rPr lang="en-US" dirty="0" smtClean="0">
                          <a:solidFill>
                            <a:schemeClr val="tx1"/>
                          </a:solidFill>
                        </a:rPr>
                        <a:t>1</a:t>
                      </a: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748902385"/>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2533106166"/>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2620276784"/>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6">
                        <a:lumMod val="40000"/>
                        <a:lumOff val="60000"/>
                      </a:schemeClr>
                    </a:solidFill>
                  </a:tcPr>
                </a:tc>
                <a:tc>
                  <a:txBody>
                    <a:bodyPr/>
                    <a:lstStyle/>
                    <a:p>
                      <a:pPr algn="ctr"/>
                      <a:r>
                        <a:rPr lang="en-US" dirty="0" smtClean="0">
                          <a:solidFill>
                            <a:schemeClr val="tx1"/>
                          </a:solidFill>
                        </a:rPr>
                        <a:t>I</a:t>
                      </a: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Down Arrow 23"/>
          <p:cNvSpPr/>
          <p:nvPr/>
        </p:nvSpPr>
        <p:spPr>
          <a:xfrm rot="10800000">
            <a:off x="5257800" y="3659372"/>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b="1" dirty="0">
                <a:solidFill>
                  <a:srgbClr val="FF0000"/>
                </a:solidFill>
              </a:rPr>
              <a:t> </a:t>
            </a:r>
            <a:r>
              <a:rPr lang="en-US" sz="1200" b="1" dirty="0" smtClean="0">
                <a:solidFill>
                  <a:srgbClr val="FF0000"/>
                </a:solidFill>
              </a:rPr>
              <a:t>   __</a:t>
            </a:r>
            <a:r>
              <a:rPr lang="en-US" sz="1200" b="1" dirty="0" err="1" smtClean="0">
                <a:solidFill>
                  <a:srgbClr val="FF0000"/>
                </a:solidFill>
              </a:rPr>
              <a:t>mb_release</a:t>
            </a:r>
            <a:r>
              <a:rPr lang="en-US" sz="1200" b="1" dirty="0" smtClean="0">
                <a:solidFill>
                  <a:srgbClr val="FF0000"/>
                </a:solidFill>
              </a:rPr>
              <a:t>();</a:t>
            </a:r>
          </a:p>
          <a:p>
            <a:r>
              <a:rPr lang="en-US" sz="1200" dirty="0" smtClean="0"/>
              <a:t>    flag = 1;</a:t>
            </a:r>
          </a:p>
          <a:p>
            <a:r>
              <a:rPr lang="en-US" sz="1200" dirty="0" smtClean="0"/>
              <a:t>}</a:t>
            </a:r>
            <a:endParaRPr lang="en-US" sz="1200" dirty="0"/>
          </a:p>
        </p:txBody>
      </p:sp>
      <p:sp>
        <p:nvSpPr>
          <p:cNvPr id="25" name="TextBox 24"/>
          <p:cNvSpPr txBox="1"/>
          <p:nvPr/>
        </p:nvSpPr>
        <p:spPr>
          <a:xfrm>
            <a:off x="990600" y="5004137"/>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a:t> </a:t>
            </a:r>
            <a:r>
              <a:rPr lang="en-US" sz="1200" dirty="0" smtClean="0"/>
              <a:t>   __</a:t>
            </a:r>
            <a:r>
              <a:rPr lang="en-US" sz="1200" dirty="0" err="1" smtClean="0"/>
              <a:t>mb_acquire</a:t>
            </a:r>
            <a:r>
              <a:rPr lang="en-US" sz="1200" dirty="0" smtClean="0"/>
              <a:t>();</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36285464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 (Fixed)</a:t>
            </a:r>
            <a:endParaRPr lang="en-US" dirty="0"/>
          </a:p>
        </p:txBody>
      </p:sp>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825919222"/>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4" name="TextBox 13"/>
          <p:cNvSpPr txBox="1"/>
          <p:nvPr/>
        </p:nvSpPr>
        <p:spPr>
          <a:xfrm>
            <a:off x="762000" y="1752600"/>
            <a:ext cx="3124200" cy="1200329"/>
          </a:xfrm>
          <a:prstGeom prst="rect">
            <a:avLst/>
          </a:prstGeom>
          <a:noFill/>
          <a:ln>
            <a:solidFill>
              <a:srgbClr val="002060"/>
            </a:solidFill>
          </a:ln>
        </p:spPr>
        <p:txBody>
          <a:bodyPr wrap="square" rtlCol="0">
            <a:spAutoFit/>
          </a:bodyPr>
          <a:lstStyle/>
          <a:p>
            <a:r>
              <a:rPr lang="en-US" dirty="0" smtClean="0"/>
              <a:t>Core 0 commits the Store Q to the cache and marks ‘data’ as ‘Modified’. It is now free to continue executing</a:t>
            </a:r>
          </a:p>
        </p:txBody>
      </p:sp>
      <p:sp>
        <p:nvSpPr>
          <p:cNvPr id="24" name="Rectangle 23"/>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TextBox 24"/>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graphicFrame>
        <p:nvGraphicFramePr>
          <p:cNvPr id="36" name="Table 35"/>
          <p:cNvGraphicFramePr>
            <a:graphicFrameLocks noGrp="1"/>
          </p:cNvGraphicFramePr>
          <p:nvPr>
            <p:extLst>
              <p:ext uri="{D42A27DB-BD31-4B8C-83A1-F6EECF244321}">
                <p14:modId xmlns:p14="http://schemas.microsoft.com/office/powerpoint/2010/main" xmlns="" val="472182668"/>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b="1" dirty="0" smtClean="0">
                          <a:solidFill>
                            <a:srgbClr val="FF0000"/>
                          </a:solidFill>
                        </a:rPr>
                        <a:t>1</a:t>
                      </a:r>
                      <a:endParaRPr lang="en-US" b="1" dirty="0">
                        <a:solidFill>
                          <a:srgbClr val="FF0000"/>
                        </a:solidFill>
                      </a:endParaRPr>
                    </a:p>
                  </a:txBody>
                  <a:tcPr/>
                </a:tc>
                <a:tc>
                  <a:txBody>
                    <a:bodyPr/>
                    <a:lstStyle/>
                    <a:p>
                      <a:pPr algn="ctr"/>
                      <a:r>
                        <a:rPr lang="en-US" b="1" dirty="0" smtClean="0">
                          <a:solidFill>
                            <a:srgbClr val="FF0000"/>
                          </a:solidFill>
                        </a:rPr>
                        <a:t>M</a:t>
                      </a:r>
                      <a:endParaRPr lang="en-US" b="1" dirty="0">
                        <a:solidFill>
                          <a:srgbClr val="FF0000"/>
                        </a:solidFill>
                      </a:endParaRPr>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bl>
          </a:graphicData>
        </a:graphic>
      </p:graphicFrame>
      <p:graphicFrame>
        <p:nvGraphicFramePr>
          <p:cNvPr id="37" name="Table 36"/>
          <p:cNvGraphicFramePr>
            <a:graphicFrameLocks noGrp="1"/>
          </p:cNvGraphicFramePr>
          <p:nvPr>
            <p:extLst>
              <p:ext uri="{D42A27DB-BD31-4B8C-83A1-F6EECF244321}">
                <p14:modId xmlns:p14="http://schemas.microsoft.com/office/powerpoint/2010/main" xmlns="" val="3123517366"/>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38" name="TextBox 37"/>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39" name="TextBox 38"/>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40" name="Table 39"/>
          <p:cNvGraphicFramePr>
            <a:graphicFrameLocks noGrp="1"/>
          </p:cNvGraphicFramePr>
          <p:nvPr>
            <p:extLst>
              <p:ext uri="{D42A27DB-BD31-4B8C-83A1-F6EECF244321}">
                <p14:modId xmlns:p14="http://schemas.microsoft.com/office/powerpoint/2010/main" xmlns="" val="3092505506"/>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xmlns="" val="811954240"/>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xmlns="" val="3921582076"/>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43" name="Table 42"/>
          <p:cNvGraphicFramePr>
            <a:graphicFrameLocks noGrp="1"/>
          </p:cNvGraphicFramePr>
          <p:nvPr>
            <p:extLst>
              <p:ext uri="{D42A27DB-BD31-4B8C-83A1-F6EECF244321}">
                <p14:modId xmlns:p14="http://schemas.microsoft.com/office/powerpoint/2010/main" xmlns="" val="1202944263"/>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6">
                        <a:lumMod val="40000"/>
                        <a:lumOff val="60000"/>
                      </a:schemeClr>
                    </a:solidFill>
                  </a:tcPr>
                </a:tc>
                <a:tc>
                  <a:txBody>
                    <a:bodyPr/>
                    <a:lstStyle/>
                    <a:p>
                      <a:pPr algn="ctr"/>
                      <a:r>
                        <a:rPr lang="en-US" dirty="0" smtClean="0">
                          <a:solidFill>
                            <a:schemeClr val="tx1"/>
                          </a:solidFill>
                        </a:rPr>
                        <a:t>I</a:t>
                      </a:r>
                      <a:endParaRPr lang="en-US" dirty="0">
                        <a:solidFill>
                          <a:schemeClr val="tx1"/>
                        </a:solidFill>
                      </a:endParaRPr>
                    </a:p>
                  </a:txBody>
                  <a:tcPr>
                    <a:solidFill>
                      <a:schemeClr val="accent6">
                        <a:lumMod val="40000"/>
                        <a:lumOff val="60000"/>
                      </a:schemeClr>
                    </a:solidFill>
                  </a:tcPr>
                </a:tc>
              </a:tr>
            </a:tbl>
          </a:graphicData>
        </a:graphic>
      </p:graphicFrame>
      <p:sp>
        <p:nvSpPr>
          <p:cNvPr id="44" name="TextBox 43"/>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45" name="TextBox 44"/>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46" name="TextBox 45"/>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b="1" dirty="0">
                <a:solidFill>
                  <a:srgbClr val="FF0000"/>
                </a:solidFill>
              </a:rPr>
              <a:t> </a:t>
            </a:r>
            <a:r>
              <a:rPr lang="en-US" sz="1200" b="1" dirty="0" smtClean="0">
                <a:solidFill>
                  <a:srgbClr val="FF0000"/>
                </a:solidFill>
              </a:rPr>
              <a:t>   __</a:t>
            </a:r>
            <a:r>
              <a:rPr lang="en-US" sz="1200" b="1" dirty="0" err="1" smtClean="0">
                <a:solidFill>
                  <a:srgbClr val="FF0000"/>
                </a:solidFill>
              </a:rPr>
              <a:t>mb_release</a:t>
            </a:r>
            <a:r>
              <a:rPr lang="en-US" sz="1200" b="1" dirty="0" smtClean="0">
                <a:solidFill>
                  <a:srgbClr val="FF0000"/>
                </a:solidFill>
              </a:rPr>
              <a:t>();</a:t>
            </a:r>
          </a:p>
          <a:p>
            <a:r>
              <a:rPr lang="en-US" sz="1200" dirty="0" smtClean="0"/>
              <a:t>    flag = 1;</a:t>
            </a:r>
          </a:p>
          <a:p>
            <a:r>
              <a:rPr lang="en-US" sz="1200" dirty="0" smtClean="0"/>
              <a:t>}</a:t>
            </a:r>
            <a:endParaRPr lang="en-US" sz="1200" dirty="0"/>
          </a:p>
        </p:txBody>
      </p:sp>
      <p:sp>
        <p:nvSpPr>
          <p:cNvPr id="20" name="TextBox 19"/>
          <p:cNvSpPr txBox="1"/>
          <p:nvPr/>
        </p:nvSpPr>
        <p:spPr>
          <a:xfrm>
            <a:off x="990600" y="5004137"/>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a:t> </a:t>
            </a:r>
            <a:r>
              <a:rPr lang="en-US" sz="1200" dirty="0" smtClean="0"/>
              <a:t>   __</a:t>
            </a:r>
            <a:r>
              <a:rPr lang="en-US" sz="1200" dirty="0" err="1" smtClean="0"/>
              <a:t>mb_acquire</a:t>
            </a:r>
            <a:r>
              <a:rPr lang="en-US" sz="1200" dirty="0" smtClean="0"/>
              <a:t>();</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5885361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 (Fixed)</a:t>
            </a:r>
            <a:endParaRPr lang="en-US" dirty="0"/>
          </a:p>
        </p:txBody>
      </p:sp>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28370846"/>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0</a:t>
                      </a:r>
                      <a:endParaRPr lang="en-US" dirty="0"/>
                    </a:p>
                  </a:txBody>
                  <a:tcPr/>
                </a:tc>
              </a:tr>
            </a:tbl>
          </a:graphicData>
        </a:graphic>
      </p:graphicFrame>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0 now updates ‘flag’ directly as it is marked as ‘Exclusive’.</a:t>
            </a:r>
          </a:p>
        </p:txBody>
      </p:sp>
      <p:sp>
        <p:nvSpPr>
          <p:cNvPr id="24" name="Rectangle 23"/>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TextBox 24"/>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graphicFrame>
        <p:nvGraphicFramePr>
          <p:cNvPr id="36" name="Table 35"/>
          <p:cNvGraphicFramePr>
            <a:graphicFrameLocks noGrp="1"/>
          </p:cNvGraphicFramePr>
          <p:nvPr>
            <p:extLst>
              <p:ext uri="{D42A27DB-BD31-4B8C-83A1-F6EECF244321}">
                <p14:modId xmlns:p14="http://schemas.microsoft.com/office/powerpoint/2010/main" xmlns="" val="1439308610"/>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r h="370840">
                <a:tc>
                  <a:txBody>
                    <a:bodyPr/>
                    <a:lstStyle/>
                    <a:p>
                      <a:pPr algn="ctr"/>
                      <a:r>
                        <a:rPr lang="en-US" dirty="0" smtClean="0"/>
                        <a:t>flag</a:t>
                      </a:r>
                      <a:endParaRPr lang="en-US" dirty="0"/>
                    </a:p>
                  </a:txBody>
                  <a:tcPr/>
                </a:tc>
                <a:tc>
                  <a:txBody>
                    <a:bodyPr/>
                    <a:lstStyle/>
                    <a:p>
                      <a:pPr algn="ctr"/>
                      <a:r>
                        <a:rPr lang="en-US" b="1" dirty="0" smtClean="0">
                          <a:solidFill>
                            <a:srgbClr val="FF0000"/>
                          </a:solidFill>
                        </a:rPr>
                        <a:t>1</a:t>
                      </a:r>
                      <a:endParaRPr lang="en-US" b="1" dirty="0">
                        <a:solidFill>
                          <a:srgbClr val="FF0000"/>
                        </a:solidFill>
                      </a:endParaRPr>
                    </a:p>
                  </a:txBody>
                  <a:tcPr/>
                </a:tc>
                <a:tc>
                  <a:txBody>
                    <a:bodyPr/>
                    <a:lstStyle/>
                    <a:p>
                      <a:pPr algn="ctr"/>
                      <a:r>
                        <a:rPr lang="en-US" b="1" dirty="0" smtClean="0">
                          <a:solidFill>
                            <a:srgbClr val="FF0000"/>
                          </a:solidFill>
                        </a:rPr>
                        <a:t>M</a:t>
                      </a:r>
                      <a:endParaRPr lang="en-US" b="1" dirty="0">
                        <a:solidFill>
                          <a:srgbClr val="FF0000"/>
                        </a:solidFill>
                      </a:endParaRPr>
                    </a:p>
                  </a:txBody>
                  <a:tcPr/>
                </a:tc>
              </a:tr>
            </a:tbl>
          </a:graphicData>
        </a:graphic>
      </p:graphicFrame>
      <p:graphicFrame>
        <p:nvGraphicFramePr>
          <p:cNvPr id="37" name="Table 36"/>
          <p:cNvGraphicFramePr>
            <a:graphicFrameLocks noGrp="1"/>
          </p:cNvGraphicFramePr>
          <p:nvPr>
            <p:extLst>
              <p:ext uri="{D42A27DB-BD31-4B8C-83A1-F6EECF244321}">
                <p14:modId xmlns:p14="http://schemas.microsoft.com/office/powerpoint/2010/main" xmlns="" val="2380051171"/>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38" name="TextBox 37"/>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39" name="TextBox 38"/>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40" name="Table 39"/>
          <p:cNvGraphicFramePr>
            <a:graphicFrameLocks noGrp="1"/>
          </p:cNvGraphicFramePr>
          <p:nvPr>
            <p:extLst>
              <p:ext uri="{D42A27DB-BD31-4B8C-83A1-F6EECF244321}">
                <p14:modId xmlns:p14="http://schemas.microsoft.com/office/powerpoint/2010/main" xmlns="" val="3121916137"/>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xmlns="" val="2683353327"/>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xmlns="" val="3922098151"/>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43" name="Table 42"/>
          <p:cNvGraphicFramePr>
            <a:graphicFrameLocks noGrp="1"/>
          </p:cNvGraphicFramePr>
          <p:nvPr>
            <p:extLst>
              <p:ext uri="{D42A27DB-BD31-4B8C-83A1-F6EECF244321}">
                <p14:modId xmlns:p14="http://schemas.microsoft.com/office/powerpoint/2010/main" xmlns="" val="3533573899"/>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6">
                        <a:lumMod val="40000"/>
                        <a:lumOff val="60000"/>
                      </a:schemeClr>
                    </a:solidFill>
                  </a:tcPr>
                </a:tc>
                <a:tc>
                  <a:txBody>
                    <a:bodyPr/>
                    <a:lstStyle/>
                    <a:p>
                      <a:pPr algn="ctr"/>
                      <a:r>
                        <a:rPr lang="en-US" dirty="0" smtClean="0">
                          <a:solidFill>
                            <a:schemeClr val="tx1"/>
                          </a:solidFill>
                        </a:rPr>
                        <a:t>I</a:t>
                      </a:r>
                      <a:endParaRPr lang="en-US" dirty="0">
                        <a:solidFill>
                          <a:schemeClr val="tx1"/>
                        </a:solidFill>
                      </a:endParaRPr>
                    </a:p>
                  </a:txBody>
                  <a:tcPr>
                    <a:solidFill>
                      <a:schemeClr val="accent6">
                        <a:lumMod val="40000"/>
                        <a:lumOff val="60000"/>
                      </a:schemeClr>
                    </a:solidFill>
                  </a:tcPr>
                </a:tc>
              </a:tr>
            </a:tbl>
          </a:graphicData>
        </a:graphic>
      </p:graphicFrame>
      <p:sp>
        <p:nvSpPr>
          <p:cNvPr id="44" name="TextBox 43"/>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45" name="TextBox 44"/>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46" name="TextBox 45"/>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b="1" dirty="0" smtClean="0">
                <a:solidFill>
                  <a:srgbClr val="FF0000"/>
                </a:solidFill>
              </a:rPr>
              <a:t>    flag = 1;</a:t>
            </a:r>
          </a:p>
          <a:p>
            <a:r>
              <a:rPr lang="en-US" sz="1200" dirty="0" smtClean="0"/>
              <a:t>}</a:t>
            </a:r>
            <a:endParaRPr lang="en-US" sz="1200" dirty="0"/>
          </a:p>
        </p:txBody>
      </p:sp>
      <p:sp>
        <p:nvSpPr>
          <p:cNvPr id="20" name="TextBox 19"/>
          <p:cNvSpPr txBox="1"/>
          <p:nvPr/>
        </p:nvSpPr>
        <p:spPr>
          <a:xfrm>
            <a:off x="990600" y="5004137"/>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a:t> </a:t>
            </a:r>
            <a:r>
              <a:rPr lang="en-US" sz="1200" dirty="0" smtClean="0"/>
              <a:t>   __</a:t>
            </a:r>
            <a:r>
              <a:rPr lang="en-US" sz="1200" dirty="0" err="1" smtClean="0"/>
              <a:t>mb_acquire</a:t>
            </a:r>
            <a:r>
              <a:rPr lang="en-US" sz="1200" dirty="0" smtClean="0"/>
              <a:t>();</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282831635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 (Fixed)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1877665261"/>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r h="370840">
                <a:tc>
                  <a:txBody>
                    <a:bodyPr/>
                    <a:lstStyle/>
                    <a:p>
                      <a:pPr algn="ctr"/>
                      <a:r>
                        <a:rPr lang="en-US" b="1" dirty="0" smtClean="0">
                          <a:solidFill>
                            <a:srgbClr val="FF0000"/>
                          </a:solidFill>
                        </a:rPr>
                        <a:t>flag</a:t>
                      </a:r>
                      <a:endParaRPr lang="en-US" b="1" dirty="0">
                        <a:solidFill>
                          <a:srgbClr val="FF0000"/>
                        </a:solidFill>
                      </a:endParaRPr>
                    </a:p>
                  </a:txBody>
                  <a:tcPr/>
                </a:tc>
                <a:tc>
                  <a:txBody>
                    <a:bodyPr/>
                    <a:lstStyle/>
                    <a:p>
                      <a:pPr algn="ctr"/>
                      <a:r>
                        <a:rPr lang="en-US" b="1" dirty="0" smtClean="0">
                          <a:solidFill>
                            <a:srgbClr val="FF0000"/>
                          </a:solidFill>
                        </a:rPr>
                        <a:t>1</a:t>
                      </a:r>
                      <a:endParaRPr lang="en-US" b="1" dirty="0">
                        <a:solidFill>
                          <a:srgbClr val="FF0000"/>
                        </a:solidFill>
                      </a:endParaRPr>
                    </a:p>
                  </a:txBody>
                  <a:tcPr/>
                </a:tc>
                <a:tc>
                  <a:txBody>
                    <a:bodyPr/>
                    <a:lstStyle/>
                    <a:p>
                      <a:pPr algn="ctr"/>
                      <a:r>
                        <a:rPr lang="en-US" b="1" dirty="0" smtClean="0">
                          <a:solidFill>
                            <a:srgbClr val="FF0000"/>
                          </a:solidFill>
                        </a:rPr>
                        <a:t>S</a:t>
                      </a:r>
                      <a:endParaRPr lang="en-US" b="1" dirty="0">
                        <a:solidFill>
                          <a:srgbClr val="FF0000"/>
                        </a:solidFill>
                      </a:endParaRPr>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3630437481"/>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r>
            </a:tbl>
          </a:graphicData>
        </a:graphic>
      </p:graphicFrame>
      <p:sp>
        <p:nvSpPr>
          <p:cNvPr id="11" name="Rectangle 10"/>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Resp. (flag=1)</a:t>
            </a:r>
            <a:endParaRPr lang="en-US" dirty="0">
              <a:solidFill>
                <a:schemeClr val="tx1"/>
              </a:solidFill>
            </a:endParaRPr>
          </a:p>
        </p:txBody>
      </p:sp>
      <p:sp>
        <p:nvSpPr>
          <p:cNvPr id="12" name="TextBox 11"/>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14" name="TextBox 13"/>
          <p:cNvSpPr txBox="1"/>
          <p:nvPr/>
        </p:nvSpPr>
        <p:spPr>
          <a:xfrm>
            <a:off x="762000" y="1752600"/>
            <a:ext cx="3124200" cy="1754326"/>
          </a:xfrm>
          <a:prstGeom prst="rect">
            <a:avLst/>
          </a:prstGeom>
          <a:noFill/>
          <a:ln>
            <a:solidFill>
              <a:srgbClr val="002060"/>
            </a:solidFill>
          </a:ln>
        </p:spPr>
        <p:txBody>
          <a:bodyPr wrap="square" rtlCol="0">
            <a:spAutoFit/>
          </a:bodyPr>
          <a:lstStyle/>
          <a:p>
            <a:r>
              <a:rPr lang="en-US" dirty="0" smtClean="0"/>
              <a:t>Core 0 receives read request for ‘flag’. Because the cache line is modified it triggers a ‘</a:t>
            </a:r>
            <a:r>
              <a:rPr lang="en-US" dirty="0" err="1" smtClean="0"/>
              <a:t>Writeback</a:t>
            </a:r>
            <a:r>
              <a:rPr lang="en-US" dirty="0" smtClean="0"/>
              <a:t>’ and then returns the now updated value and marks ‘flag’ as ‘Shared’ </a:t>
            </a:r>
          </a:p>
        </p:txBody>
      </p:sp>
      <p:graphicFrame>
        <p:nvGraphicFramePr>
          <p:cNvPr id="17" name="Table 16"/>
          <p:cNvGraphicFramePr>
            <a:graphicFrameLocks noGrp="1"/>
          </p:cNvGraphicFramePr>
          <p:nvPr>
            <p:extLst>
              <p:ext uri="{D42A27DB-BD31-4B8C-83A1-F6EECF244321}">
                <p14:modId xmlns:p14="http://schemas.microsoft.com/office/powerpoint/2010/main" xmlns="" val="1701376458"/>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1170041014"/>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386973109"/>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3260900443"/>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1777509472"/>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6">
                        <a:lumMod val="40000"/>
                        <a:lumOff val="60000"/>
                      </a:schemeClr>
                    </a:solidFill>
                  </a:tcPr>
                </a:tc>
                <a:tc>
                  <a:txBody>
                    <a:bodyPr/>
                    <a:lstStyle/>
                    <a:p>
                      <a:pPr algn="ctr"/>
                      <a:r>
                        <a:rPr lang="en-US" dirty="0" smtClean="0">
                          <a:solidFill>
                            <a:schemeClr val="tx1"/>
                          </a:solidFill>
                        </a:rPr>
                        <a:t>I</a:t>
                      </a: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Down Arrow 23"/>
          <p:cNvSpPr/>
          <p:nvPr/>
        </p:nvSpPr>
        <p:spPr>
          <a:xfrm>
            <a:off x="5257800" y="3659372"/>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rved Right Arrow 5"/>
          <p:cNvSpPr/>
          <p:nvPr/>
        </p:nvSpPr>
        <p:spPr>
          <a:xfrm>
            <a:off x="3429000" y="3397229"/>
            <a:ext cx="533400" cy="198031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
        <p:nvSpPr>
          <p:cNvPr id="27" name="TextBox 26"/>
          <p:cNvSpPr txBox="1"/>
          <p:nvPr/>
        </p:nvSpPr>
        <p:spPr>
          <a:xfrm>
            <a:off x="990600" y="5004137"/>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a:t> </a:t>
            </a:r>
            <a:r>
              <a:rPr lang="en-US" sz="1200" dirty="0" smtClean="0"/>
              <a:t>   __</a:t>
            </a:r>
            <a:r>
              <a:rPr lang="en-US" sz="1200" dirty="0" err="1" smtClean="0"/>
              <a:t>mb_acquire</a:t>
            </a:r>
            <a:r>
              <a:rPr lang="en-US" sz="1200" dirty="0" smtClean="0"/>
              <a:t>();</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290970056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 (Fixed)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3473628409"/>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2071640098"/>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r>
            </a:tbl>
          </a:graphicData>
        </a:graphic>
      </p:graphicFrame>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1 receives the ‘flag’ cache line and installs it in the cache as ‘Shared’</a:t>
            </a:r>
          </a:p>
        </p:txBody>
      </p:sp>
      <p:graphicFrame>
        <p:nvGraphicFramePr>
          <p:cNvPr id="17" name="Table 16"/>
          <p:cNvGraphicFramePr>
            <a:graphicFrameLocks noGrp="1"/>
          </p:cNvGraphicFramePr>
          <p:nvPr>
            <p:extLst>
              <p:ext uri="{D42A27DB-BD31-4B8C-83A1-F6EECF244321}">
                <p14:modId xmlns:p14="http://schemas.microsoft.com/office/powerpoint/2010/main" xmlns="" val="1451907528"/>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b="1" dirty="0" smtClean="0">
                          <a:solidFill>
                            <a:srgbClr val="FF0000"/>
                          </a:solidFill>
                        </a:rPr>
                        <a:t>flag</a:t>
                      </a:r>
                      <a:endParaRPr lang="en-US" b="1" dirty="0">
                        <a:solidFill>
                          <a:srgbClr val="FF0000"/>
                        </a:solidFill>
                      </a:endParaRPr>
                    </a:p>
                  </a:txBody>
                  <a:tcPr/>
                </a:tc>
                <a:tc>
                  <a:txBody>
                    <a:bodyPr/>
                    <a:lstStyle/>
                    <a:p>
                      <a:pPr algn="ctr"/>
                      <a:r>
                        <a:rPr lang="en-US" b="1" dirty="0" smtClean="0">
                          <a:solidFill>
                            <a:srgbClr val="FF0000"/>
                          </a:solidFill>
                        </a:rPr>
                        <a:t>1</a:t>
                      </a:r>
                      <a:endParaRPr lang="en-US" b="1" dirty="0">
                        <a:solidFill>
                          <a:srgbClr val="FF0000"/>
                        </a:solidFill>
                      </a:endParaRPr>
                    </a:p>
                  </a:txBody>
                  <a:tcPr/>
                </a:tc>
                <a:tc>
                  <a:txBody>
                    <a:bodyPr/>
                    <a:lstStyle/>
                    <a:p>
                      <a:pPr algn="ctr"/>
                      <a:r>
                        <a:rPr lang="en-US" b="1" dirty="0" smtClean="0">
                          <a:solidFill>
                            <a:srgbClr val="FF0000"/>
                          </a:solidFill>
                        </a:rPr>
                        <a:t>S</a:t>
                      </a:r>
                      <a:endParaRPr lang="en-US" b="1" dirty="0">
                        <a:solidFill>
                          <a:srgbClr val="FF0000"/>
                        </a:solidFill>
                      </a:endParaRPr>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1355807257"/>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2453979173"/>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280994758"/>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3151697048"/>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6">
                        <a:lumMod val="40000"/>
                        <a:lumOff val="60000"/>
                      </a:schemeClr>
                    </a:solidFill>
                  </a:tcPr>
                </a:tc>
                <a:tc>
                  <a:txBody>
                    <a:bodyPr/>
                    <a:lstStyle/>
                    <a:p>
                      <a:pPr algn="ctr"/>
                      <a:r>
                        <a:rPr lang="en-US" dirty="0" smtClean="0">
                          <a:solidFill>
                            <a:schemeClr val="tx1"/>
                          </a:solidFill>
                        </a:rPr>
                        <a:t>I</a:t>
                      </a: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Rectangle 23"/>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Resp. (flag=1)</a:t>
            </a:r>
            <a:endParaRPr lang="en-US" dirty="0">
              <a:solidFill>
                <a:schemeClr val="tx1"/>
              </a:solidFill>
            </a:endParaRPr>
          </a:p>
        </p:txBody>
      </p:sp>
      <p:sp>
        <p:nvSpPr>
          <p:cNvPr id="25" name="TextBox 24"/>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26" name="Down Arrow 25"/>
          <p:cNvSpPr/>
          <p:nvPr/>
        </p:nvSpPr>
        <p:spPr>
          <a:xfrm rot="10800000">
            <a:off x="6858000" y="3659372"/>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
        <p:nvSpPr>
          <p:cNvPr id="29" name="TextBox 28"/>
          <p:cNvSpPr txBox="1"/>
          <p:nvPr/>
        </p:nvSpPr>
        <p:spPr>
          <a:xfrm>
            <a:off x="990600" y="5004137"/>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b="1" dirty="0" smtClean="0">
                <a:solidFill>
                  <a:srgbClr val="FF0000"/>
                </a:solidFill>
              </a:rPr>
              <a:t>    while (flag == 0);</a:t>
            </a:r>
          </a:p>
          <a:p>
            <a:r>
              <a:rPr lang="en-US" sz="1200" dirty="0"/>
              <a:t> </a:t>
            </a:r>
            <a:r>
              <a:rPr lang="en-US" sz="1200" dirty="0" smtClean="0"/>
              <a:t>   __</a:t>
            </a:r>
            <a:r>
              <a:rPr lang="en-US" sz="1200" dirty="0" err="1" smtClean="0"/>
              <a:t>mb_acquire</a:t>
            </a:r>
            <a:r>
              <a:rPr lang="en-US" sz="1200" dirty="0" smtClean="0"/>
              <a:t>();</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184823722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 (Fixed)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864737849"/>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3203753713"/>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r>
            </a:tbl>
          </a:graphicData>
        </a:graphic>
      </p:graphicFrame>
      <p:sp>
        <p:nvSpPr>
          <p:cNvPr id="14" name="TextBox 13"/>
          <p:cNvSpPr txBox="1"/>
          <p:nvPr/>
        </p:nvSpPr>
        <p:spPr>
          <a:xfrm>
            <a:off x="762000" y="1752600"/>
            <a:ext cx="3124200" cy="1200329"/>
          </a:xfrm>
          <a:prstGeom prst="rect">
            <a:avLst/>
          </a:prstGeom>
          <a:noFill/>
          <a:ln>
            <a:solidFill>
              <a:srgbClr val="002060"/>
            </a:solidFill>
          </a:ln>
        </p:spPr>
        <p:txBody>
          <a:bodyPr wrap="square" rtlCol="0">
            <a:spAutoFit/>
          </a:bodyPr>
          <a:lstStyle/>
          <a:p>
            <a:r>
              <a:rPr lang="en-US" dirty="0" smtClean="0"/>
              <a:t>Core 1 can now continue execution. It arrives at the memory barrier and now waits for the ‘Invalidate Q’ to clear.</a:t>
            </a:r>
          </a:p>
        </p:txBody>
      </p:sp>
      <p:graphicFrame>
        <p:nvGraphicFramePr>
          <p:cNvPr id="17" name="Table 16"/>
          <p:cNvGraphicFramePr>
            <a:graphicFrameLocks noGrp="1"/>
          </p:cNvGraphicFramePr>
          <p:nvPr>
            <p:extLst>
              <p:ext uri="{D42A27DB-BD31-4B8C-83A1-F6EECF244321}">
                <p14:modId xmlns:p14="http://schemas.microsoft.com/office/powerpoint/2010/main" xmlns="" val="2611538044"/>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c>
                  <a:txBody>
                    <a:bodyPr/>
                    <a:lstStyle/>
                    <a:p>
                      <a:pPr algn="ctr"/>
                      <a:r>
                        <a:rPr lang="en-US" b="1" dirty="0" smtClean="0"/>
                        <a:t>E</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3853892225"/>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2163873415"/>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1092880954"/>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2077621163"/>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r>
                        <a:rPr lang="en-US" dirty="0" smtClean="0">
                          <a:solidFill>
                            <a:schemeClr val="tx1"/>
                          </a:solidFill>
                        </a:rPr>
                        <a:t>data</a:t>
                      </a:r>
                      <a:endParaRPr lang="en-US" dirty="0">
                        <a:solidFill>
                          <a:schemeClr val="tx1"/>
                        </a:solidFill>
                      </a:endParaRPr>
                    </a:p>
                  </a:txBody>
                  <a:tcPr>
                    <a:solidFill>
                      <a:schemeClr val="accent6">
                        <a:lumMod val="40000"/>
                        <a:lumOff val="60000"/>
                      </a:schemeClr>
                    </a:solidFill>
                  </a:tcPr>
                </a:tc>
                <a:tc>
                  <a:txBody>
                    <a:bodyPr/>
                    <a:lstStyle/>
                    <a:p>
                      <a:pPr algn="ctr"/>
                      <a:r>
                        <a:rPr lang="en-US" dirty="0" smtClean="0">
                          <a:solidFill>
                            <a:schemeClr val="tx1"/>
                          </a:solidFill>
                        </a:rPr>
                        <a:t>I</a:t>
                      </a: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Rectangle 23"/>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Resp. (flag=1)</a:t>
            </a:r>
            <a:endParaRPr lang="en-US" dirty="0">
              <a:solidFill>
                <a:schemeClr val="tx1"/>
              </a:solidFill>
            </a:endParaRPr>
          </a:p>
        </p:txBody>
      </p:sp>
      <p:sp>
        <p:nvSpPr>
          <p:cNvPr id="25" name="TextBox 24"/>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26" name="Down Arrow 25"/>
          <p:cNvSpPr/>
          <p:nvPr/>
        </p:nvSpPr>
        <p:spPr>
          <a:xfrm rot="10800000">
            <a:off x="6858000" y="3659372"/>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
        <p:nvSpPr>
          <p:cNvPr id="29" name="TextBox 28"/>
          <p:cNvSpPr txBox="1"/>
          <p:nvPr/>
        </p:nvSpPr>
        <p:spPr>
          <a:xfrm>
            <a:off x="990600" y="5004137"/>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b="1" dirty="0">
                <a:solidFill>
                  <a:srgbClr val="FF0000"/>
                </a:solidFill>
              </a:rPr>
              <a:t> </a:t>
            </a:r>
            <a:r>
              <a:rPr lang="en-US" sz="1200" b="1" dirty="0" smtClean="0">
                <a:solidFill>
                  <a:srgbClr val="FF0000"/>
                </a:solidFill>
              </a:rPr>
              <a:t>   __</a:t>
            </a:r>
            <a:r>
              <a:rPr lang="en-US" sz="1200" b="1" dirty="0" err="1" smtClean="0">
                <a:solidFill>
                  <a:srgbClr val="FF0000"/>
                </a:solidFill>
              </a:rPr>
              <a:t>mb_acquire</a:t>
            </a:r>
            <a:r>
              <a:rPr lang="en-US" sz="1200" b="1" dirty="0" smtClean="0">
                <a:solidFill>
                  <a:srgbClr val="FF0000"/>
                </a:solidFill>
              </a:rPr>
              <a:t>();</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85056934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 (Fixed)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4281657263"/>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3925713427"/>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r>
            </a:tbl>
          </a:graphicData>
        </a:graphic>
      </p:graphicFrame>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1 process the invalidate Q and marks the ‘data’ cache line as invalid.</a:t>
            </a:r>
          </a:p>
        </p:txBody>
      </p:sp>
      <p:graphicFrame>
        <p:nvGraphicFramePr>
          <p:cNvPr id="17" name="Table 16"/>
          <p:cNvGraphicFramePr>
            <a:graphicFrameLocks noGrp="1"/>
          </p:cNvGraphicFramePr>
          <p:nvPr>
            <p:extLst>
              <p:ext uri="{D42A27DB-BD31-4B8C-83A1-F6EECF244321}">
                <p14:modId xmlns:p14="http://schemas.microsoft.com/office/powerpoint/2010/main" xmlns="" val="1768366859"/>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b="1" dirty="0" smtClean="0">
                          <a:solidFill>
                            <a:srgbClr val="FF0000"/>
                          </a:solidFill>
                        </a:rPr>
                        <a:t>I</a:t>
                      </a:r>
                      <a:endParaRPr lang="en-US" b="1" dirty="0">
                        <a:solidFill>
                          <a:srgbClr val="FF0000"/>
                        </a:solidFill>
                      </a:endParaRPr>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2241340448"/>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593520031"/>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803587185"/>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1760820216"/>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Rectangle 23"/>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TextBox 24"/>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27" name="TextBox 26"/>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
        <p:nvSpPr>
          <p:cNvPr id="29" name="TextBox 28"/>
          <p:cNvSpPr txBox="1"/>
          <p:nvPr/>
        </p:nvSpPr>
        <p:spPr>
          <a:xfrm>
            <a:off x="990600" y="5004137"/>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b="1" dirty="0">
                <a:solidFill>
                  <a:srgbClr val="FF0000"/>
                </a:solidFill>
              </a:rPr>
              <a:t> </a:t>
            </a:r>
            <a:r>
              <a:rPr lang="en-US" sz="1200" b="1" dirty="0" smtClean="0">
                <a:solidFill>
                  <a:srgbClr val="FF0000"/>
                </a:solidFill>
              </a:rPr>
              <a:t>   __</a:t>
            </a:r>
            <a:r>
              <a:rPr lang="en-US" sz="1200" b="1" dirty="0" err="1" smtClean="0">
                <a:solidFill>
                  <a:srgbClr val="FF0000"/>
                </a:solidFill>
              </a:rPr>
              <a:t>mb_acquire</a:t>
            </a:r>
            <a:r>
              <a:rPr lang="en-US" sz="1200" b="1" dirty="0" smtClean="0">
                <a:solidFill>
                  <a:srgbClr val="FF0000"/>
                </a:solidFill>
              </a:rPr>
              <a:t>();</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10306896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 (Fixed)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1696660115"/>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50746499"/>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r>
            </a:tbl>
          </a:graphicData>
        </a:graphic>
      </p:graphicFrame>
      <p:sp>
        <p:nvSpPr>
          <p:cNvPr id="14" name="TextBox 13"/>
          <p:cNvSpPr txBox="1"/>
          <p:nvPr/>
        </p:nvSpPr>
        <p:spPr>
          <a:xfrm>
            <a:off x="762000" y="1752600"/>
            <a:ext cx="3124200" cy="1200329"/>
          </a:xfrm>
          <a:prstGeom prst="rect">
            <a:avLst/>
          </a:prstGeom>
          <a:noFill/>
          <a:ln>
            <a:solidFill>
              <a:srgbClr val="002060"/>
            </a:solidFill>
          </a:ln>
        </p:spPr>
        <p:txBody>
          <a:bodyPr wrap="square" rtlCol="0">
            <a:spAutoFit/>
          </a:bodyPr>
          <a:lstStyle/>
          <a:p>
            <a:r>
              <a:rPr lang="en-US" dirty="0" smtClean="0"/>
              <a:t>Core 1 can now continue executing as the memory barrier has waited for the </a:t>
            </a:r>
            <a:r>
              <a:rPr lang="en-US" dirty="0" err="1" smtClean="0"/>
              <a:t>Inv</a:t>
            </a:r>
            <a:r>
              <a:rPr lang="en-US" dirty="0" smtClean="0"/>
              <a:t> Q to clear and loads to complete.</a:t>
            </a:r>
          </a:p>
        </p:txBody>
      </p:sp>
      <p:graphicFrame>
        <p:nvGraphicFramePr>
          <p:cNvPr id="17" name="Table 16"/>
          <p:cNvGraphicFramePr>
            <a:graphicFrameLocks noGrp="1"/>
          </p:cNvGraphicFramePr>
          <p:nvPr>
            <p:extLst>
              <p:ext uri="{D42A27DB-BD31-4B8C-83A1-F6EECF244321}">
                <p14:modId xmlns:p14="http://schemas.microsoft.com/office/powerpoint/2010/main" xmlns="" val="1930905132"/>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3529874758"/>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2756192247"/>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1078236995"/>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1255250616"/>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Rectangle 23"/>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TextBox 24"/>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27" name="TextBox 26"/>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
        <p:nvSpPr>
          <p:cNvPr id="29" name="TextBox 28"/>
          <p:cNvSpPr txBox="1"/>
          <p:nvPr/>
        </p:nvSpPr>
        <p:spPr>
          <a:xfrm>
            <a:off x="990600" y="5004137"/>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dirty="0"/>
              <a:t> </a:t>
            </a:r>
            <a:r>
              <a:rPr lang="en-US" sz="1200" dirty="0" smtClean="0"/>
              <a:t>   __</a:t>
            </a:r>
            <a:r>
              <a:rPr lang="en-US" sz="1200" dirty="0" err="1" smtClean="0"/>
              <a:t>mb_acquire</a:t>
            </a:r>
            <a:r>
              <a:rPr lang="en-US" sz="1200" dirty="0" smtClean="0"/>
              <a:t>();</a:t>
            </a:r>
          </a:p>
          <a:p>
            <a:r>
              <a:rPr lang="en-US" sz="1200" b="1" dirty="0" smtClean="0">
                <a:solidFill>
                  <a:srgbClr val="FF0000"/>
                </a:solidFill>
              </a:rPr>
              <a:t>    assert(data);</a:t>
            </a:r>
          </a:p>
          <a:p>
            <a:r>
              <a:rPr lang="en-US" sz="1200" dirty="0" smtClean="0"/>
              <a:t>}</a:t>
            </a:r>
            <a:endParaRPr lang="en-US" sz="1200" dirty="0"/>
          </a:p>
        </p:txBody>
      </p:sp>
    </p:spTree>
    <p:extLst>
      <p:ext uri="{BB962C8B-B14F-4D97-AF65-F5344CB8AC3E}">
        <p14:creationId xmlns:p14="http://schemas.microsoft.com/office/powerpoint/2010/main" xmlns="" val="360335975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 (Fixed)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899441269"/>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M</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2165075511"/>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r>
            </a:tbl>
          </a:graphicData>
        </a:graphic>
      </p:graphicFrame>
      <p:sp>
        <p:nvSpPr>
          <p:cNvPr id="14" name="TextBox 13"/>
          <p:cNvSpPr txBox="1"/>
          <p:nvPr/>
        </p:nvSpPr>
        <p:spPr>
          <a:xfrm>
            <a:off x="762000" y="1752600"/>
            <a:ext cx="3124200" cy="923330"/>
          </a:xfrm>
          <a:prstGeom prst="rect">
            <a:avLst/>
          </a:prstGeom>
          <a:noFill/>
          <a:ln>
            <a:solidFill>
              <a:srgbClr val="002060"/>
            </a:solidFill>
          </a:ln>
        </p:spPr>
        <p:txBody>
          <a:bodyPr wrap="square" rtlCol="0">
            <a:spAutoFit/>
          </a:bodyPr>
          <a:lstStyle/>
          <a:p>
            <a:r>
              <a:rPr lang="en-US" dirty="0" smtClean="0"/>
              <a:t>Core 1 now have to request the cache line for ‘data’ as it is marked as ‘Invalid’.</a:t>
            </a:r>
          </a:p>
        </p:txBody>
      </p:sp>
      <p:graphicFrame>
        <p:nvGraphicFramePr>
          <p:cNvPr id="17" name="Table 16"/>
          <p:cNvGraphicFramePr>
            <a:graphicFrameLocks noGrp="1"/>
          </p:cNvGraphicFramePr>
          <p:nvPr>
            <p:extLst>
              <p:ext uri="{D42A27DB-BD31-4B8C-83A1-F6EECF244321}">
                <p14:modId xmlns:p14="http://schemas.microsoft.com/office/powerpoint/2010/main" xmlns="" val="3104410598"/>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1393248330"/>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1153491902"/>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3189144976"/>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315259163"/>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Rectangle 23"/>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(data)</a:t>
            </a:r>
            <a:endParaRPr lang="en-US" dirty="0">
              <a:solidFill>
                <a:schemeClr val="tx1"/>
              </a:solidFill>
            </a:endParaRPr>
          </a:p>
        </p:txBody>
      </p:sp>
      <p:sp>
        <p:nvSpPr>
          <p:cNvPr id="25" name="TextBox 24"/>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27" name="TextBox 26"/>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
        <p:nvSpPr>
          <p:cNvPr id="26" name="Down Arrow 25"/>
          <p:cNvSpPr/>
          <p:nvPr/>
        </p:nvSpPr>
        <p:spPr>
          <a:xfrm>
            <a:off x="6858000" y="3659372"/>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90600" y="5004137"/>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dirty="0"/>
              <a:t> </a:t>
            </a:r>
            <a:r>
              <a:rPr lang="en-US" sz="1200" dirty="0" smtClean="0"/>
              <a:t>   __</a:t>
            </a:r>
            <a:r>
              <a:rPr lang="en-US" sz="1200" dirty="0" err="1" smtClean="0"/>
              <a:t>mb_acquire</a:t>
            </a:r>
            <a:r>
              <a:rPr lang="en-US" sz="1200" dirty="0" smtClean="0"/>
              <a:t>();</a:t>
            </a:r>
          </a:p>
          <a:p>
            <a:r>
              <a:rPr lang="en-US" sz="1200" b="1" dirty="0" smtClean="0">
                <a:solidFill>
                  <a:srgbClr val="FF0000"/>
                </a:solidFill>
              </a:rPr>
              <a:t>    assert(data);</a:t>
            </a:r>
          </a:p>
          <a:p>
            <a:r>
              <a:rPr lang="en-US" sz="1200" dirty="0" smtClean="0"/>
              <a:t>}</a:t>
            </a:r>
            <a:endParaRPr lang="en-US" sz="1200" dirty="0"/>
          </a:p>
        </p:txBody>
      </p:sp>
    </p:spTree>
    <p:extLst>
      <p:ext uri="{BB962C8B-B14F-4D97-AF65-F5344CB8AC3E}">
        <p14:creationId xmlns:p14="http://schemas.microsoft.com/office/powerpoint/2010/main" xmlns="" val="2611368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MESI Protocol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Cache Coherence</a:t>
            </a:r>
          </a:p>
          <a:p>
            <a:r>
              <a:rPr lang="en-US" dirty="0" smtClean="0"/>
              <a:t>Any given cache line can only be modified by one core at a time.</a:t>
            </a:r>
          </a:p>
          <a:p>
            <a:r>
              <a:rPr lang="en-US" dirty="0" smtClean="0"/>
              <a:t>A cache line can be in 4 states</a:t>
            </a:r>
          </a:p>
          <a:p>
            <a:pPr lvl="1"/>
            <a:r>
              <a:rPr lang="en-US" dirty="0" smtClean="0"/>
              <a:t>(M)</a:t>
            </a:r>
            <a:r>
              <a:rPr lang="en-US" dirty="0" err="1" smtClean="0"/>
              <a:t>odified</a:t>
            </a:r>
            <a:endParaRPr lang="en-US" dirty="0"/>
          </a:p>
          <a:p>
            <a:pPr lvl="2"/>
            <a:r>
              <a:rPr lang="en-US" dirty="0" smtClean="0"/>
              <a:t>Exclusively modified copy of main memory among all cores</a:t>
            </a:r>
          </a:p>
          <a:p>
            <a:pPr lvl="1"/>
            <a:r>
              <a:rPr lang="en-US" dirty="0" smtClean="0"/>
              <a:t>(E)</a:t>
            </a:r>
            <a:r>
              <a:rPr lang="en-US" dirty="0" err="1" smtClean="0"/>
              <a:t>xclusive</a:t>
            </a:r>
            <a:endParaRPr lang="en-US" dirty="0" smtClean="0"/>
          </a:p>
          <a:p>
            <a:pPr lvl="2"/>
            <a:r>
              <a:rPr lang="en-US" dirty="0" smtClean="0"/>
              <a:t>Exclusive copy of main memory among all cores</a:t>
            </a:r>
          </a:p>
          <a:p>
            <a:pPr lvl="1"/>
            <a:r>
              <a:rPr lang="en-US" dirty="0" smtClean="0"/>
              <a:t>(S)hared</a:t>
            </a:r>
          </a:p>
          <a:p>
            <a:pPr lvl="2"/>
            <a:r>
              <a:rPr lang="en-US" dirty="0" smtClean="0"/>
              <a:t>An exact copy of what is in main memory AND other cores may also have an unmodified copy</a:t>
            </a:r>
          </a:p>
          <a:p>
            <a:pPr lvl="1"/>
            <a:r>
              <a:rPr lang="en-US" dirty="0" smtClean="0"/>
              <a:t>(I)</a:t>
            </a:r>
            <a:r>
              <a:rPr lang="en-US" dirty="0" err="1" smtClean="0"/>
              <a:t>nvalid</a:t>
            </a:r>
            <a:endParaRPr lang="en-US" dirty="0" smtClean="0"/>
          </a:p>
          <a:p>
            <a:pPr lvl="2"/>
            <a:r>
              <a:rPr lang="en-US" dirty="0" smtClean="0"/>
              <a:t>The cache line is stale and is no longer valid</a:t>
            </a:r>
            <a:endParaRPr lang="en-US" dirty="0"/>
          </a:p>
        </p:txBody>
      </p:sp>
    </p:spTree>
    <p:extLst>
      <p:ext uri="{BB962C8B-B14F-4D97-AF65-F5344CB8AC3E}">
        <p14:creationId xmlns:p14="http://schemas.microsoft.com/office/powerpoint/2010/main" xmlns="" val="184117442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 (Fixed)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3918846964"/>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solidFill>
                            <a:srgbClr val="FF0000"/>
                          </a:solidFill>
                        </a:rPr>
                        <a:t>S</a:t>
                      </a:r>
                      <a:endParaRPr lang="en-US" b="1" dirty="0">
                        <a:solidFill>
                          <a:srgbClr val="FF0000"/>
                        </a:solidFill>
                      </a:endParaRPr>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3261453540"/>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solidFill>
                            <a:srgbClr val="FF0000"/>
                          </a:solidFill>
                        </a:rPr>
                        <a:t>data</a:t>
                      </a:r>
                      <a:endParaRPr lang="en-US" dirty="0">
                        <a:solidFill>
                          <a:srgbClr val="FF0000"/>
                        </a:solidFill>
                      </a:endParaRPr>
                    </a:p>
                  </a:txBody>
                  <a:tcPr/>
                </a:tc>
                <a:tc>
                  <a:txBody>
                    <a:bodyPr/>
                    <a:lstStyle/>
                    <a:p>
                      <a:pPr algn="ctr"/>
                      <a:r>
                        <a:rPr lang="en-US" dirty="0" smtClean="0">
                          <a:solidFill>
                            <a:srgbClr val="FF0000"/>
                          </a:solidFill>
                        </a:rPr>
                        <a:t>1</a:t>
                      </a:r>
                      <a:endParaRPr lang="en-US" dirty="0">
                        <a:solidFill>
                          <a:srgbClr val="FF0000"/>
                        </a:solidFill>
                      </a:endParaRPr>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r>
            </a:tbl>
          </a:graphicData>
        </a:graphic>
      </p:graphicFrame>
      <p:sp>
        <p:nvSpPr>
          <p:cNvPr id="14" name="TextBox 13"/>
          <p:cNvSpPr txBox="1"/>
          <p:nvPr/>
        </p:nvSpPr>
        <p:spPr>
          <a:xfrm>
            <a:off x="762000" y="1752600"/>
            <a:ext cx="3124200" cy="1477328"/>
          </a:xfrm>
          <a:prstGeom prst="rect">
            <a:avLst/>
          </a:prstGeom>
          <a:noFill/>
          <a:ln>
            <a:solidFill>
              <a:srgbClr val="002060"/>
            </a:solidFill>
          </a:ln>
        </p:spPr>
        <p:txBody>
          <a:bodyPr wrap="square" rtlCol="0">
            <a:spAutoFit/>
          </a:bodyPr>
          <a:lstStyle/>
          <a:p>
            <a:r>
              <a:rPr lang="en-US" dirty="0" smtClean="0"/>
              <a:t>Core 0 receives the read request. This triggers a ‘</a:t>
            </a:r>
            <a:r>
              <a:rPr lang="en-US" dirty="0" err="1" smtClean="0"/>
              <a:t>Writeback</a:t>
            </a:r>
            <a:r>
              <a:rPr lang="en-US" dirty="0" smtClean="0"/>
              <a:t>’ followed by the cache line being sent out and marked as ‘Shared’</a:t>
            </a:r>
          </a:p>
        </p:txBody>
      </p:sp>
      <p:graphicFrame>
        <p:nvGraphicFramePr>
          <p:cNvPr id="17" name="Table 16"/>
          <p:cNvGraphicFramePr>
            <a:graphicFrameLocks noGrp="1"/>
          </p:cNvGraphicFramePr>
          <p:nvPr>
            <p:extLst>
              <p:ext uri="{D42A27DB-BD31-4B8C-83A1-F6EECF244321}">
                <p14:modId xmlns:p14="http://schemas.microsoft.com/office/powerpoint/2010/main" xmlns="" val="58699597"/>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a:t>
                      </a:r>
                      <a:endParaRPr lang="en-US" dirty="0"/>
                    </a:p>
                  </a:txBody>
                  <a:tcPr/>
                </a:tc>
                <a:tc>
                  <a:txBody>
                    <a:bodyPr/>
                    <a:lstStyle/>
                    <a:p>
                      <a:pPr algn="ctr"/>
                      <a:r>
                        <a:rPr lang="en-US" b="1" dirty="0" smtClean="0"/>
                        <a:t>I</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1393248330"/>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1153491902"/>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3189144976"/>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315259163"/>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Rectangle 23"/>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Resp. (data = 1)</a:t>
            </a:r>
            <a:endParaRPr lang="en-US" dirty="0">
              <a:solidFill>
                <a:schemeClr val="tx1"/>
              </a:solidFill>
            </a:endParaRPr>
          </a:p>
        </p:txBody>
      </p:sp>
      <p:sp>
        <p:nvSpPr>
          <p:cNvPr id="25" name="TextBox 24"/>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27" name="TextBox 26"/>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
        <p:nvSpPr>
          <p:cNvPr id="26" name="Down Arrow 25"/>
          <p:cNvSpPr/>
          <p:nvPr/>
        </p:nvSpPr>
        <p:spPr>
          <a:xfrm>
            <a:off x="5257800" y="3659372"/>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urved Right Arrow 28"/>
          <p:cNvSpPr/>
          <p:nvPr/>
        </p:nvSpPr>
        <p:spPr>
          <a:xfrm>
            <a:off x="3429000" y="2971801"/>
            <a:ext cx="533400" cy="21336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p:cNvSpPr txBox="1"/>
          <p:nvPr/>
        </p:nvSpPr>
        <p:spPr>
          <a:xfrm>
            <a:off x="990600" y="5004137"/>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dirty="0"/>
              <a:t> </a:t>
            </a:r>
            <a:r>
              <a:rPr lang="en-US" sz="1200" dirty="0" smtClean="0"/>
              <a:t>   __</a:t>
            </a:r>
            <a:r>
              <a:rPr lang="en-US" sz="1200" dirty="0" err="1" smtClean="0"/>
              <a:t>mb_acquire</a:t>
            </a:r>
            <a:r>
              <a:rPr lang="en-US" sz="1200" dirty="0" smtClean="0"/>
              <a:t>();</a:t>
            </a:r>
          </a:p>
          <a:p>
            <a:r>
              <a:rPr lang="en-US" sz="1200" b="1" dirty="0" smtClean="0">
                <a:solidFill>
                  <a:srgbClr val="FF0000"/>
                </a:solidFill>
              </a:rPr>
              <a:t>    assert(data);</a:t>
            </a:r>
          </a:p>
          <a:p>
            <a:r>
              <a:rPr lang="en-US" sz="1200" dirty="0" smtClean="0"/>
              <a:t>}</a:t>
            </a:r>
            <a:endParaRPr lang="en-US" sz="1200" dirty="0"/>
          </a:p>
        </p:txBody>
      </p:sp>
    </p:spTree>
    <p:extLst>
      <p:ext uri="{BB962C8B-B14F-4D97-AF65-F5344CB8AC3E}">
        <p14:creationId xmlns:p14="http://schemas.microsoft.com/office/powerpoint/2010/main" xmlns="" val="261136837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Q Issue Example (Fixed)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265263872"/>
              </p:ext>
            </p:extLst>
          </p:nvPr>
        </p:nvGraphicFramePr>
        <p:xfrm>
          <a:off x="40766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7" name="TextBox 6"/>
          <p:cNvSpPr txBox="1"/>
          <p:nvPr/>
        </p:nvSpPr>
        <p:spPr>
          <a:xfrm>
            <a:off x="5143500" y="5486400"/>
            <a:ext cx="2209800" cy="369332"/>
          </a:xfrm>
          <a:prstGeom prst="rect">
            <a:avLst/>
          </a:prstGeom>
          <a:noFill/>
        </p:spPr>
        <p:txBody>
          <a:bodyPr wrap="square" rtlCol="0">
            <a:spAutoFit/>
          </a:bodyPr>
          <a:lstStyle/>
          <a:p>
            <a:pPr algn="ctr"/>
            <a:r>
              <a:rPr lang="en-US" dirty="0" smtClean="0"/>
              <a:t>Main Memory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1402851473"/>
              </p:ext>
            </p:extLst>
          </p:nvPr>
        </p:nvGraphicFramePr>
        <p:xfrm>
          <a:off x="4343400" y="4755158"/>
          <a:ext cx="3733800" cy="741680"/>
        </p:xfrm>
        <a:graphic>
          <a:graphicData uri="http://schemas.openxmlformats.org/drawingml/2006/table">
            <a:tbl>
              <a:tblPr firstRow="1" bandRow="1">
                <a:tableStyleId>{5C22544A-7EE6-4342-B048-85BDC9FD1C3A}</a:tableStyleId>
              </a:tblPr>
              <a:tblGrid>
                <a:gridCol w="1866900"/>
                <a:gridCol w="1866900"/>
              </a:tblGrid>
              <a:tr h="370840">
                <a:tc>
                  <a:txBody>
                    <a:bodyPr/>
                    <a:lstStyle/>
                    <a:p>
                      <a:pPr algn="ctr"/>
                      <a:r>
                        <a:rPr lang="en-US" dirty="0" smtClean="0"/>
                        <a:t>data</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r>
            </a:tbl>
          </a:graphicData>
        </a:graphic>
      </p:graphicFrame>
      <p:sp>
        <p:nvSpPr>
          <p:cNvPr id="14" name="TextBox 13"/>
          <p:cNvSpPr txBox="1"/>
          <p:nvPr/>
        </p:nvSpPr>
        <p:spPr>
          <a:xfrm>
            <a:off x="762000" y="1752600"/>
            <a:ext cx="3124200" cy="1200329"/>
          </a:xfrm>
          <a:prstGeom prst="rect">
            <a:avLst/>
          </a:prstGeom>
          <a:noFill/>
          <a:ln>
            <a:solidFill>
              <a:srgbClr val="002060"/>
            </a:solidFill>
          </a:ln>
        </p:spPr>
        <p:txBody>
          <a:bodyPr wrap="square" rtlCol="0">
            <a:spAutoFit/>
          </a:bodyPr>
          <a:lstStyle/>
          <a:p>
            <a:r>
              <a:rPr lang="en-US" dirty="0" smtClean="0"/>
              <a:t>Core 1 finally receives the ‘data’ cache line and execution continues past the assert and life is good</a:t>
            </a:r>
          </a:p>
        </p:txBody>
      </p:sp>
      <p:graphicFrame>
        <p:nvGraphicFramePr>
          <p:cNvPr id="17" name="Table 16"/>
          <p:cNvGraphicFramePr>
            <a:graphicFrameLocks noGrp="1"/>
          </p:cNvGraphicFramePr>
          <p:nvPr>
            <p:extLst>
              <p:ext uri="{D42A27DB-BD31-4B8C-83A1-F6EECF244321}">
                <p14:modId xmlns:p14="http://schemas.microsoft.com/office/powerpoint/2010/main" xmlns="" val="1182817015"/>
              </p:ext>
            </p:extLst>
          </p:nvPr>
        </p:nvGraphicFramePr>
        <p:xfrm>
          <a:off x="6400799" y="2839720"/>
          <a:ext cx="2057401" cy="741680"/>
        </p:xfrm>
        <a:graphic>
          <a:graphicData uri="http://schemas.openxmlformats.org/drawingml/2006/table">
            <a:tbl>
              <a:tblPr firstRow="1" bandRow="1">
                <a:tableStyleId>{5C22544A-7EE6-4342-B048-85BDC9FD1C3A}</a:tableStyleId>
              </a:tblPr>
              <a:tblGrid>
                <a:gridCol w="844062"/>
                <a:gridCol w="791308"/>
                <a:gridCol w="422031"/>
              </a:tblGrid>
              <a:tr h="370840">
                <a:tc>
                  <a:txBody>
                    <a:bodyPr/>
                    <a:lstStyle/>
                    <a:p>
                      <a:pPr algn="ctr"/>
                      <a:r>
                        <a:rPr lang="en-US" b="1" dirty="0" smtClean="0">
                          <a:solidFill>
                            <a:srgbClr val="FF0000"/>
                          </a:solidFill>
                        </a:rPr>
                        <a:t>data</a:t>
                      </a:r>
                      <a:endParaRPr lang="en-US" b="1" dirty="0">
                        <a:solidFill>
                          <a:srgbClr val="FF0000"/>
                        </a:solidFill>
                      </a:endParaRPr>
                    </a:p>
                  </a:txBody>
                  <a:tcPr/>
                </a:tc>
                <a:tc>
                  <a:txBody>
                    <a:bodyPr/>
                    <a:lstStyle/>
                    <a:p>
                      <a:pPr algn="ctr"/>
                      <a:r>
                        <a:rPr lang="en-US" b="1" dirty="0" smtClean="0">
                          <a:solidFill>
                            <a:srgbClr val="FF0000"/>
                          </a:solidFill>
                        </a:rPr>
                        <a:t>1</a:t>
                      </a:r>
                      <a:endParaRPr lang="en-US" b="1" dirty="0">
                        <a:solidFill>
                          <a:srgbClr val="FF0000"/>
                        </a:solidFill>
                      </a:endParaRPr>
                    </a:p>
                  </a:txBody>
                  <a:tcPr/>
                </a:tc>
                <a:tc>
                  <a:txBody>
                    <a:bodyPr/>
                    <a:lstStyle/>
                    <a:p>
                      <a:pPr algn="ctr"/>
                      <a:r>
                        <a:rPr lang="en-US" b="1" dirty="0" smtClean="0">
                          <a:solidFill>
                            <a:srgbClr val="FF0000"/>
                          </a:solidFill>
                        </a:rPr>
                        <a:t>S</a:t>
                      </a:r>
                      <a:endParaRPr lang="en-US" b="1" dirty="0">
                        <a:solidFill>
                          <a:srgbClr val="FF0000"/>
                        </a:solidFill>
                      </a:endParaRPr>
                    </a:p>
                  </a:txBody>
                  <a:tcPr/>
                </a:tc>
              </a:tr>
              <a:tr h="370840">
                <a:tc>
                  <a:txBody>
                    <a:bodyPr/>
                    <a:lstStyle/>
                    <a:p>
                      <a:pPr algn="ctr"/>
                      <a:r>
                        <a:rPr lang="en-US" dirty="0" smtClean="0"/>
                        <a:t>flag</a:t>
                      </a:r>
                      <a:endParaRPr lang="en-US" dirty="0"/>
                    </a:p>
                  </a:txBody>
                  <a:tcPr/>
                </a:tc>
                <a:tc>
                  <a:txBody>
                    <a:bodyPr/>
                    <a:lstStyle/>
                    <a:p>
                      <a:pPr algn="ctr"/>
                      <a:r>
                        <a:rPr lang="en-US" dirty="0" smtClean="0"/>
                        <a:t>1</a:t>
                      </a:r>
                      <a:endParaRPr lang="en-US" dirty="0"/>
                    </a:p>
                  </a:txBody>
                  <a:tcPr/>
                </a:tc>
                <a:tc>
                  <a:txBody>
                    <a:bodyPr/>
                    <a:lstStyle/>
                    <a:p>
                      <a:pPr algn="ctr"/>
                      <a:r>
                        <a:rPr lang="en-US" b="1" dirty="0" smtClean="0"/>
                        <a:t>S</a:t>
                      </a:r>
                      <a:endParaRPr lang="en-US" b="1" dirty="0"/>
                    </a:p>
                  </a:txBody>
                  <a:tcPr/>
                </a:tc>
              </a:tr>
            </a:tbl>
          </a:graphicData>
        </a:graphic>
      </p:graphicFrame>
      <p:sp>
        <p:nvSpPr>
          <p:cNvPr id="19" name="TextBox 18"/>
          <p:cNvSpPr txBox="1"/>
          <p:nvPr/>
        </p:nvSpPr>
        <p:spPr>
          <a:xfrm>
            <a:off x="4267200" y="1371600"/>
            <a:ext cx="1676400" cy="646331"/>
          </a:xfrm>
          <a:prstGeom prst="rect">
            <a:avLst/>
          </a:prstGeom>
          <a:noFill/>
        </p:spPr>
        <p:txBody>
          <a:bodyPr wrap="square" rtlCol="0">
            <a:spAutoFit/>
          </a:bodyPr>
          <a:lstStyle/>
          <a:p>
            <a:pPr algn="ctr"/>
            <a:r>
              <a:rPr lang="en-US" dirty="0" smtClean="0"/>
              <a:t>Core 0 Cache/Store Q</a:t>
            </a:r>
            <a:endParaRPr lang="en-US" dirty="0"/>
          </a:p>
        </p:txBody>
      </p:sp>
      <p:sp>
        <p:nvSpPr>
          <p:cNvPr id="20" name="TextBox 19"/>
          <p:cNvSpPr txBox="1"/>
          <p:nvPr/>
        </p:nvSpPr>
        <p:spPr>
          <a:xfrm>
            <a:off x="6553200" y="1334869"/>
            <a:ext cx="1676400" cy="646331"/>
          </a:xfrm>
          <a:prstGeom prst="rect">
            <a:avLst/>
          </a:prstGeom>
          <a:noFill/>
        </p:spPr>
        <p:txBody>
          <a:bodyPr wrap="square" rtlCol="0">
            <a:spAutoFit/>
          </a:bodyPr>
          <a:lstStyle/>
          <a:p>
            <a:pPr algn="ctr"/>
            <a:r>
              <a:rPr lang="en-US" dirty="0" smtClean="0"/>
              <a:t>Core 1 Cache/Store Q</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xmlns="" val="315619937"/>
              </p:ext>
            </p:extLst>
          </p:nvPr>
        </p:nvGraphicFramePr>
        <p:xfrm>
          <a:off x="44958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2252340452"/>
              </p:ext>
            </p:extLst>
          </p:nvPr>
        </p:nvGraphicFramePr>
        <p:xfrm>
          <a:off x="6743700" y="198120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3">
                        <a:lumMod val="60000"/>
                        <a:lumOff val="40000"/>
                      </a:schemeClr>
                    </a:solidFill>
                  </a:tcPr>
                </a:tc>
                <a:tc>
                  <a:txBody>
                    <a:bodyPr/>
                    <a:lstStyle/>
                    <a:p>
                      <a:pPr algn="ctr"/>
                      <a:endParaRPr lang="en-US" dirty="0">
                        <a:solidFill>
                          <a:schemeClr val="tx1"/>
                        </a:solidFill>
                      </a:endParaRPr>
                    </a:p>
                  </a:txBody>
                  <a:tcPr>
                    <a:solidFill>
                      <a:schemeClr val="accent3">
                        <a:lumMod val="60000"/>
                        <a:lumOff val="4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3790753674"/>
              </p:ext>
            </p:extLst>
          </p:nvPr>
        </p:nvGraphicFramePr>
        <p:xfrm>
          <a:off x="44958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219897315"/>
              </p:ext>
            </p:extLst>
          </p:nvPr>
        </p:nvGraphicFramePr>
        <p:xfrm>
          <a:off x="6743700" y="2377440"/>
          <a:ext cx="1295400" cy="365760"/>
        </p:xfrm>
        <a:graphic>
          <a:graphicData uri="http://schemas.openxmlformats.org/drawingml/2006/table">
            <a:tbl>
              <a:tblPr firstRow="1" bandRow="1">
                <a:tableStyleId>{F5AB1C69-6EDB-4FF4-983F-18BD219EF322}</a:tableStyleId>
              </a:tblPr>
              <a:tblGrid>
                <a:gridCol w="647700"/>
                <a:gridCol w="647700"/>
              </a:tblGrid>
              <a:tr h="279400">
                <a:tc>
                  <a:txBody>
                    <a:bodyPr/>
                    <a:lstStyle/>
                    <a:p>
                      <a:pPr algn="ctr"/>
                      <a:endParaRPr lang="en-US" dirty="0">
                        <a:solidFill>
                          <a:schemeClr val="tx1"/>
                        </a:solidFill>
                      </a:endParaRPr>
                    </a:p>
                  </a:txBody>
                  <a:tcPr>
                    <a:solidFill>
                      <a:schemeClr val="accent6">
                        <a:lumMod val="40000"/>
                        <a:lumOff val="60000"/>
                      </a:schemeClr>
                    </a:solidFill>
                  </a:tcPr>
                </a:tc>
                <a:tc>
                  <a:txBody>
                    <a:bodyPr/>
                    <a:lstStyle/>
                    <a:p>
                      <a:pPr algn="ctr"/>
                      <a:endParaRPr lang="en-US" dirty="0">
                        <a:solidFill>
                          <a:schemeClr val="tx1"/>
                        </a:solidFill>
                      </a:endParaRPr>
                    </a:p>
                  </a:txBody>
                  <a:tcPr>
                    <a:solidFill>
                      <a:schemeClr val="accent6">
                        <a:lumMod val="40000"/>
                        <a:lumOff val="60000"/>
                      </a:schemeClr>
                    </a:solidFill>
                  </a:tcPr>
                </a:tc>
              </a:tr>
            </a:tbl>
          </a:graphicData>
        </a:graphic>
      </p:graphicFrame>
      <p:sp>
        <p:nvSpPr>
          <p:cNvPr id="3" name="TextBox 2"/>
          <p:cNvSpPr txBox="1"/>
          <p:nvPr/>
        </p:nvSpPr>
        <p:spPr>
          <a:xfrm>
            <a:off x="5791200" y="1981200"/>
            <a:ext cx="905569" cy="369332"/>
          </a:xfrm>
          <a:prstGeom prst="rect">
            <a:avLst/>
          </a:prstGeom>
          <a:noFill/>
        </p:spPr>
        <p:txBody>
          <a:bodyPr wrap="none" rtlCol="0">
            <a:spAutoFit/>
          </a:bodyPr>
          <a:lstStyle/>
          <a:p>
            <a:r>
              <a:rPr lang="en-US" dirty="0" smtClean="0"/>
              <a:t>Store-Q</a:t>
            </a:r>
            <a:endParaRPr lang="en-US" dirty="0"/>
          </a:p>
        </p:txBody>
      </p:sp>
      <p:sp>
        <p:nvSpPr>
          <p:cNvPr id="23" name="TextBox 22"/>
          <p:cNvSpPr txBox="1"/>
          <p:nvPr/>
        </p:nvSpPr>
        <p:spPr>
          <a:xfrm>
            <a:off x="5938826" y="2350532"/>
            <a:ext cx="690574" cy="369332"/>
          </a:xfrm>
          <a:prstGeom prst="rect">
            <a:avLst/>
          </a:prstGeom>
          <a:noFill/>
        </p:spPr>
        <p:txBody>
          <a:bodyPr wrap="none" rtlCol="0">
            <a:spAutoFit/>
          </a:bodyPr>
          <a:lstStyle/>
          <a:p>
            <a:r>
              <a:rPr lang="en-US" dirty="0" err="1" smtClean="0"/>
              <a:t>Inv</a:t>
            </a:r>
            <a:r>
              <a:rPr lang="en-US" dirty="0" smtClean="0"/>
              <a:t>-Q</a:t>
            </a:r>
            <a:endParaRPr lang="en-US" dirty="0"/>
          </a:p>
        </p:txBody>
      </p:sp>
      <p:sp>
        <p:nvSpPr>
          <p:cNvPr id="24" name="Rectangle 23"/>
          <p:cNvSpPr/>
          <p:nvPr/>
        </p:nvSpPr>
        <p:spPr>
          <a:xfrm>
            <a:off x="4953000" y="4191000"/>
            <a:ext cx="2590800" cy="304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Resp. (data = 1)</a:t>
            </a:r>
            <a:endParaRPr lang="en-US" dirty="0">
              <a:solidFill>
                <a:schemeClr val="tx1"/>
              </a:solidFill>
            </a:endParaRPr>
          </a:p>
        </p:txBody>
      </p:sp>
      <p:sp>
        <p:nvSpPr>
          <p:cNvPr id="25" name="TextBox 24"/>
          <p:cNvSpPr txBox="1"/>
          <p:nvPr/>
        </p:nvSpPr>
        <p:spPr>
          <a:xfrm>
            <a:off x="7543800" y="4114800"/>
            <a:ext cx="490840" cy="369332"/>
          </a:xfrm>
          <a:prstGeom prst="rect">
            <a:avLst/>
          </a:prstGeom>
          <a:noFill/>
        </p:spPr>
        <p:txBody>
          <a:bodyPr wrap="none" rtlCol="0">
            <a:spAutoFit/>
          </a:bodyPr>
          <a:lstStyle/>
          <a:p>
            <a:r>
              <a:rPr lang="en-US" dirty="0" smtClean="0"/>
              <a:t>ICB</a:t>
            </a:r>
            <a:endParaRPr lang="en-US" dirty="0"/>
          </a:p>
        </p:txBody>
      </p:sp>
      <p:sp>
        <p:nvSpPr>
          <p:cNvPr id="27" name="TextBox 26"/>
          <p:cNvSpPr txBox="1"/>
          <p:nvPr/>
        </p:nvSpPr>
        <p:spPr>
          <a:xfrm>
            <a:off x="990600" y="3641972"/>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dirty="0"/>
              <a:t> </a:t>
            </a:r>
            <a:r>
              <a:rPr lang="en-US" sz="1200" dirty="0" smtClean="0"/>
              <a:t>   __</a:t>
            </a:r>
            <a:r>
              <a:rPr lang="en-US" sz="1200" dirty="0" err="1" smtClean="0"/>
              <a:t>mb_release</a:t>
            </a:r>
            <a:r>
              <a:rPr lang="en-US" sz="1200" dirty="0" smtClean="0"/>
              <a:t>();</a:t>
            </a:r>
          </a:p>
          <a:p>
            <a:r>
              <a:rPr lang="en-US" sz="1200" dirty="0" smtClean="0"/>
              <a:t>    flag = 1;</a:t>
            </a:r>
          </a:p>
          <a:p>
            <a:r>
              <a:rPr lang="en-US" sz="1200" b="1" dirty="0" smtClean="0">
                <a:solidFill>
                  <a:srgbClr val="FF0000"/>
                </a:solidFill>
              </a:rPr>
              <a:t>}</a:t>
            </a:r>
            <a:endParaRPr lang="en-US" sz="1200" b="1" dirty="0">
              <a:solidFill>
                <a:srgbClr val="FF0000"/>
              </a:solidFill>
            </a:endParaRPr>
          </a:p>
        </p:txBody>
      </p:sp>
      <p:sp>
        <p:nvSpPr>
          <p:cNvPr id="28" name="TextBox 27"/>
          <p:cNvSpPr txBox="1"/>
          <p:nvPr/>
        </p:nvSpPr>
        <p:spPr>
          <a:xfrm>
            <a:off x="990600" y="5004137"/>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dirty="0"/>
              <a:t> </a:t>
            </a:r>
            <a:r>
              <a:rPr lang="en-US" sz="1200" dirty="0" smtClean="0"/>
              <a:t>   __</a:t>
            </a:r>
            <a:r>
              <a:rPr lang="en-US" sz="1200" dirty="0" err="1" smtClean="0"/>
              <a:t>mb_acquire</a:t>
            </a:r>
            <a:r>
              <a:rPr lang="en-US" sz="1200" dirty="0" smtClean="0"/>
              <a:t>();</a:t>
            </a:r>
          </a:p>
          <a:p>
            <a:r>
              <a:rPr lang="en-US" sz="1200" b="1" dirty="0" smtClean="0">
                <a:solidFill>
                  <a:srgbClr val="FF0000"/>
                </a:solidFill>
              </a:rPr>
              <a:t>    assert(data);</a:t>
            </a:r>
          </a:p>
          <a:p>
            <a:r>
              <a:rPr lang="en-US" sz="1200" dirty="0" smtClean="0"/>
              <a:t>}</a:t>
            </a:r>
            <a:endParaRPr lang="en-US" sz="1200" dirty="0"/>
          </a:p>
        </p:txBody>
      </p:sp>
      <p:sp>
        <p:nvSpPr>
          <p:cNvPr id="26" name="Down Arrow 25"/>
          <p:cNvSpPr/>
          <p:nvPr/>
        </p:nvSpPr>
        <p:spPr>
          <a:xfrm rot="10800000">
            <a:off x="6858000" y="3659372"/>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30215203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Solutions (Memory Barriers)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Two types</a:t>
            </a:r>
          </a:p>
          <a:p>
            <a:pPr lvl="1"/>
            <a:r>
              <a:rPr lang="en-US" dirty="0" smtClean="0"/>
              <a:t>Release Semantic</a:t>
            </a:r>
          </a:p>
          <a:p>
            <a:pPr lvl="2"/>
            <a:r>
              <a:rPr lang="en-US" dirty="0" smtClean="0"/>
              <a:t>Flush Store Q</a:t>
            </a:r>
          </a:p>
          <a:p>
            <a:pPr lvl="2"/>
            <a:r>
              <a:rPr lang="en-US" dirty="0" smtClean="0"/>
              <a:t>Producer behavior</a:t>
            </a:r>
          </a:p>
          <a:p>
            <a:pPr lvl="2"/>
            <a:r>
              <a:rPr lang="en-US" dirty="0" smtClean="0"/>
              <a:t>Prevent compiler from moving stores across barrier</a:t>
            </a:r>
          </a:p>
          <a:p>
            <a:pPr lvl="1"/>
            <a:endParaRPr lang="en-US" dirty="0" smtClean="0"/>
          </a:p>
          <a:p>
            <a:pPr lvl="1"/>
            <a:r>
              <a:rPr lang="en-US" dirty="0" smtClean="0"/>
              <a:t>Acquire Semantic</a:t>
            </a:r>
          </a:p>
          <a:p>
            <a:pPr lvl="2"/>
            <a:r>
              <a:rPr lang="en-US" dirty="0" smtClean="0"/>
              <a:t>Flush Cache Invalidate Q </a:t>
            </a:r>
          </a:p>
          <a:p>
            <a:pPr lvl="2"/>
            <a:r>
              <a:rPr lang="en-US" dirty="0" smtClean="0"/>
              <a:t>Prior Loads Complete</a:t>
            </a:r>
          </a:p>
          <a:p>
            <a:pPr lvl="2"/>
            <a:r>
              <a:rPr lang="en-US" dirty="0" smtClean="0"/>
              <a:t>Consumer behavior</a:t>
            </a:r>
          </a:p>
          <a:p>
            <a:pPr lvl="2"/>
            <a:r>
              <a:rPr lang="en-US" dirty="0" smtClean="0"/>
              <a:t>Prevent compiler from moving loads across barrier</a:t>
            </a:r>
          </a:p>
          <a:p>
            <a:pPr lvl="2"/>
            <a:endParaRPr lang="en-US" dirty="0" smtClean="0"/>
          </a:p>
          <a:p>
            <a:pPr lvl="1"/>
            <a:endParaRPr lang="en-US" dirty="0" smtClean="0"/>
          </a:p>
          <a:p>
            <a:pPr lvl="1"/>
            <a:endParaRPr lang="en-US" dirty="0" smtClean="0"/>
          </a:p>
        </p:txBody>
      </p:sp>
      <p:sp>
        <p:nvSpPr>
          <p:cNvPr id="4" name="TextBox 3"/>
          <p:cNvSpPr txBox="1"/>
          <p:nvPr/>
        </p:nvSpPr>
        <p:spPr>
          <a:xfrm>
            <a:off x="5865628" y="18288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b="1" dirty="0">
                <a:solidFill>
                  <a:srgbClr val="FF0000"/>
                </a:solidFill>
              </a:rPr>
              <a:t> </a:t>
            </a:r>
            <a:r>
              <a:rPr lang="en-US" sz="1200" b="1" dirty="0" smtClean="0">
                <a:solidFill>
                  <a:srgbClr val="FF0000"/>
                </a:solidFill>
              </a:rPr>
              <a:t>   __</a:t>
            </a:r>
            <a:r>
              <a:rPr lang="en-US" sz="1200" b="1" dirty="0" err="1" smtClean="0">
                <a:solidFill>
                  <a:srgbClr val="FF0000"/>
                </a:solidFill>
              </a:rPr>
              <a:t>mb_release</a:t>
            </a:r>
            <a:r>
              <a:rPr lang="en-US" sz="1200" b="1" dirty="0" smtClean="0">
                <a:solidFill>
                  <a:srgbClr val="FF0000"/>
                </a:solidFill>
              </a:rPr>
              <a:t>();</a:t>
            </a:r>
          </a:p>
          <a:p>
            <a:r>
              <a:rPr lang="en-US" sz="1200" dirty="0" smtClean="0"/>
              <a:t>    flag = 1;</a:t>
            </a:r>
          </a:p>
          <a:p>
            <a:r>
              <a:rPr lang="en-US" sz="1200" dirty="0" smtClean="0"/>
              <a:t>}</a:t>
            </a:r>
            <a:endParaRPr lang="en-US" sz="1200" dirty="0"/>
          </a:p>
        </p:txBody>
      </p:sp>
      <p:sp>
        <p:nvSpPr>
          <p:cNvPr id="5" name="TextBox 4"/>
          <p:cNvSpPr txBox="1"/>
          <p:nvPr/>
        </p:nvSpPr>
        <p:spPr>
          <a:xfrm>
            <a:off x="5867400" y="41148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b="1" dirty="0">
                <a:solidFill>
                  <a:srgbClr val="FF0000"/>
                </a:solidFill>
              </a:rPr>
              <a:t> </a:t>
            </a:r>
            <a:r>
              <a:rPr lang="en-US" sz="1200" b="1" dirty="0" smtClean="0">
                <a:solidFill>
                  <a:srgbClr val="FF0000"/>
                </a:solidFill>
              </a:rPr>
              <a:t>   __</a:t>
            </a:r>
            <a:r>
              <a:rPr lang="en-US" sz="1200" b="1" dirty="0" err="1" smtClean="0">
                <a:solidFill>
                  <a:srgbClr val="FF0000"/>
                </a:solidFill>
              </a:rPr>
              <a:t>mb_acquire</a:t>
            </a:r>
            <a:r>
              <a:rPr lang="en-US" sz="1200" b="1" dirty="0" smtClean="0">
                <a:solidFill>
                  <a:srgbClr val="FF0000"/>
                </a:solidFill>
              </a:rPr>
              <a:t>();</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209274513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Memory Barriers – Release Semantics</a:t>
            </a:r>
            <a:endParaRPr lang="en-US" dirty="0"/>
          </a:p>
        </p:txBody>
      </p:sp>
      <p:sp>
        <p:nvSpPr>
          <p:cNvPr id="3" name="Content Placeholder 2"/>
          <p:cNvSpPr>
            <a:spLocks noGrp="1"/>
          </p:cNvSpPr>
          <p:nvPr>
            <p:ph idx="1"/>
          </p:nvPr>
        </p:nvSpPr>
        <p:spPr/>
        <p:txBody>
          <a:bodyPr>
            <a:normAutofit/>
          </a:bodyPr>
          <a:lstStyle/>
          <a:p>
            <a:pPr>
              <a:defRPr/>
            </a:pPr>
            <a:r>
              <a:rPr lang="en-US" sz="2000" dirty="0" smtClean="0"/>
              <a:t>Prevents </a:t>
            </a:r>
            <a:r>
              <a:rPr lang="en-US" sz="2000" dirty="0"/>
              <a:t>reordering of writes by compiler </a:t>
            </a:r>
            <a:r>
              <a:rPr lang="en-US" sz="2000" i="1" dirty="0"/>
              <a:t>or</a:t>
            </a:r>
            <a:r>
              <a:rPr lang="en-US" sz="2000" dirty="0"/>
              <a:t> CPU</a:t>
            </a:r>
          </a:p>
          <a:p>
            <a:pPr lvl="1">
              <a:buFont typeface="Arial" charset="0"/>
              <a:buChar char="•"/>
              <a:defRPr/>
            </a:pPr>
            <a:r>
              <a:rPr lang="en-US" sz="1800" dirty="0" smtClean="0"/>
              <a:t>Used </a:t>
            </a:r>
            <a:r>
              <a:rPr lang="en-US" sz="1800" dirty="0"/>
              <a:t>when handing out access to </a:t>
            </a:r>
            <a:r>
              <a:rPr lang="en-US" sz="1800" dirty="0" smtClean="0"/>
              <a:t>data</a:t>
            </a:r>
            <a:endParaRPr lang="en-US" sz="1800" dirty="0"/>
          </a:p>
          <a:p>
            <a:pPr>
              <a:defRPr/>
            </a:pPr>
            <a:r>
              <a:rPr lang="en-US" sz="2000" dirty="0"/>
              <a:t>x86/x64: _</a:t>
            </a:r>
            <a:r>
              <a:rPr lang="en-US" sz="2000" dirty="0" err="1"/>
              <a:t>ReadWriteBarrier</a:t>
            </a:r>
            <a:r>
              <a:rPr lang="en-US" sz="2000" dirty="0" smtClean="0"/>
              <a:t>(); _</a:t>
            </a:r>
            <a:r>
              <a:rPr lang="en-US" sz="2000" dirty="0" err="1" smtClean="0"/>
              <a:t>mm_sfence</a:t>
            </a:r>
            <a:r>
              <a:rPr lang="en-US" sz="2000" dirty="0" smtClean="0"/>
              <a:t>();</a:t>
            </a:r>
            <a:endParaRPr lang="en-US" sz="2000" dirty="0"/>
          </a:p>
          <a:p>
            <a:pPr lvl="1">
              <a:buFont typeface="Arial" charset="0"/>
              <a:buChar char="•"/>
              <a:defRPr/>
            </a:pPr>
            <a:r>
              <a:rPr lang="en-US" sz="1800" dirty="0" smtClean="0"/>
              <a:t>Compiler </a:t>
            </a:r>
            <a:r>
              <a:rPr lang="en-US" sz="1800" dirty="0"/>
              <a:t>intrinsic, prevents compiler </a:t>
            </a:r>
            <a:r>
              <a:rPr lang="en-US" sz="1800" dirty="0" smtClean="0"/>
              <a:t>reordering</a:t>
            </a:r>
          </a:p>
          <a:p>
            <a:pPr>
              <a:defRPr/>
            </a:pPr>
            <a:r>
              <a:rPr lang="en-US" sz="2000" dirty="0" smtClean="0"/>
              <a:t>PowerPC</a:t>
            </a:r>
            <a:r>
              <a:rPr lang="en-US" sz="2000" dirty="0"/>
              <a:t>: __</a:t>
            </a:r>
            <a:r>
              <a:rPr lang="en-US" sz="2000" dirty="0" err="1"/>
              <a:t>lwsync</a:t>
            </a:r>
            <a:r>
              <a:rPr lang="en-US" sz="2000" dirty="0"/>
              <a:t>();</a:t>
            </a:r>
          </a:p>
          <a:p>
            <a:pPr lvl="1">
              <a:buFont typeface="Arial" charset="0"/>
              <a:buChar char="•"/>
              <a:defRPr/>
            </a:pPr>
            <a:r>
              <a:rPr lang="en-US" sz="1800" dirty="0" smtClean="0"/>
              <a:t>Hardware </a:t>
            </a:r>
            <a:r>
              <a:rPr lang="en-US" sz="1800" dirty="0"/>
              <a:t>barrier, prevents CPU write </a:t>
            </a:r>
            <a:r>
              <a:rPr lang="en-US" sz="1800" dirty="0" smtClean="0"/>
              <a:t>reordering</a:t>
            </a:r>
          </a:p>
          <a:p>
            <a:pPr>
              <a:defRPr/>
            </a:pPr>
            <a:r>
              <a:rPr lang="en-US" sz="2000" b="1" dirty="0"/>
              <a:t>Positioning is crucial!</a:t>
            </a:r>
          </a:p>
          <a:p>
            <a:pPr lvl="1">
              <a:buFont typeface="Arial" charset="0"/>
              <a:buChar char="•"/>
              <a:defRPr/>
            </a:pPr>
            <a:r>
              <a:rPr lang="en-US" sz="1800" b="1" dirty="0"/>
              <a:t>Write the </a:t>
            </a:r>
            <a:r>
              <a:rPr lang="en-US" sz="1800" b="1" dirty="0" smtClean="0"/>
              <a:t>data</a:t>
            </a:r>
          </a:p>
          <a:p>
            <a:pPr lvl="1">
              <a:buFont typeface="Arial" charset="0"/>
              <a:buChar char="•"/>
              <a:defRPr/>
            </a:pPr>
            <a:r>
              <a:rPr lang="en-US" sz="1800" b="1" dirty="0" smtClean="0"/>
              <a:t>__</a:t>
            </a:r>
            <a:r>
              <a:rPr lang="en-US" sz="1800" b="1" dirty="0" err="1" smtClean="0"/>
              <a:t>mb_release</a:t>
            </a:r>
            <a:r>
              <a:rPr lang="en-US" sz="1800" b="1" dirty="0" smtClean="0"/>
              <a:t>()</a:t>
            </a:r>
          </a:p>
          <a:p>
            <a:pPr lvl="1">
              <a:buFont typeface="Arial" charset="0"/>
              <a:buChar char="•"/>
              <a:defRPr/>
            </a:pPr>
            <a:r>
              <a:rPr lang="en-US" sz="1800" b="1" dirty="0" smtClean="0"/>
              <a:t>Write </a:t>
            </a:r>
            <a:r>
              <a:rPr lang="en-US" sz="1800" b="1" dirty="0"/>
              <a:t>the control value</a:t>
            </a:r>
            <a:endParaRPr lang="en-US" b="1" dirty="0" smtClean="0"/>
          </a:p>
          <a:p>
            <a:pPr lvl="1"/>
            <a:endParaRPr lang="en-US" dirty="0" smtClean="0"/>
          </a:p>
          <a:p>
            <a:pPr lvl="1">
              <a:buFont typeface="Arial" charset="0"/>
              <a:buChar char="•"/>
              <a:defRPr/>
            </a:pPr>
            <a:endParaRPr lang="en-US" sz="1800" dirty="0"/>
          </a:p>
        </p:txBody>
      </p:sp>
      <p:sp>
        <p:nvSpPr>
          <p:cNvPr id="4" name="TextBox 3"/>
          <p:cNvSpPr txBox="1"/>
          <p:nvPr/>
        </p:nvSpPr>
        <p:spPr>
          <a:xfrm>
            <a:off x="6477000" y="21336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foo()</a:t>
            </a:r>
          </a:p>
          <a:p>
            <a:r>
              <a:rPr lang="en-US" sz="1200" dirty="0" smtClean="0"/>
              <a:t>{</a:t>
            </a:r>
          </a:p>
          <a:p>
            <a:r>
              <a:rPr lang="en-US" sz="1200" dirty="0" smtClean="0"/>
              <a:t>    data = 1;</a:t>
            </a:r>
          </a:p>
          <a:p>
            <a:r>
              <a:rPr lang="en-US" sz="1200" b="1" dirty="0">
                <a:solidFill>
                  <a:srgbClr val="FF0000"/>
                </a:solidFill>
              </a:rPr>
              <a:t> </a:t>
            </a:r>
            <a:r>
              <a:rPr lang="en-US" sz="1200" b="1" dirty="0" smtClean="0">
                <a:solidFill>
                  <a:srgbClr val="FF0000"/>
                </a:solidFill>
              </a:rPr>
              <a:t>   __</a:t>
            </a:r>
            <a:r>
              <a:rPr lang="en-US" sz="1200" b="1" dirty="0" err="1" smtClean="0">
                <a:solidFill>
                  <a:srgbClr val="FF0000"/>
                </a:solidFill>
              </a:rPr>
              <a:t>mb_release</a:t>
            </a:r>
            <a:r>
              <a:rPr lang="en-US" sz="1200" b="1" dirty="0" smtClean="0">
                <a:solidFill>
                  <a:srgbClr val="FF0000"/>
                </a:solidFill>
              </a:rPr>
              <a:t>();</a:t>
            </a:r>
          </a:p>
          <a:p>
            <a:r>
              <a:rPr lang="en-US" sz="1200" dirty="0" smtClean="0"/>
              <a:t>    flag = 1;</a:t>
            </a:r>
          </a:p>
          <a:p>
            <a:r>
              <a:rPr lang="en-US" sz="1200" dirty="0" smtClean="0"/>
              <a:t>}</a:t>
            </a:r>
            <a:endParaRPr lang="en-US" sz="1200" dirty="0"/>
          </a:p>
        </p:txBody>
      </p:sp>
    </p:spTree>
    <p:extLst>
      <p:ext uri="{BB962C8B-B14F-4D97-AF65-F5344CB8AC3E}">
        <p14:creationId xmlns:p14="http://schemas.microsoft.com/office/powerpoint/2010/main" xmlns="" val="1651787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Memory Barriers – Acquire Semantics</a:t>
            </a:r>
            <a:endParaRPr lang="en-US" dirty="0"/>
          </a:p>
        </p:txBody>
      </p:sp>
      <p:sp>
        <p:nvSpPr>
          <p:cNvPr id="3" name="Content Placeholder 2"/>
          <p:cNvSpPr>
            <a:spLocks noGrp="1"/>
          </p:cNvSpPr>
          <p:nvPr>
            <p:ph idx="1"/>
          </p:nvPr>
        </p:nvSpPr>
        <p:spPr/>
        <p:txBody>
          <a:bodyPr>
            <a:normAutofit lnSpcReduction="10000"/>
          </a:bodyPr>
          <a:lstStyle/>
          <a:p>
            <a:pPr>
              <a:defRPr/>
            </a:pPr>
            <a:r>
              <a:rPr lang="en-US" sz="2000" dirty="0" smtClean="0"/>
              <a:t>Prevents </a:t>
            </a:r>
            <a:r>
              <a:rPr lang="en-US" sz="2000" dirty="0"/>
              <a:t>reordering of reads by compiler </a:t>
            </a:r>
            <a:r>
              <a:rPr lang="en-US" sz="2000" i="1" dirty="0"/>
              <a:t>or</a:t>
            </a:r>
            <a:r>
              <a:rPr lang="en-US" sz="2000" dirty="0"/>
              <a:t> CPU</a:t>
            </a:r>
          </a:p>
          <a:p>
            <a:pPr lvl="1">
              <a:buFont typeface="Arial" charset="0"/>
              <a:buChar char="•"/>
              <a:defRPr/>
            </a:pPr>
            <a:r>
              <a:rPr lang="en-US" sz="1800" dirty="0" smtClean="0"/>
              <a:t>Used </a:t>
            </a:r>
            <a:r>
              <a:rPr lang="en-US" sz="1800" dirty="0"/>
              <a:t>when gaining access to </a:t>
            </a:r>
            <a:r>
              <a:rPr lang="en-US" sz="1800" dirty="0" smtClean="0"/>
              <a:t>data</a:t>
            </a:r>
            <a:endParaRPr lang="en-US" sz="1800" dirty="0"/>
          </a:p>
          <a:p>
            <a:pPr>
              <a:defRPr/>
            </a:pPr>
            <a:r>
              <a:rPr lang="en-US" sz="2000" dirty="0"/>
              <a:t>x86/x64: _</a:t>
            </a:r>
            <a:r>
              <a:rPr lang="en-US" sz="2000" dirty="0" err="1" smtClean="0"/>
              <a:t>ReadWriteBarrier</a:t>
            </a:r>
            <a:r>
              <a:rPr lang="en-US" sz="2000" dirty="0" smtClean="0"/>
              <a:t>();</a:t>
            </a:r>
            <a:r>
              <a:rPr lang="en-US" sz="2000" dirty="0"/>
              <a:t> _</a:t>
            </a:r>
            <a:r>
              <a:rPr lang="en-US" sz="2000" dirty="0" err="1" smtClean="0"/>
              <a:t>mm_lfence</a:t>
            </a:r>
            <a:r>
              <a:rPr lang="en-US" sz="2000" dirty="0" smtClean="0"/>
              <a:t>();</a:t>
            </a:r>
            <a:endParaRPr lang="en-US" sz="2000" dirty="0"/>
          </a:p>
          <a:p>
            <a:pPr lvl="1">
              <a:buFont typeface="Arial" charset="0"/>
              <a:buChar char="•"/>
              <a:defRPr/>
            </a:pPr>
            <a:r>
              <a:rPr lang="en-US" sz="1800" dirty="0" smtClean="0"/>
              <a:t>Compiler </a:t>
            </a:r>
            <a:r>
              <a:rPr lang="en-US" sz="1800" dirty="0"/>
              <a:t>intrinsic, prevents compiler </a:t>
            </a:r>
            <a:r>
              <a:rPr lang="en-US" sz="1800" dirty="0" smtClean="0"/>
              <a:t>reordering</a:t>
            </a:r>
            <a:endParaRPr lang="en-US" sz="1800" dirty="0"/>
          </a:p>
          <a:p>
            <a:pPr>
              <a:defRPr/>
            </a:pPr>
            <a:r>
              <a:rPr lang="en-US" sz="2000" dirty="0"/>
              <a:t>PowerPC: __</a:t>
            </a:r>
            <a:r>
              <a:rPr lang="en-US" sz="2000" dirty="0" err="1"/>
              <a:t>lwsync</a:t>
            </a:r>
            <a:r>
              <a:rPr lang="en-US" sz="2000" dirty="0"/>
              <a:t>(); or </a:t>
            </a:r>
            <a:r>
              <a:rPr lang="en-US" sz="2000" dirty="0" err="1"/>
              <a:t>isync</a:t>
            </a:r>
            <a:r>
              <a:rPr lang="en-US" sz="2000" dirty="0"/>
              <a:t>();</a:t>
            </a:r>
          </a:p>
          <a:p>
            <a:pPr lvl="1">
              <a:buFont typeface="Arial" charset="0"/>
              <a:buChar char="•"/>
              <a:defRPr/>
            </a:pPr>
            <a:r>
              <a:rPr lang="en-US" sz="1800" dirty="0" smtClean="0"/>
              <a:t>Hardware </a:t>
            </a:r>
            <a:r>
              <a:rPr lang="en-US" sz="1800" dirty="0"/>
              <a:t>barrier, prevents CPU read </a:t>
            </a:r>
            <a:r>
              <a:rPr lang="en-US" sz="1800" dirty="0" smtClean="0"/>
              <a:t>reordering</a:t>
            </a:r>
          </a:p>
          <a:p>
            <a:pPr lvl="1">
              <a:buFont typeface="Arial" charset="0"/>
              <a:buChar char="•"/>
              <a:defRPr/>
            </a:pPr>
            <a:r>
              <a:rPr lang="en-US" sz="1800" dirty="0" smtClean="0"/>
              <a:t>__</a:t>
            </a:r>
            <a:r>
              <a:rPr lang="en-US" sz="1800" dirty="0" err="1" smtClean="0"/>
              <a:t>lwsync</a:t>
            </a:r>
            <a:r>
              <a:rPr lang="en-US" sz="1800" dirty="0" smtClean="0"/>
              <a:t>()</a:t>
            </a:r>
          </a:p>
          <a:p>
            <a:pPr lvl="2">
              <a:buFont typeface="Arial" charset="0"/>
              <a:buChar char="•"/>
              <a:defRPr/>
            </a:pPr>
            <a:r>
              <a:rPr lang="en-US" sz="1400" dirty="0" smtClean="0"/>
              <a:t>This syncs the Store Q, </a:t>
            </a:r>
            <a:r>
              <a:rPr lang="en-US" sz="1400" dirty="0" err="1" smtClean="0"/>
              <a:t>Inv</a:t>
            </a:r>
            <a:r>
              <a:rPr lang="en-US" sz="1400" dirty="0" smtClean="0"/>
              <a:t> Q and waits for Loads</a:t>
            </a:r>
          </a:p>
          <a:p>
            <a:pPr lvl="1">
              <a:buFont typeface="Arial" charset="0"/>
              <a:buChar char="•"/>
              <a:defRPr/>
            </a:pPr>
            <a:r>
              <a:rPr lang="en-US" sz="1800" dirty="0" smtClean="0"/>
              <a:t>__</a:t>
            </a:r>
            <a:r>
              <a:rPr lang="en-US" sz="1800" dirty="0" err="1" smtClean="0"/>
              <a:t>isync</a:t>
            </a:r>
            <a:r>
              <a:rPr lang="en-US" sz="1800" dirty="0" smtClean="0"/>
              <a:t>()</a:t>
            </a:r>
          </a:p>
          <a:p>
            <a:pPr lvl="2">
              <a:buFont typeface="Arial" charset="0"/>
              <a:buChar char="•"/>
              <a:defRPr/>
            </a:pPr>
            <a:r>
              <a:rPr lang="en-US" sz="1400" dirty="0" smtClean="0"/>
              <a:t>This empties the </a:t>
            </a:r>
            <a:r>
              <a:rPr lang="en-US" sz="1400" dirty="0" err="1" smtClean="0"/>
              <a:t>Inv</a:t>
            </a:r>
            <a:r>
              <a:rPr lang="en-US" sz="1400" dirty="0" smtClean="0"/>
              <a:t> Q and clears the I-cache. This in turn prevent instruction prefetching and therefore speculative loads. This guarantees that any data read after is up to date.</a:t>
            </a:r>
          </a:p>
          <a:p>
            <a:pPr>
              <a:defRPr/>
            </a:pPr>
            <a:r>
              <a:rPr lang="en-US" sz="2000" b="1" dirty="0"/>
              <a:t>Positioning is crucial!</a:t>
            </a:r>
          </a:p>
          <a:p>
            <a:pPr lvl="1">
              <a:buFont typeface="Arial" charset="0"/>
              <a:buChar char="•"/>
              <a:defRPr/>
            </a:pPr>
            <a:r>
              <a:rPr lang="en-US" sz="1800" b="1" dirty="0"/>
              <a:t>Read the control </a:t>
            </a:r>
            <a:r>
              <a:rPr lang="en-US" sz="1800" b="1" dirty="0" smtClean="0"/>
              <a:t>value</a:t>
            </a:r>
          </a:p>
          <a:p>
            <a:pPr lvl="1">
              <a:buFont typeface="Arial" charset="0"/>
              <a:buChar char="•"/>
              <a:defRPr/>
            </a:pPr>
            <a:r>
              <a:rPr lang="en-US" sz="1800" b="1" dirty="0" smtClean="0"/>
              <a:t>__</a:t>
            </a:r>
            <a:r>
              <a:rPr lang="en-US" sz="1800" b="1" dirty="0" err="1" smtClean="0"/>
              <a:t>mb_acquire</a:t>
            </a:r>
            <a:r>
              <a:rPr lang="en-US" sz="1800" b="1" dirty="0" smtClean="0"/>
              <a:t>()</a:t>
            </a:r>
          </a:p>
          <a:p>
            <a:pPr lvl="1">
              <a:buFont typeface="Arial" charset="0"/>
              <a:buChar char="•"/>
              <a:defRPr/>
            </a:pPr>
            <a:r>
              <a:rPr lang="en-US" sz="1800" b="1" dirty="0" smtClean="0"/>
              <a:t>Read </a:t>
            </a:r>
            <a:r>
              <a:rPr lang="en-US" sz="1800" b="1" dirty="0"/>
              <a:t>the data</a:t>
            </a:r>
          </a:p>
          <a:p>
            <a:pPr marL="457200" lvl="1" indent="0">
              <a:buNone/>
              <a:defRPr/>
            </a:pPr>
            <a:endParaRPr lang="en-US" sz="1800" dirty="0"/>
          </a:p>
          <a:p>
            <a:pPr lvl="1"/>
            <a:endParaRPr lang="en-US" dirty="0" smtClean="0"/>
          </a:p>
          <a:p>
            <a:pPr lvl="1"/>
            <a:endParaRPr lang="en-US" dirty="0" smtClean="0"/>
          </a:p>
          <a:p>
            <a:pPr marL="457200" lvl="1" indent="0">
              <a:buNone/>
              <a:defRPr/>
            </a:pPr>
            <a:endParaRPr lang="en-US" sz="1800" dirty="0" smtClean="0"/>
          </a:p>
          <a:p>
            <a:pPr marL="457200" lvl="1" indent="0">
              <a:buNone/>
              <a:defRPr/>
            </a:pPr>
            <a:endParaRPr lang="en-US" dirty="0" smtClean="0"/>
          </a:p>
          <a:p>
            <a:pPr lvl="1"/>
            <a:endParaRPr lang="en-US" dirty="0" smtClean="0"/>
          </a:p>
        </p:txBody>
      </p:sp>
      <p:sp>
        <p:nvSpPr>
          <p:cNvPr id="5" name="TextBox 4"/>
          <p:cNvSpPr txBox="1"/>
          <p:nvPr/>
        </p:nvSpPr>
        <p:spPr>
          <a:xfrm>
            <a:off x="6477000" y="2133600"/>
            <a:ext cx="1905000" cy="1200329"/>
          </a:xfrm>
          <a:prstGeom prst="rect">
            <a:avLst/>
          </a:prstGeom>
          <a:solidFill>
            <a:schemeClr val="accent6">
              <a:lumMod val="40000"/>
              <a:lumOff val="60000"/>
            </a:schemeClr>
          </a:solidFill>
          <a:ln>
            <a:solidFill>
              <a:srgbClr val="002060"/>
            </a:solidFill>
          </a:ln>
        </p:spPr>
        <p:txBody>
          <a:bodyPr wrap="square" rtlCol="0">
            <a:spAutoFit/>
          </a:bodyPr>
          <a:lstStyle/>
          <a:p>
            <a:r>
              <a:rPr lang="en-US" sz="1200" dirty="0" smtClean="0"/>
              <a:t>void bar()</a:t>
            </a:r>
          </a:p>
          <a:p>
            <a:r>
              <a:rPr lang="en-US" sz="1200" dirty="0" smtClean="0"/>
              <a:t>{</a:t>
            </a:r>
          </a:p>
          <a:p>
            <a:r>
              <a:rPr lang="en-US" sz="1200" dirty="0" smtClean="0"/>
              <a:t>    while (flag == 0);</a:t>
            </a:r>
          </a:p>
          <a:p>
            <a:r>
              <a:rPr lang="en-US" sz="1200" b="1" dirty="0">
                <a:solidFill>
                  <a:srgbClr val="FF0000"/>
                </a:solidFill>
              </a:rPr>
              <a:t> </a:t>
            </a:r>
            <a:r>
              <a:rPr lang="en-US" sz="1200" b="1" dirty="0" smtClean="0">
                <a:solidFill>
                  <a:srgbClr val="FF0000"/>
                </a:solidFill>
              </a:rPr>
              <a:t>   __</a:t>
            </a:r>
            <a:r>
              <a:rPr lang="en-US" sz="1200" b="1" dirty="0" err="1" smtClean="0">
                <a:solidFill>
                  <a:srgbClr val="FF0000"/>
                </a:solidFill>
              </a:rPr>
              <a:t>mb_acquire</a:t>
            </a:r>
            <a:r>
              <a:rPr lang="en-US" sz="1200" b="1" dirty="0" smtClean="0">
                <a:solidFill>
                  <a:srgbClr val="FF0000"/>
                </a:solidFill>
              </a:rPr>
              <a:t>();</a:t>
            </a:r>
          </a:p>
          <a:p>
            <a:r>
              <a:rPr lang="en-US" sz="1200" dirty="0" smtClean="0"/>
              <a:t>    assert(data);</a:t>
            </a:r>
          </a:p>
          <a:p>
            <a:r>
              <a:rPr lang="en-US" sz="1200" dirty="0" smtClean="0"/>
              <a:t>}</a:t>
            </a:r>
            <a:endParaRPr lang="en-US" sz="1200" dirty="0"/>
          </a:p>
        </p:txBody>
      </p:sp>
    </p:spTree>
    <p:extLst>
      <p:ext uri="{BB962C8B-B14F-4D97-AF65-F5344CB8AC3E}">
        <p14:creationId xmlns:p14="http://schemas.microsoft.com/office/powerpoint/2010/main" xmlns="" val="223416700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quick note on __</a:t>
            </a:r>
            <a:r>
              <a:rPr lang="en-US" dirty="0" err="1" smtClean="0"/>
              <a:t>lwsync</a:t>
            </a:r>
            <a:r>
              <a:rPr lang="en-US" dirty="0" smtClean="0"/>
              <a:t>()</a:t>
            </a:r>
            <a:endParaRPr lang="en-US" dirty="0"/>
          </a:p>
        </p:txBody>
      </p:sp>
      <p:sp>
        <p:nvSpPr>
          <p:cNvPr id="3" name="Content Placeholder 2"/>
          <p:cNvSpPr>
            <a:spLocks noGrp="1"/>
          </p:cNvSpPr>
          <p:nvPr>
            <p:ph idx="1"/>
          </p:nvPr>
        </p:nvSpPr>
        <p:spPr/>
        <p:txBody>
          <a:bodyPr/>
          <a:lstStyle/>
          <a:p>
            <a:r>
              <a:rPr lang="en-US" dirty="0" smtClean="0"/>
              <a:t>It does NOT enforce ordering of LOADS following STORES</a:t>
            </a:r>
          </a:p>
          <a:p>
            <a:r>
              <a:rPr lang="en-US" dirty="0" smtClean="0"/>
              <a:t>Be careful on ‘acquire’ memory barriers</a:t>
            </a:r>
            <a:endParaRPr lang="en-US" dirty="0"/>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09800" y="3276600"/>
            <a:ext cx="4313729" cy="25256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6633888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Sharing</a:t>
            </a:r>
            <a:endParaRPr lang="en-US" dirty="0"/>
          </a:p>
        </p:txBody>
      </p:sp>
      <p:sp>
        <p:nvSpPr>
          <p:cNvPr id="3" name="Content Placeholder 2"/>
          <p:cNvSpPr>
            <a:spLocks noGrp="1"/>
          </p:cNvSpPr>
          <p:nvPr>
            <p:ph idx="1"/>
          </p:nvPr>
        </p:nvSpPr>
        <p:spPr/>
        <p:txBody>
          <a:bodyPr/>
          <a:lstStyle/>
          <a:p>
            <a:r>
              <a:rPr lang="en-US" dirty="0" smtClean="0"/>
              <a:t>Avoid having data members operated on by different cores on the same cache line</a:t>
            </a:r>
          </a:p>
          <a:p>
            <a:pPr lvl="1"/>
            <a:r>
              <a:rPr lang="en-US" dirty="0" smtClean="0"/>
              <a:t>Not doing this results in cache line ping-ponging and degrades performance</a:t>
            </a:r>
          </a:p>
          <a:p>
            <a:r>
              <a:rPr lang="en-US" dirty="0" smtClean="0"/>
              <a:t>Keep the access control flag for shared data on its own cache line to prevent this</a:t>
            </a:r>
            <a:endParaRPr lang="en-US" dirty="0"/>
          </a:p>
        </p:txBody>
      </p:sp>
    </p:spTree>
    <p:extLst>
      <p:ext uri="{BB962C8B-B14F-4D97-AF65-F5344CB8AC3E}">
        <p14:creationId xmlns:p14="http://schemas.microsoft.com/office/powerpoint/2010/main" xmlns="" val="259547564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Independent Layers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Execution</a:t>
            </a:r>
          </a:p>
          <a:p>
            <a:pPr lvl="1"/>
            <a:r>
              <a:rPr lang="en-US" dirty="0" smtClean="0"/>
              <a:t>The CPU can execute independently from the cache as long as the cache has the data</a:t>
            </a:r>
          </a:p>
          <a:p>
            <a:r>
              <a:rPr lang="en-US" dirty="0" smtClean="0"/>
              <a:t>Cache</a:t>
            </a:r>
          </a:p>
          <a:p>
            <a:pPr lvl="1"/>
            <a:r>
              <a:rPr lang="en-US" dirty="0" smtClean="0"/>
              <a:t>The cache </a:t>
            </a:r>
            <a:r>
              <a:rPr lang="en-US" b="1" dirty="0" smtClean="0"/>
              <a:t>doesn’t</a:t>
            </a:r>
            <a:r>
              <a:rPr lang="en-US" dirty="0" smtClean="0"/>
              <a:t> have to write any data to main memory in order to ensure cache coherency</a:t>
            </a:r>
          </a:p>
          <a:p>
            <a:pPr lvl="1"/>
            <a:r>
              <a:rPr lang="en-US" dirty="0" smtClean="0"/>
              <a:t>Other optimizations exist to further prevent writes to main memory unless really needed. (Example: MOESI)</a:t>
            </a:r>
          </a:p>
          <a:p>
            <a:r>
              <a:rPr lang="en-US" dirty="0" smtClean="0"/>
              <a:t>Main Memory</a:t>
            </a:r>
          </a:p>
          <a:p>
            <a:pPr lvl="1"/>
            <a:r>
              <a:rPr lang="en-US" dirty="0" smtClean="0"/>
              <a:t>I/O devices(read GPU) sees this and not caches. You need to really force the data all the way down to main memory if you want another device to be able to read it.</a:t>
            </a:r>
          </a:p>
          <a:p>
            <a:pPr lvl="1"/>
            <a:r>
              <a:rPr lang="en-US" dirty="0" smtClean="0"/>
              <a:t>Main memory is REALLY FAR AWAY!!!</a:t>
            </a:r>
            <a:endParaRPr lang="en-US" dirty="0"/>
          </a:p>
        </p:txBody>
      </p:sp>
    </p:spTree>
    <p:extLst>
      <p:ext uri="{BB962C8B-B14F-4D97-AF65-F5344CB8AC3E}">
        <p14:creationId xmlns:p14="http://schemas.microsoft.com/office/powerpoint/2010/main" xmlns="" val="224645360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And Swap (CAS)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Atomic update of an aligned native sized memory location</a:t>
            </a:r>
          </a:p>
          <a:p>
            <a:pPr lvl="1"/>
            <a:r>
              <a:rPr lang="en-US" dirty="0" smtClean="0"/>
              <a:t>32-bit, 64-bit and sometimes other sizes</a:t>
            </a:r>
          </a:p>
          <a:p>
            <a:r>
              <a:rPr lang="en-US" dirty="0" smtClean="0"/>
              <a:t>Operates on the ‘Cache Layer’, not main memory</a:t>
            </a:r>
          </a:p>
          <a:p>
            <a:r>
              <a:rPr lang="en-US" dirty="0" smtClean="0"/>
              <a:t>PowerPC</a:t>
            </a:r>
          </a:p>
          <a:p>
            <a:pPr lvl="1"/>
            <a:r>
              <a:rPr lang="en-US" dirty="0" smtClean="0"/>
              <a:t>Load With Reservation (</a:t>
            </a:r>
            <a:r>
              <a:rPr lang="en-US" dirty="0" err="1" smtClean="0"/>
              <a:t>addr</a:t>
            </a:r>
            <a:r>
              <a:rPr lang="en-US" dirty="0" smtClean="0"/>
              <a:t>)</a:t>
            </a:r>
          </a:p>
          <a:p>
            <a:pPr lvl="1"/>
            <a:r>
              <a:rPr lang="en-US" dirty="0" smtClean="0"/>
              <a:t>Conditional Store (</a:t>
            </a:r>
            <a:r>
              <a:rPr lang="en-US" dirty="0" err="1" smtClean="0"/>
              <a:t>addr</a:t>
            </a:r>
            <a:r>
              <a:rPr lang="en-US" dirty="0" smtClean="0"/>
              <a:t>, </a:t>
            </a:r>
            <a:r>
              <a:rPr lang="en-US" dirty="0" err="1" smtClean="0"/>
              <a:t>newValue</a:t>
            </a:r>
            <a:r>
              <a:rPr lang="en-US" dirty="0" smtClean="0"/>
              <a:t>)</a:t>
            </a:r>
          </a:p>
          <a:p>
            <a:pPr lvl="2"/>
            <a:r>
              <a:rPr lang="en-US" dirty="0" smtClean="0"/>
              <a:t>Returns success(0)/failure(!0)</a:t>
            </a:r>
          </a:p>
          <a:p>
            <a:r>
              <a:rPr lang="en-US" dirty="0" smtClean="0"/>
              <a:t>Intel/AMD</a:t>
            </a:r>
          </a:p>
          <a:p>
            <a:pPr lvl="1"/>
            <a:r>
              <a:rPr lang="en-US" dirty="0" err="1" smtClean="0"/>
              <a:t>CompareAndExchange</a:t>
            </a:r>
            <a:r>
              <a:rPr lang="en-US" dirty="0" smtClean="0"/>
              <a:t> (</a:t>
            </a:r>
            <a:r>
              <a:rPr lang="en-US" dirty="0" err="1" smtClean="0"/>
              <a:t>addr</a:t>
            </a:r>
            <a:r>
              <a:rPr lang="en-US" dirty="0" smtClean="0"/>
              <a:t>, expected, </a:t>
            </a:r>
            <a:r>
              <a:rPr lang="en-US" dirty="0" err="1" smtClean="0"/>
              <a:t>newValue</a:t>
            </a:r>
            <a:r>
              <a:rPr lang="en-US" dirty="0" smtClean="0"/>
              <a:t>)</a:t>
            </a:r>
          </a:p>
          <a:p>
            <a:pPr lvl="2"/>
            <a:r>
              <a:rPr lang="en-US" dirty="0" smtClean="0"/>
              <a:t>Returns the previous value in ‘</a:t>
            </a:r>
            <a:r>
              <a:rPr lang="en-US" dirty="0" err="1" smtClean="0"/>
              <a:t>addr</a:t>
            </a:r>
            <a:r>
              <a:rPr lang="en-US" dirty="0" smtClean="0"/>
              <a:t>’.</a:t>
            </a:r>
          </a:p>
          <a:p>
            <a:pPr lvl="2"/>
            <a:r>
              <a:rPr lang="en-US" dirty="0" err="1" smtClean="0"/>
              <a:t>prevValue</a:t>
            </a:r>
            <a:r>
              <a:rPr lang="en-US" dirty="0" smtClean="0"/>
              <a:t> == expected ? Success : Failure</a:t>
            </a:r>
          </a:p>
          <a:p>
            <a:pPr lvl="2"/>
            <a:endParaRPr lang="en-US" dirty="0"/>
          </a:p>
        </p:txBody>
      </p:sp>
    </p:spTree>
    <p:extLst>
      <p:ext uri="{BB962C8B-B14F-4D97-AF65-F5344CB8AC3E}">
        <p14:creationId xmlns:p14="http://schemas.microsoft.com/office/powerpoint/2010/main" xmlns="" val="53827252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Compare And Swap (CAS)</a:t>
            </a:r>
            <a:endParaRPr lang="en-US" dirty="0"/>
          </a:p>
        </p:txBody>
      </p:sp>
      <p:sp>
        <p:nvSpPr>
          <p:cNvPr id="3" name="Content Placeholder 2"/>
          <p:cNvSpPr>
            <a:spLocks noGrp="1"/>
          </p:cNvSpPr>
          <p:nvPr>
            <p:ph idx="1"/>
          </p:nvPr>
        </p:nvSpPr>
        <p:spPr/>
        <p:txBody>
          <a:bodyPr>
            <a:normAutofit fontScale="92500"/>
          </a:bodyPr>
          <a:lstStyle/>
          <a:p>
            <a:r>
              <a:rPr lang="en-US" dirty="0" smtClean="0"/>
              <a:t>PowerPC/PS3:</a:t>
            </a:r>
          </a:p>
          <a:p>
            <a:pPr lvl="1"/>
            <a:r>
              <a:rPr lang="en-US" dirty="0" err="1" smtClean="0"/>
              <a:t>lwarx</a:t>
            </a:r>
            <a:r>
              <a:rPr lang="en-US" dirty="0" smtClean="0"/>
              <a:t> / </a:t>
            </a:r>
            <a:r>
              <a:rPr lang="en-US" dirty="0" err="1" smtClean="0"/>
              <a:t>stwcx</a:t>
            </a:r>
            <a:endParaRPr lang="en-US" dirty="0" smtClean="0"/>
          </a:p>
          <a:p>
            <a:pPr lvl="2"/>
            <a:r>
              <a:rPr lang="en-US" sz="1400" dirty="0" smtClean="0"/>
              <a:t>The PowerPC processor can hold only one reservation at a time.</a:t>
            </a:r>
          </a:p>
          <a:p>
            <a:pPr lvl="1"/>
            <a:r>
              <a:rPr lang="en-US" sz="1800" dirty="0" smtClean="0">
                <a:solidFill>
                  <a:srgbClr val="FF0000"/>
                </a:solidFill>
              </a:rPr>
              <a:t>Does NOT guarantee that all other prior loads/stores are visible by the other cores</a:t>
            </a:r>
          </a:p>
          <a:p>
            <a:pPr lvl="2"/>
            <a:r>
              <a:rPr lang="en-US" sz="1400" dirty="0" smtClean="0">
                <a:solidFill>
                  <a:srgbClr val="FF0000"/>
                </a:solidFill>
              </a:rPr>
              <a:t>Solution: Add __</a:t>
            </a:r>
            <a:r>
              <a:rPr lang="en-US" sz="1400" dirty="0" err="1" smtClean="0">
                <a:solidFill>
                  <a:srgbClr val="FF0000"/>
                </a:solidFill>
              </a:rPr>
              <a:t>lwsync</a:t>
            </a:r>
            <a:r>
              <a:rPr lang="en-US" sz="1400" dirty="0" smtClean="0">
                <a:solidFill>
                  <a:srgbClr val="FF0000"/>
                </a:solidFill>
              </a:rPr>
              <a:t> or __</a:t>
            </a:r>
            <a:r>
              <a:rPr lang="en-US" sz="1400" dirty="0" err="1" smtClean="0">
                <a:solidFill>
                  <a:srgbClr val="FF0000"/>
                </a:solidFill>
              </a:rPr>
              <a:t>isync</a:t>
            </a:r>
            <a:r>
              <a:rPr lang="en-US" sz="1400" dirty="0" smtClean="0">
                <a:solidFill>
                  <a:srgbClr val="FF0000"/>
                </a:solidFill>
              </a:rPr>
              <a:t> after the successful CAS.</a:t>
            </a:r>
          </a:p>
          <a:p>
            <a:r>
              <a:rPr lang="en-US" dirty="0" smtClean="0"/>
              <a:t>Intel/AMD</a:t>
            </a:r>
          </a:p>
          <a:p>
            <a:pPr lvl="1"/>
            <a:r>
              <a:rPr lang="en-US" dirty="0" smtClean="0"/>
              <a:t>lock </a:t>
            </a:r>
            <a:r>
              <a:rPr lang="en-US" dirty="0" err="1" smtClean="0"/>
              <a:t>cmpxchg</a:t>
            </a:r>
            <a:r>
              <a:rPr lang="en-US" dirty="0" smtClean="0"/>
              <a:t> [</a:t>
            </a:r>
            <a:r>
              <a:rPr lang="en-US" dirty="0" err="1" smtClean="0"/>
              <a:t>ecx</a:t>
            </a:r>
            <a:r>
              <a:rPr lang="en-US" dirty="0" smtClean="0"/>
              <a:t>], </a:t>
            </a:r>
            <a:r>
              <a:rPr lang="en-US" dirty="0" err="1" smtClean="0"/>
              <a:t>edx</a:t>
            </a:r>
            <a:endParaRPr lang="en-US" dirty="0" smtClean="0"/>
          </a:p>
          <a:p>
            <a:pPr lvl="2"/>
            <a:r>
              <a:rPr lang="en-US" dirty="0" err="1" smtClean="0"/>
              <a:t>ecx</a:t>
            </a:r>
            <a:r>
              <a:rPr lang="en-US" dirty="0"/>
              <a:t> </a:t>
            </a:r>
            <a:r>
              <a:rPr lang="en-US" dirty="0" smtClean="0"/>
              <a:t>– pointer to the variable</a:t>
            </a:r>
          </a:p>
          <a:p>
            <a:pPr lvl="2"/>
            <a:r>
              <a:rPr lang="en-US" dirty="0" err="1" smtClean="0"/>
              <a:t>eax</a:t>
            </a:r>
            <a:r>
              <a:rPr lang="en-US" dirty="0" smtClean="0"/>
              <a:t> – expected value of variable</a:t>
            </a:r>
          </a:p>
          <a:p>
            <a:pPr lvl="2"/>
            <a:r>
              <a:rPr lang="en-US" dirty="0" err="1" smtClean="0"/>
              <a:t>edx</a:t>
            </a:r>
            <a:r>
              <a:rPr lang="en-US" dirty="0" smtClean="0"/>
              <a:t> – value to write to IF variable == </a:t>
            </a:r>
            <a:r>
              <a:rPr lang="en-US" dirty="0" err="1" smtClean="0"/>
              <a:t>eax</a:t>
            </a:r>
            <a:endParaRPr lang="en-US" dirty="0" smtClean="0"/>
          </a:p>
          <a:p>
            <a:pPr lvl="1"/>
            <a:r>
              <a:rPr lang="en-US" sz="1800" dirty="0" smtClean="0">
                <a:solidFill>
                  <a:srgbClr val="00B050"/>
                </a:solidFill>
              </a:rPr>
              <a:t>DOES guarantee that all prior loads/stores are visible by the other cores</a:t>
            </a:r>
          </a:p>
          <a:p>
            <a:pPr lvl="1"/>
            <a:endParaRPr lang="en-US" dirty="0"/>
          </a:p>
        </p:txBody>
      </p:sp>
    </p:spTree>
    <p:extLst>
      <p:ext uri="{BB962C8B-B14F-4D97-AF65-F5344CB8AC3E}">
        <p14:creationId xmlns:p14="http://schemas.microsoft.com/office/powerpoint/2010/main" xmlns="" val="2353827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MESI Protocol Messages</a:t>
            </a:r>
            <a:endParaRPr lang="en-US" dirty="0"/>
          </a:p>
        </p:txBody>
      </p:sp>
      <p:sp>
        <p:nvSpPr>
          <p:cNvPr id="3" name="Content Placeholder 2"/>
          <p:cNvSpPr>
            <a:spLocks noGrp="1"/>
          </p:cNvSpPr>
          <p:nvPr>
            <p:ph idx="1"/>
          </p:nvPr>
        </p:nvSpPr>
        <p:spPr/>
        <p:txBody>
          <a:bodyPr>
            <a:normAutofit/>
          </a:bodyPr>
          <a:lstStyle/>
          <a:p>
            <a:r>
              <a:rPr lang="en-US" dirty="0" smtClean="0"/>
              <a:t>Messages are sent on the ICB to maintain coherency between the caches</a:t>
            </a:r>
          </a:p>
          <a:p>
            <a:r>
              <a:rPr lang="en-US" dirty="0" smtClean="0"/>
              <a:t>Anyone on the ICB can reply to the ‘Read’ messages</a:t>
            </a:r>
          </a:p>
          <a:p>
            <a:pPr lvl="1"/>
            <a:r>
              <a:rPr lang="en-US" dirty="0" smtClean="0"/>
              <a:t>Not just the memory controller but also other cores.</a:t>
            </a:r>
          </a:p>
        </p:txBody>
      </p:sp>
    </p:spTree>
    <p:extLst>
      <p:ext uri="{BB962C8B-B14F-4D97-AF65-F5344CB8AC3E}">
        <p14:creationId xmlns:p14="http://schemas.microsoft.com/office/powerpoint/2010/main" xmlns="" val="263461606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Acquire Example (Spinlock)</a:t>
            </a:r>
            <a:br>
              <a:rPr lang="en-US" dirty="0" smtClean="0"/>
            </a:br>
            <a:r>
              <a:rPr lang="en-US" sz="2200" dirty="0" smtClean="0"/>
              <a:t>Apple OS code</a:t>
            </a:r>
            <a:endParaRPr lang="en-US" sz="2200" dirty="0"/>
          </a:p>
        </p:txBody>
      </p:sp>
      <p:sp>
        <p:nvSpPr>
          <p:cNvPr id="4" name="TextBox 3"/>
          <p:cNvSpPr txBox="1"/>
          <p:nvPr/>
        </p:nvSpPr>
        <p:spPr>
          <a:xfrm>
            <a:off x="762000" y="1371600"/>
            <a:ext cx="7772400" cy="5078313"/>
          </a:xfrm>
          <a:prstGeom prst="rect">
            <a:avLst/>
          </a:prstGeom>
          <a:noFill/>
        </p:spPr>
        <p:txBody>
          <a:bodyPr wrap="square" rtlCol="0">
            <a:spAutoFit/>
          </a:bodyPr>
          <a:lstStyle/>
          <a:p>
            <a:r>
              <a:rPr lang="en-US" dirty="0" smtClean="0"/>
              <a:t>spinlock_64_try_mp:</a:t>
            </a:r>
          </a:p>
          <a:p>
            <a:r>
              <a:rPr lang="en-US" dirty="0"/>
              <a:t>	</a:t>
            </a:r>
            <a:r>
              <a:rPr lang="en-US" dirty="0" err="1" smtClean="0"/>
              <a:t>mr</a:t>
            </a:r>
            <a:r>
              <a:rPr lang="en-US" dirty="0" smtClean="0"/>
              <a:t> r5, r3		// ‘r5’ is our lock address</a:t>
            </a:r>
          </a:p>
          <a:p>
            <a:r>
              <a:rPr lang="en-US" dirty="0"/>
              <a:t>	</a:t>
            </a:r>
            <a:r>
              <a:rPr lang="en-US" dirty="0" smtClean="0"/>
              <a:t>li r3, 1		// load default return value ‘success’</a:t>
            </a:r>
          </a:p>
          <a:p>
            <a:r>
              <a:rPr lang="en-US" dirty="0" smtClean="0"/>
              <a:t>1:</a:t>
            </a:r>
          </a:p>
          <a:p>
            <a:r>
              <a:rPr lang="en-US" b="1" dirty="0">
                <a:solidFill>
                  <a:srgbClr val="0070C0"/>
                </a:solidFill>
              </a:rPr>
              <a:t>	</a:t>
            </a:r>
            <a:r>
              <a:rPr lang="en-US" b="1" dirty="0" err="1" smtClean="0">
                <a:solidFill>
                  <a:srgbClr val="0070C0"/>
                </a:solidFill>
              </a:rPr>
              <a:t>lwarx</a:t>
            </a:r>
            <a:r>
              <a:rPr lang="en-US" b="1" dirty="0" smtClean="0">
                <a:solidFill>
                  <a:srgbClr val="0070C0"/>
                </a:solidFill>
              </a:rPr>
              <a:t> r4,0,r5	// load with reservation</a:t>
            </a:r>
          </a:p>
          <a:p>
            <a:r>
              <a:rPr lang="en-US" dirty="0"/>
              <a:t>	</a:t>
            </a:r>
            <a:r>
              <a:rPr lang="en-US" dirty="0" smtClean="0"/>
              <a:t>li r6,-1		// locked == -1</a:t>
            </a:r>
          </a:p>
          <a:p>
            <a:r>
              <a:rPr lang="en-US" dirty="0"/>
              <a:t>	</a:t>
            </a:r>
            <a:r>
              <a:rPr lang="en-US" dirty="0" err="1" smtClean="0"/>
              <a:t>cmpwi</a:t>
            </a:r>
            <a:r>
              <a:rPr lang="en-US" dirty="0" smtClean="0"/>
              <a:t> r4,0</a:t>
            </a:r>
          </a:p>
          <a:p>
            <a:r>
              <a:rPr lang="en-US" dirty="0"/>
              <a:t>	</a:t>
            </a:r>
            <a:r>
              <a:rPr lang="en-US" dirty="0" err="1" smtClean="0"/>
              <a:t>bne</a:t>
            </a:r>
            <a:r>
              <a:rPr lang="en-US" dirty="0" smtClean="0"/>
              <a:t>-- 2f		// early out if locked</a:t>
            </a:r>
          </a:p>
          <a:p>
            <a:endParaRPr lang="en-US" dirty="0" smtClean="0"/>
          </a:p>
          <a:p>
            <a:r>
              <a:rPr lang="en-US" b="1" dirty="0">
                <a:solidFill>
                  <a:srgbClr val="0070C0"/>
                </a:solidFill>
              </a:rPr>
              <a:t>	</a:t>
            </a:r>
            <a:r>
              <a:rPr lang="en-US" b="1" dirty="0" err="1" smtClean="0">
                <a:solidFill>
                  <a:srgbClr val="0070C0"/>
                </a:solidFill>
              </a:rPr>
              <a:t>stwcx</a:t>
            </a:r>
            <a:r>
              <a:rPr lang="en-US" b="1" dirty="0" smtClean="0">
                <a:solidFill>
                  <a:srgbClr val="0070C0"/>
                </a:solidFill>
              </a:rPr>
              <a:t>. r6,0,r5	// conditional store</a:t>
            </a:r>
          </a:p>
          <a:p>
            <a:r>
              <a:rPr lang="en-US" b="1" dirty="0">
                <a:solidFill>
                  <a:srgbClr val="FF0000"/>
                </a:solidFill>
              </a:rPr>
              <a:t>	</a:t>
            </a:r>
            <a:r>
              <a:rPr lang="en-US" b="1" dirty="0" err="1" smtClean="0">
                <a:solidFill>
                  <a:srgbClr val="FF0000"/>
                </a:solidFill>
              </a:rPr>
              <a:t>isync</a:t>
            </a:r>
            <a:r>
              <a:rPr lang="en-US" b="1" dirty="0" smtClean="0">
                <a:solidFill>
                  <a:srgbClr val="FF0000"/>
                </a:solidFill>
              </a:rPr>
              <a:t> 		// cancel speculative execution</a:t>
            </a:r>
          </a:p>
          <a:p>
            <a:r>
              <a:rPr lang="en-US" dirty="0"/>
              <a:t>	</a:t>
            </a:r>
            <a:r>
              <a:rPr lang="en-US" dirty="0" err="1" smtClean="0"/>
              <a:t>beqlr</a:t>
            </a:r>
            <a:r>
              <a:rPr lang="en-US" dirty="0" smtClean="0"/>
              <a:t>++		// if successful CAS return success (r3=1)</a:t>
            </a:r>
          </a:p>
          <a:p>
            <a:r>
              <a:rPr lang="en-US" dirty="0"/>
              <a:t>	</a:t>
            </a:r>
            <a:r>
              <a:rPr lang="en-US" dirty="0" smtClean="0"/>
              <a:t>b 1b		// … else, try again</a:t>
            </a:r>
          </a:p>
          <a:p>
            <a:r>
              <a:rPr lang="en-US" dirty="0" smtClean="0"/>
              <a:t>2:</a:t>
            </a:r>
          </a:p>
          <a:p>
            <a:r>
              <a:rPr lang="en-US" b="1" dirty="0">
                <a:solidFill>
                  <a:srgbClr val="0070C0"/>
                </a:solidFill>
              </a:rPr>
              <a:t>	</a:t>
            </a:r>
            <a:r>
              <a:rPr lang="en-US" b="1" dirty="0" smtClean="0">
                <a:solidFill>
                  <a:srgbClr val="0070C0"/>
                </a:solidFill>
              </a:rPr>
              <a:t>li r6,-4</a:t>
            </a:r>
          </a:p>
          <a:p>
            <a:r>
              <a:rPr lang="en-US" b="1" dirty="0">
                <a:solidFill>
                  <a:srgbClr val="0070C0"/>
                </a:solidFill>
              </a:rPr>
              <a:t>	</a:t>
            </a:r>
            <a:r>
              <a:rPr lang="en-US" b="1" dirty="0" err="1" smtClean="0">
                <a:solidFill>
                  <a:srgbClr val="0070C0"/>
                </a:solidFill>
              </a:rPr>
              <a:t>stwcx</a:t>
            </a:r>
            <a:r>
              <a:rPr lang="en-US" b="1" dirty="0" smtClean="0">
                <a:solidFill>
                  <a:srgbClr val="0070C0"/>
                </a:solidFill>
              </a:rPr>
              <a:t>. r5,r6,r1 	// clear the pending reservation (dummy write)</a:t>
            </a:r>
          </a:p>
          <a:p>
            <a:r>
              <a:rPr lang="en-US" dirty="0"/>
              <a:t>	</a:t>
            </a:r>
            <a:r>
              <a:rPr lang="en-US" dirty="0" smtClean="0"/>
              <a:t>li r3,0		// we did not get the lock, return fail (r3=0)</a:t>
            </a:r>
          </a:p>
          <a:p>
            <a:r>
              <a:rPr lang="en-US" dirty="0"/>
              <a:t>	</a:t>
            </a:r>
            <a:r>
              <a:rPr lang="en-US" dirty="0" err="1" smtClean="0"/>
              <a:t>blr</a:t>
            </a:r>
            <a:endParaRPr lang="en-US" dirty="0"/>
          </a:p>
        </p:txBody>
      </p:sp>
    </p:spTree>
    <p:extLst>
      <p:ext uri="{BB962C8B-B14F-4D97-AF65-F5344CB8AC3E}">
        <p14:creationId xmlns:p14="http://schemas.microsoft.com/office/powerpoint/2010/main" xmlns="" val="402800663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Release Example (Spinlock)</a:t>
            </a:r>
            <a:br>
              <a:rPr lang="en-US" dirty="0" smtClean="0"/>
            </a:br>
            <a:r>
              <a:rPr lang="en-US" sz="2200" dirty="0" smtClean="0"/>
              <a:t>Apple OS code</a:t>
            </a:r>
            <a:endParaRPr lang="en-US" sz="2200" dirty="0"/>
          </a:p>
        </p:txBody>
      </p:sp>
      <p:sp>
        <p:nvSpPr>
          <p:cNvPr id="4" name="TextBox 3"/>
          <p:cNvSpPr txBox="1"/>
          <p:nvPr/>
        </p:nvSpPr>
        <p:spPr>
          <a:xfrm>
            <a:off x="838200" y="1447800"/>
            <a:ext cx="6705600" cy="1477328"/>
          </a:xfrm>
          <a:prstGeom prst="rect">
            <a:avLst/>
          </a:prstGeom>
          <a:noFill/>
        </p:spPr>
        <p:txBody>
          <a:bodyPr wrap="square" rtlCol="0">
            <a:spAutoFit/>
          </a:bodyPr>
          <a:lstStyle/>
          <a:p>
            <a:r>
              <a:rPr lang="en-US" dirty="0" smtClean="0"/>
              <a:t>spinlock_64_unlock_mp:</a:t>
            </a:r>
          </a:p>
          <a:p>
            <a:r>
              <a:rPr lang="en-US" dirty="0"/>
              <a:t>	</a:t>
            </a:r>
            <a:r>
              <a:rPr lang="en-US" b="1" dirty="0" err="1" smtClean="0">
                <a:solidFill>
                  <a:srgbClr val="FF0000"/>
                </a:solidFill>
              </a:rPr>
              <a:t>lwsync</a:t>
            </a:r>
            <a:r>
              <a:rPr lang="en-US" b="1" dirty="0" smtClean="0">
                <a:solidFill>
                  <a:srgbClr val="FF0000"/>
                </a:solidFill>
              </a:rPr>
              <a:t>	// complete prior stores before unlock</a:t>
            </a:r>
          </a:p>
          <a:p>
            <a:r>
              <a:rPr lang="en-US" dirty="0"/>
              <a:t>	</a:t>
            </a:r>
            <a:r>
              <a:rPr lang="en-US" dirty="0" smtClean="0"/>
              <a:t>li r4,0</a:t>
            </a:r>
          </a:p>
          <a:p>
            <a:r>
              <a:rPr lang="en-US" dirty="0" smtClean="0"/>
              <a:t>	</a:t>
            </a:r>
            <a:r>
              <a:rPr lang="en-US" dirty="0" err="1" smtClean="0"/>
              <a:t>stw</a:t>
            </a:r>
            <a:r>
              <a:rPr lang="en-US" dirty="0" smtClean="0"/>
              <a:t> r4,0(r3)</a:t>
            </a:r>
          </a:p>
          <a:p>
            <a:r>
              <a:rPr lang="en-US" dirty="0"/>
              <a:t>	</a:t>
            </a:r>
            <a:r>
              <a:rPr lang="en-US" dirty="0" err="1" smtClean="0"/>
              <a:t>blr</a:t>
            </a:r>
            <a:endParaRPr lang="en-US" dirty="0"/>
          </a:p>
        </p:txBody>
      </p:sp>
    </p:spTree>
    <p:extLst>
      <p:ext uri="{BB962C8B-B14F-4D97-AF65-F5344CB8AC3E}">
        <p14:creationId xmlns:p14="http://schemas.microsoft.com/office/powerpoint/2010/main" xmlns="" val="264692281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Multi-Core Programming Is Hard</a:t>
            </a:r>
            <a:endParaRPr lang="en-US" dirty="0"/>
          </a:p>
        </p:txBody>
      </p:sp>
      <p:sp>
        <p:nvSpPr>
          <p:cNvPr id="3" name="Content Placeholder 2"/>
          <p:cNvSpPr>
            <a:spLocks noGrp="1"/>
          </p:cNvSpPr>
          <p:nvPr>
            <p:ph idx="1"/>
          </p:nvPr>
        </p:nvSpPr>
        <p:spPr/>
        <p:txBody>
          <a:bodyPr>
            <a:normAutofit/>
          </a:bodyPr>
          <a:lstStyle/>
          <a:p>
            <a:r>
              <a:rPr lang="en-US" dirty="0" smtClean="0"/>
              <a:t>It is wise to use existing OS synchronization primitives (</a:t>
            </a:r>
            <a:r>
              <a:rPr lang="en-US" dirty="0" err="1" smtClean="0"/>
              <a:t>CriticalSection</a:t>
            </a:r>
            <a:r>
              <a:rPr lang="en-US" dirty="0" smtClean="0"/>
              <a:t>, </a:t>
            </a:r>
            <a:r>
              <a:rPr lang="en-US" dirty="0" err="1" smtClean="0"/>
              <a:t>Mutex</a:t>
            </a:r>
            <a:r>
              <a:rPr lang="en-US" dirty="0" smtClean="0"/>
              <a:t>, Events)</a:t>
            </a:r>
          </a:p>
          <a:p>
            <a:r>
              <a:rPr lang="en-US" dirty="0" smtClean="0"/>
              <a:t>…unless you really want performance</a:t>
            </a:r>
          </a:p>
          <a:p>
            <a:pPr lvl="1"/>
            <a:r>
              <a:rPr lang="en-US" dirty="0" err="1" smtClean="0"/>
              <a:t>Mutex.Lock</a:t>
            </a:r>
            <a:r>
              <a:rPr lang="en-US" dirty="0" smtClean="0"/>
              <a:t> = thousands of cycles</a:t>
            </a:r>
          </a:p>
          <a:p>
            <a:pPr lvl="1"/>
            <a:r>
              <a:rPr lang="en-US" dirty="0" smtClean="0"/>
              <a:t>Barriers = ~hundred cycles</a:t>
            </a:r>
          </a:p>
          <a:p>
            <a:endParaRPr lang="en-US" dirty="0"/>
          </a:p>
        </p:txBody>
      </p:sp>
    </p:spTree>
    <p:extLst>
      <p:ext uri="{BB962C8B-B14F-4D97-AF65-F5344CB8AC3E}">
        <p14:creationId xmlns:p14="http://schemas.microsoft.com/office/powerpoint/2010/main" xmlns="" val="117251764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Timings in cycles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23494262"/>
              </p:ext>
            </p:extLst>
          </p:nvPr>
        </p:nvGraphicFramePr>
        <p:xfrm>
          <a:off x="1828800" y="1524000"/>
          <a:ext cx="5791200" cy="4000500"/>
        </p:xfrm>
        <a:graphic>
          <a:graphicData uri="http://schemas.openxmlformats.org/drawingml/2006/table">
            <a:tbl>
              <a:tblPr firstRow="1" bandRow="1">
                <a:tableStyleId>{5C22544A-7EE6-4342-B048-85BDC9FD1C3A}</a:tableStyleId>
              </a:tblPr>
              <a:tblGrid>
                <a:gridCol w="2895600"/>
                <a:gridCol w="1371600"/>
                <a:gridCol w="1524000"/>
              </a:tblGrid>
              <a:tr h="800100">
                <a:tc>
                  <a:txBody>
                    <a:bodyPr/>
                    <a:lstStyle/>
                    <a:p>
                      <a:pPr algn="ctr"/>
                      <a:endParaRPr lang="en-US" dirty="0"/>
                    </a:p>
                  </a:txBody>
                  <a:tcPr anchor="ctr"/>
                </a:tc>
                <a:tc>
                  <a:txBody>
                    <a:bodyPr/>
                    <a:lstStyle/>
                    <a:p>
                      <a:pPr algn="ctr"/>
                      <a:r>
                        <a:rPr lang="en-US" dirty="0" err="1" smtClean="0"/>
                        <a:t>XBox</a:t>
                      </a:r>
                      <a:endParaRPr lang="en-US" dirty="0" smtClean="0"/>
                    </a:p>
                    <a:p>
                      <a:pPr algn="ctr"/>
                      <a:r>
                        <a:rPr lang="en-US" dirty="0" smtClean="0"/>
                        <a:t>PowerPC</a:t>
                      </a:r>
                      <a:endParaRPr lang="en-US" dirty="0"/>
                    </a:p>
                  </a:txBody>
                  <a:tcPr anchor="ctr"/>
                </a:tc>
                <a:tc>
                  <a:txBody>
                    <a:bodyPr/>
                    <a:lstStyle/>
                    <a:p>
                      <a:pPr algn="ctr"/>
                      <a:r>
                        <a:rPr lang="en-US" dirty="0" smtClean="0"/>
                        <a:t>Windows</a:t>
                      </a:r>
                    </a:p>
                    <a:p>
                      <a:pPr algn="ctr"/>
                      <a:r>
                        <a:rPr lang="en-US" dirty="0" smtClean="0"/>
                        <a:t>Intel</a:t>
                      </a:r>
                      <a:endParaRPr lang="en-US" dirty="0"/>
                    </a:p>
                  </a:txBody>
                  <a:tcPr anchor="ctr"/>
                </a:tc>
              </a:tr>
              <a:tr h="800100">
                <a:tc>
                  <a:txBody>
                    <a:bodyPr/>
                    <a:lstStyle/>
                    <a:p>
                      <a:pPr algn="ctr"/>
                      <a:r>
                        <a:rPr lang="en-US" dirty="0" err="1" smtClean="0"/>
                        <a:t>lwsync</a:t>
                      </a:r>
                      <a:endParaRPr lang="en-US" dirty="0"/>
                    </a:p>
                  </a:txBody>
                  <a:tcPr anchor="ctr"/>
                </a:tc>
                <a:tc>
                  <a:txBody>
                    <a:bodyPr/>
                    <a:lstStyle/>
                    <a:p>
                      <a:pPr algn="ctr"/>
                      <a:r>
                        <a:rPr lang="en-US" dirty="0" smtClean="0"/>
                        <a:t>33-48</a:t>
                      </a:r>
                      <a:endParaRPr lang="en-US" dirty="0"/>
                    </a:p>
                  </a:txBody>
                  <a:tcPr anchor="ctr"/>
                </a:tc>
                <a:tc>
                  <a:txBody>
                    <a:bodyPr/>
                    <a:lstStyle/>
                    <a:p>
                      <a:pPr algn="ctr"/>
                      <a:r>
                        <a:rPr lang="en-US" dirty="0" smtClean="0"/>
                        <a:t>20-90</a:t>
                      </a:r>
                      <a:endParaRPr lang="en-US" dirty="0"/>
                    </a:p>
                  </a:txBody>
                  <a:tcPr anchor="ctr"/>
                </a:tc>
              </a:tr>
              <a:tr h="800100">
                <a:tc>
                  <a:txBody>
                    <a:bodyPr/>
                    <a:lstStyle/>
                    <a:p>
                      <a:pPr algn="ctr"/>
                      <a:r>
                        <a:rPr lang="en-US" dirty="0" err="1" smtClean="0"/>
                        <a:t>InterlockedIncrements</a:t>
                      </a:r>
                      <a:r>
                        <a:rPr lang="en-US" baseline="0" dirty="0" smtClean="0"/>
                        <a:t> </a:t>
                      </a:r>
                      <a:r>
                        <a:rPr lang="en-US" dirty="0" smtClean="0"/>
                        <a:t>CAS</a:t>
                      </a:r>
                    </a:p>
                    <a:p>
                      <a:pPr algn="ctr"/>
                      <a:r>
                        <a:rPr lang="en-US" dirty="0" smtClean="0"/>
                        <a:t>(OS</a:t>
                      </a:r>
                      <a:r>
                        <a:rPr lang="en-US" baseline="0" dirty="0" smtClean="0"/>
                        <a:t> </a:t>
                      </a:r>
                      <a:r>
                        <a:rPr lang="en-US" baseline="0" dirty="0" err="1" smtClean="0"/>
                        <a:t>func</a:t>
                      </a:r>
                      <a:r>
                        <a:rPr lang="en-US" baseline="0" dirty="0" smtClean="0"/>
                        <a:t>)</a:t>
                      </a:r>
                      <a:endParaRPr lang="en-US" dirty="0"/>
                    </a:p>
                  </a:txBody>
                  <a:tcPr anchor="ctr"/>
                </a:tc>
                <a:tc>
                  <a:txBody>
                    <a:bodyPr/>
                    <a:lstStyle/>
                    <a:p>
                      <a:pPr algn="ctr"/>
                      <a:r>
                        <a:rPr lang="en-US" dirty="0" smtClean="0"/>
                        <a:t>225-260</a:t>
                      </a:r>
                      <a:endParaRPr lang="en-US" dirty="0"/>
                    </a:p>
                  </a:txBody>
                  <a:tcPr anchor="ctr"/>
                </a:tc>
                <a:tc>
                  <a:txBody>
                    <a:bodyPr/>
                    <a:lstStyle/>
                    <a:p>
                      <a:pPr algn="ctr"/>
                      <a:r>
                        <a:rPr lang="en-US" dirty="0" smtClean="0"/>
                        <a:t>36-90</a:t>
                      </a:r>
                      <a:endParaRPr lang="en-US" dirty="0"/>
                    </a:p>
                  </a:txBody>
                  <a:tcPr anchor="ctr"/>
                </a:tc>
              </a:tr>
              <a:tr h="800100">
                <a:tc>
                  <a:txBody>
                    <a:bodyPr/>
                    <a:lstStyle/>
                    <a:p>
                      <a:pPr algn="ctr"/>
                      <a:r>
                        <a:rPr lang="en-US" dirty="0" err="1" smtClean="0"/>
                        <a:t>CriticalSection</a:t>
                      </a:r>
                      <a:r>
                        <a:rPr lang="en-US" dirty="0" smtClean="0"/>
                        <a:t> (</a:t>
                      </a:r>
                      <a:r>
                        <a:rPr lang="en-US" dirty="0" err="1" smtClean="0"/>
                        <a:t>Acq+Rel</a:t>
                      </a:r>
                      <a:r>
                        <a:rPr lang="en-US" dirty="0" smtClean="0"/>
                        <a:t>)</a:t>
                      </a:r>
                      <a:endParaRPr lang="en-US" dirty="0"/>
                    </a:p>
                  </a:txBody>
                  <a:tcPr anchor="ctr"/>
                </a:tc>
                <a:tc>
                  <a:txBody>
                    <a:bodyPr/>
                    <a:lstStyle/>
                    <a:p>
                      <a:pPr algn="ctr"/>
                      <a:r>
                        <a:rPr lang="en-US" dirty="0" smtClean="0"/>
                        <a:t>~345</a:t>
                      </a:r>
                      <a:endParaRPr lang="en-US" dirty="0"/>
                    </a:p>
                  </a:txBody>
                  <a:tcPr anchor="ctr"/>
                </a:tc>
                <a:tc>
                  <a:txBody>
                    <a:bodyPr/>
                    <a:lstStyle/>
                    <a:p>
                      <a:pPr algn="ctr"/>
                      <a:r>
                        <a:rPr lang="en-US" dirty="0" smtClean="0"/>
                        <a:t>40-100</a:t>
                      </a:r>
                      <a:endParaRPr lang="en-US" dirty="0"/>
                    </a:p>
                  </a:txBody>
                  <a:tcPr anchor="ctr"/>
                </a:tc>
              </a:tr>
              <a:tr h="800100">
                <a:tc>
                  <a:txBody>
                    <a:bodyPr/>
                    <a:lstStyle/>
                    <a:p>
                      <a:pPr algn="ctr"/>
                      <a:r>
                        <a:rPr lang="en-US" dirty="0" err="1" smtClean="0"/>
                        <a:t>Mutex</a:t>
                      </a:r>
                      <a:r>
                        <a:rPr lang="en-US" dirty="0" smtClean="0"/>
                        <a:t> (</a:t>
                      </a:r>
                      <a:r>
                        <a:rPr lang="en-US" dirty="0" err="1" smtClean="0"/>
                        <a:t>Acq+Rel</a:t>
                      </a:r>
                      <a:r>
                        <a:rPr lang="en-US" dirty="0" smtClean="0"/>
                        <a:t>)</a:t>
                      </a:r>
                      <a:endParaRPr lang="en-US" dirty="0"/>
                    </a:p>
                  </a:txBody>
                  <a:tcPr anchor="ctr"/>
                </a:tc>
                <a:tc>
                  <a:txBody>
                    <a:bodyPr/>
                    <a:lstStyle/>
                    <a:p>
                      <a:pPr algn="ctr"/>
                      <a:r>
                        <a:rPr lang="en-US" dirty="0" smtClean="0"/>
                        <a:t>~2350</a:t>
                      </a:r>
                      <a:endParaRPr lang="en-US" dirty="0"/>
                    </a:p>
                  </a:txBody>
                  <a:tcPr anchor="ctr"/>
                </a:tc>
                <a:tc>
                  <a:txBody>
                    <a:bodyPr/>
                    <a:lstStyle/>
                    <a:p>
                      <a:pPr algn="ctr"/>
                      <a:r>
                        <a:rPr lang="en-US" dirty="0" smtClean="0"/>
                        <a:t>750-2500</a:t>
                      </a:r>
                      <a:endParaRPr lang="en-US" dirty="0"/>
                    </a:p>
                  </a:txBody>
                  <a:tcPr anchor="ctr"/>
                </a:tc>
              </a:tr>
            </a:tbl>
          </a:graphicData>
        </a:graphic>
      </p:graphicFrame>
    </p:spTree>
    <p:extLst>
      <p:ext uri="{BB962C8B-B14F-4D97-AF65-F5344CB8AC3E}">
        <p14:creationId xmlns:p14="http://schemas.microsoft.com/office/powerpoint/2010/main" xmlns="" val="82706397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Thread-Safe != Concurrent</a:t>
            </a:r>
            <a:endParaRPr lang="en-US" dirty="0"/>
          </a:p>
        </p:txBody>
      </p:sp>
      <p:sp>
        <p:nvSpPr>
          <p:cNvPr id="3" name="Content Placeholder 2"/>
          <p:cNvSpPr>
            <a:spLocks noGrp="1"/>
          </p:cNvSpPr>
          <p:nvPr>
            <p:ph idx="1"/>
          </p:nvPr>
        </p:nvSpPr>
        <p:spPr/>
        <p:txBody>
          <a:bodyPr/>
          <a:lstStyle/>
          <a:p>
            <a:r>
              <a:rPr lang="en-US" dirty="0" smtClean="0"/>
              <a:t>Thread-Safe (my own definition)</a:t>
            </a:r>
          </a:p>
          <a:p>
            <a:pPr lvl="1"/>
            <a:r>
              <a:rPr lang="en-US" dirty="0" smtClean="0"/>
              <a:t>Many threads can safely call this function</a:t>
            </a:r>
          </a:p>
          <a:p>
            <a:pPr lvl="1"/>
            <a:r>
              <a:rPr lang="en-US" dirty="0" smtClean="0"/>
              <a:t>Does not guarantee progress by more than one thread</a:t>
            </a:r>
          </a:p>
          <a:p>
            <a:r>
              <a:rPr lang="en-US" dirty="0" smtClean="0"/>
              <a:t>Concurrent (my own definition)</a:t>
            </a:r>
          </a:p>
          <a:p>
            <a:pPr lvl="1"/>
            <a:r>
              <a:rPr lang="en-US" dirty="0" smtClean="0"/>
              <a:t>Many threads can safely call this function</a:t>
            </a:r>
          </a:p>
          <a:p>
            <a:pPr lvl="1"/>
            <a:r>
              <a:rPr lang="en-US" dirty="0" smtClean="0"/>
              <a:t>Most of the threads are having forward progress at all times</a:t>
            </a:r>
            <a:endParaRPr lang="en-US" dirty="0"/>
          </a:p>
        </p:txBody>
      </p:sp>
    </p:spTree>
    <p:extLst>
      <p:ext uri="{BB962C8B-B14F-4D97-AF65-F5344CB8AC3E}">
        <p14:creationId xmlns:p14="http://schemas.microsoft.com/office/powerpoint/2010/main" xmlns="" val="163776864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Prefer using OS provided </a:t>
            </a:r>
            <a:r>
              <a:rPr lang="en-US" dirty="0" err="1" smtClean="0"/>
              <a:t>CriticalSections</a:t>
            </a:r>
            <a:endParaRPr lang="en-US" dirty="0" smtClean="0"/>
          </a:p>
          <a:p>
            <a:r>
              <a:rPr lang="en-US" dirty="0" smtClean="0"/>
              <a:t>Use the Acquire/Release </a:t>
            </a:r>
            <a:r>
              <a:rPr lang="en-US" dirty="0" err="1" smtClean="0"/>
              <a:t>MemoryBarriers</a:t>
            </a:r>
            <a:endParaRPr lang="en-US" dirty="0" smtClean="0"/>
          </a:p>
          <a:p>
            <a:r>
              <a:rPr lang="en-US" dirty="0" smtClean="0"/>
              <a:t>Align shared data/flags to 128 byte boundaries</a:t>
            </a:r>
          </a:p>
          <a:p>
            <a:pPr lvl="1"/>
            <a:r>
              <a:rPr lang="en-US" dirty="0" smtClean="0"/>
              <a:t>Even on Intel/AMD due to hardware prefetching</a:t>
            </a:r>
          </a:p>
          <a:p>
            <a:r>
              <a:rPr lang="en-US" dirty="0" smtClean="0"/>
              <a:t>PS3: When in doubt and you are loading data after a lock, use ‘</a:t>
            </a:r>
            <a:r>
              <a:rPr lang="en-US" dirty="0" err="1" smtClean="0"/>
              <a:t>isync</a:t>
            </a:r>
            <a:r>
              <a:rPr lang="en-US" dirty="0" smtClean="0"/>
              <a:t>’ over ‘</a:t>
            </a:r>
            <a:r>
              <a:rPr lang="en-US" dirty="0" err="1" smtClean="0"/>
              <a:t>lwsync</a:t>
            </a:r>
            <a:r>
              <a:rPr lang="en-US" dirty="0" smtClean="0"/>
              <a:t>’</a:t>
            </a:r>
          </a:p>
          <a:p>
            <a:r>
              <a:rPr lang="en-US" dirty="0" smtClean="0"/>
              <a:t>Let your peers review any code written at this level to ensure that your code is functional BEFORE checking in</a:t>
            </a:r>
          </a:p>
          <a:p>
            <a:endParaRPr lang="en-US" dirty="0"/>
          </a:p>
        </p:txBody>
      </p:sp>
    </p:spTree>
    <p:extLst>
      <p:ext uri="{BB962C8B-B14F-4D97-AF65-F5344CB8AC3E}">
        <p14:creationId xmlns:p14="http://schemas.microsoft.com/office/powerpoint/2010/main" xmlns="" val="398679170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Away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Use specific instructions to force data to other layers</a:t>
            </a:r>
          </a:p>
          <a:p>
            <a:pPr lvl="1"/>
            <a:r>
              <a:rPr lang="en-US" dirty="0" smtClean="0"/>
              <a:t>Cache Layer – (Other Cores) - </a:t>
            </a:r>
            <a:r>
              <a:rPr lang="en-US" dirty="0" err="1" smtClean="0"/>
              <a:t>lwsync</a:t>
            </a:r>
            <a:r>
              <a:rPr lang="en-US" dirty="0" smtClean="0"/>
              <a:t>() and </a:t>
            </a:r>
            <a:r>
              <a:rPr lang="en-US" dirty="0" err="1" smtClean="0"/>
              <a:t>isync</a:t>
            </a:r>
            <a:r>
              <a:rPr lang="en-US" dirty="0" smtClean="0"/>
              <a:t>()</a:t>
            </a:r>
          </a:p>
          <a:p>
            <a:pPr lvl="1"/>
            <a:r>
              <a:rPr lang="en-US" dirty="0" smtClean="0"/>
              <a:t>Main Memory (IO devices) – </a:t>
            </a:r>
            <a:r>
              <a:rPr lang="en-US" dirty="0" err="1" smtClean="0"/>
              <a:t>eioio</a:t>
            </a:r>
            <a:r>
              <a:rPr lang="en-US" dirty="0" smtClean="0"/>
              <a:t> and sync()</a:t>
            </a:r>
          </a:p>
          <a:p>
            <a:r>
              <a:rPr lang="en-US" dirty="0" smtClean="0"/>
              <a:t>It’s a bit like SPU programming and DMA’s</a:t>
            </a:r>
          </a:p>
          <a:p>
            <a:pPr lvl="1"/>
            <a:r>
              <a:rPr lang="en-US" dirty="0" smtClean="0"/>
              <a:t>Explicitly ‘transfer’ data between layers</a:t>
            </a:r>
          </a:p>
          <a:p>
            <a:r>
              <a:rPr lang="en-US" dirty="0" smtClean="0"/>
              <a:t>This is still a very simplified view of how processors work!</a:t>
            </a:r>
          </a:p>
          <a:p>
            <a:pPr lvl="1"/>
            <a:r>
              <a:rPr lang="en-US" dirty="0" smtClean="0"/>
              <a:t>Example: Memory Access Modes</a:t>
            </a:r>
          </a:p>
          <a:p>
            <a:pPr lvl="2"/>
            <a:r>
              <a:rPr lang="en-US" dirty="0" smtClean="0"/>
              <a:t>Write-Through</a:t>
            </a:r>
          </a:p>
          <a:p>
            <a:pPr lvl="2"/>
            <a:r>
              <a:rPr lang="en-US" dirty="0" smtClean="0"/>
              <a:t>Cache-Inhibited</a:t>
            </a:r>
          </a:p>
          <a:p>
            <a:pPr lvl="2"/>
            <a:r>
              <a:rPr lang="en-US" dirty="0" smtClean="0"/>
              <a:t>Cache-Coherent</a:t>
            </a:r>
          </a:p>
          <a:p>
            <a:pPr lvl="2"/>
            <a:r>
              <a:rPr lang="en-US" dirty="0" smtClean="0"/>
              <a:t>Guarded</a:t>
            </a:r>
          </a:p>
          <a:p>
            <a:r>
              <a:rPr lang="en-US" dirty="0" smtClean="0"/>
              <a:t>Be scared!!</a:t>
            </a:r>
          </a:p>
          <a:p>
            <a:pPr lvl="1"/>
            <a:r>
              <a:rPr lang="en-US" dirty="0" smtClean="0"/>
              <a:t>If you’re not scared you didn’t understand this presentation</a:t>
            </a:r>
          </a:p>
        </p:txBody>
      </p:sp>
    </p:spTree>
    <p:extLst>
      <p:ext uri="{BB962C8B-B14F-4D97-AF65-F5344CB8AC3E}">
        <p14:creationId xmlns:p14="http://schemas.microsoft.com/office/powerpoint/2010/main" xmlns="" val="151818708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r>
              <a:rPr lang="en-US" sz="2400" dirty="0" smtClean="0"/>
              <a:t>Dr. Dobbs Articles [Herb Sutter]</a:t>
            </a:r>
          </a:p>
          <a:p>
            <a:pPr lvl="1"/>
            <a:r>
              <a:rPr lang="en-US" sz="1400" dirty="0" smtClean="0"/>
              <a:t>The Pillars of concurrency</a:t>
            </a:r>
          </a:p>
          <a:p>
            <a:pPr lvl="2"/>
            <a:r>
              <a:rPr lang="en-US" sz="1200" i="1" dirty="0" smtClean="0">
                <a:hlinkClick r:id="rId2"/>
              </a:rPr>
              <a:t>www.drdobbs.com/dept/architect/200001985</a:t>
            </a:r>
            <a:endParaRPr lang="en-US" sz="1200" i="1" dirty="0" smtClean="0"/>
          </a:p>
          <a:p>
            <a:pPr lvl="1"/>
            <a:r>
              <a:rPr lang="en-US" sz="1400" dirty="0" smtClean="0"/>
              <a:t>Lock-Free Code: A False Sense of Security</a:t>
            </a:r>
          </a:p>
          <a:p>
            <a:pPr lvl="2"/>
            <a:r>
              <a:rPr lang="en-US" sz="1200" i="1" dirty="0" smtClean="0">
                <a:hlinkClick r:id="rId3"/>
              </a:rPr>
              <a:t>www.</a:t>
            </a:r>
            <a:r>
              <a:rPr lang="en-US" sz="1200" b="1" i="1" dirty="0" smtClean="0">
                <a:hlinkClick r:id="rId3"/>
              </a:rPr>
              <a:t>drdobbs</a:t>
            </a:r>
            <a:r>
              <a:rPr lang="en-US" sz="1200" i="1" dirty="0" smtClean="0">
                <a:hlinkClick r:id="rId3"/>
              </a:rPr>
              <a:t>.com/cpp/210600279</a:t>
            </a:r>
            <a:endParaRPr lang="en-US" sz="1200" i="1" dirty="0" smtClean="0"/>
          </a:p>
          <a:p>
            <a:pPr lvl="1"/>
            <a:r>
              <a:rPr lang="en-US" sz="1400" dirty="0" smtClean="0"/>
              <a:t>Writing Lock-Free Code: A Corrected Queue</a:t>
            </a:r>
          </a:p>
          <a:p>
            <a:pPr lvl="2"/>
            <a:r>
              <a:rPr lang="en-US" sz="1200" i="1" dirty="0" smtClean="0">
                <a:hlinkClick r:id="rId4"/>
              </a:rPr>
              <a:t>www.</a:t>
            </a:r>
            <a:r>
              <a:rPr lang="en-US" sz="1200" b="1" i="1" dirty="0" smtClean="0">
                <a:hlinkClick r:id="rId4"/>
              </a:rPr>
              <a:t>drdobbs</a:t>
            </a:r>
            <a:r>
              <a:rPr lang="en-US" sz="1200" i="1" dirty="0" smtClean="0">
                <a:hlinkClick r:id="rId4"/>
              </a:rPr>
              <a:t>.com/parallel/210604448</a:t>
            </a:r>
            <a:endParaRPr lang="en-US" sz="1200" i="1" dirty="0" smtClean="0"/>
          </a:p>
          <a:p>
            <a:pPr lvl="1"/>
            <a:r>
              <a:rPr lang="en-US" sz="1400" dirty="0" smtClean="0"/>
              <a:t>A Generalized Concurrent Queue</a:t>
            </a:r>
          </a:p>
          <a:p>
            <a:pPr lvl="2"/>
            <a:r>
              <a:rPr lang="en-US" sz="1200" i="1" dirty="0" smtClean="0">
                <a:hlinkClick r:id="rId5"/>
              </a:rPr>
              <a:t>www.drdobbs.com/parallel/211601363</a:t>
            </a:r>
            <a:endParaRPr lang="en-US" sz="1200" i="1" dirty="0" smtClean="0"/>
          </a:p>
          <a:p>
            <a:r>
              <a:rPr lang="en-US" sz="2400" dirty="0" smtClean="0"/>
              <a:t>Memory Barriers: A Hardware view for software hackers</a:t>
            </a:r>
          </a:p>
          <a:p>
            <a:pPr lvl="1"/>
            <a:r>
              <a:rPr lang="en-US" sz="1200" i="1" dirty="0" smtClean="0">
                <a:hlinkClick r:id="rId6"/>
              </a:rPr>
              <a:t>http://irl.cs.ucla.edu/~yingdi/paperreading/whymb.2010.06.07c.pdf</a:t>
            </a:r>
            <a:endParaRPr lang="en-US" sz="1200" i="1" dirty="0" smtClean="0"/>
          </a:p>
          <a:p>
            <a:r>
              <a:rPr lang="en-US" sz="2400" dirty="0" smtClean="0"/>
              <a:t>Wikipedia: MESI Protocol</a:t>
            </a:r>
          </a:p>
          <a:p>
            <a:pPr lvl="1"/>
            <a:r>
              <a:rPr lang="en-US" sz="1200" i="1" dirty="0" smtClean="0">
                <a:hlinkClick r:id="rId7"/>
              </a:rPr>
              <a:t>http://en.wikipedia.org/wiki/MESI_protocol</a:t>
            </a:r>
            <a:endParaRPr lang="en-US" sz="1200" i="1" dirty="0" smtClean="0"/>
          </a:p>
          <a:p>
            <a:r>
              <a:rPr lang="en-US" sz="2400" dirty="0" smtClean="0"/>
              <a:t>Lock-Less Programming [Bruce Dawson]</a:t>
            </a:r>
          </a:p>
          <a:p>
            <a:pPr lvl="1"/>
            <a:r>
              <a:rPr lang="en-US" sz="1200" i="1" u="sng" dirty="0" smtClean="0">
                <a:hlinkClick r:id="rId8"/>
              </a:rPr>
              <a:t>http://www.gdcvault.com/play/1751/Lockless-Programming-in</a:t>
            </a:r>
            <a:endParaRPr lang="en-US" sz="1200" i="1" dirty="0"/>
          </a:p>
          <a:p>
            <a:r>
              <a:rPr lang="en-US" sz="1600" dirty="0" smtClean="0"/>
              <a:t>MSDN References</a:t>
            </a:r>
          </a:p>
          <a:p>
            <a:pPr lvl="1"/>
            <a:r>
              <a:rPr lang="en-US" sz="1400" dirty="0" smtClean="0"/>
              <a:t>Lockless</a:t>
            </a:r>
            <a:r>
              <a:rPr lang="en-US" sz="1200" dirty="0" smtClean="0"/>
              <a:t> Programming Considerations</a:t>
            </a:r>
          </a:p>
          <a:p>
            <a:pPr lvl="2"/>
            <a:r>
              <a:rPr lang="en-US" sz="1200" i="1" dirty="0" smtClean="0">
                <a:hlinkClick r:id="rId9"/>
              </a:rPr>
              <a:t>http://msdn.microsoft.com/en-us/library/windows/desktop/ee418650%28v=vs.85%29.aspx</a:t>
            </a:r>
            <a:endParaRPr lang="en-US" sz="1200" i="1" dirty="0" smtClean="0"/>
          </a:p>
          <a:p>
            <a:pPr lvl="1"/>
            <a:r>
              <a:rPr lang="en-US" sz="1400" dirty="0" smtClean="0"/>
              <a:t>Memory Barrier and _</a:t>
            </a:r>
            <a:r>
              <a:rPr lang="en-US" sz="1400" dirty="0" err="1" smtClean="0"/>
              <a:t>ReadWriteBarrier</a:t>
            </a:r>
            <a:endParaRPr lang="en-US" sz="1400" dirty="0" smtClean="0"/>
          </a:p>
          <a:p>
            <a:pPr lvl="2"/>
            <a:r>
              <a:rPr lang="en-US" sz="1200" i="1" dirty="0" smtClean="0">
                <a:hlinkClick r:id="rId10"/>
              </a:rPr>
              <a:t>http://msdn.microsoft.com/en-us/library/windows/desktop/ms684208%28v=vs.85%29.aspx</a:t>
            </a:r>
            <a:endParaRPr lang="en-US" sz="1200" i="1" dirty="0" smtClean="0"/>
          </a:p>
          <a:p>
            <a:pPr lvl="2"/>
            <a:r>
              <a:rPr lang="en-US" sz="1200" i="1" dirty="0" smtClean="0">
                <a:hlinkClick r:id="rId11"/>
              </a:rPr>
              <a:t>http://msdn.microsoft.com/en-us/library/f20w0x5e%28v=vs.80%29.aspx</a:t>
            </a:r>
            <a:endParaRPr lang="en-US" sz="1200" i="1" dirty="0" smtClean="0"/>
          </a:p>
          <a:p>
            <a:pPr lvl="1"/>
            <a:r>
              <a:rPr lang="en-US" sz="1600" i="1" dirty="0" err="1" smtClean="0"/>
              <a:t>InterlockedCompareExchange</a:t>
            </a:r>
            <a:r>
              <a:rPr lang="en-US" sz="1600" i="1" dirty="0" smtClean="0"/>
              <a:t> (CAS – Compare and Swap)</a:t>
            </a:r>
          </a:p>
          <a:p>
            <a:pPr lvl="2"/>
            <a:r>
              <a:rPr lang="en-US" sz="1200" i="1" dirty="0" smtClean="0">
                <a:hlinkClick r:id="rId12"/>
              </a:rPr>
              <a:t>http://msdn.microsoft.com/en-US/library/ttk2z1ws%28v=vs.80%29.aspx</a:t>
            </a:r>
            <a:endParaRPr lang="en-US" sz="1200" i="1" dirty="0" smtClean="0"/>
          </a:p>
          <a:p>
            <a:r>
              <a:rPr lang="en-US" sz="2400" dirty="0" smtClean="0"/>
              <a:t>PowerPC Documentation</a:t>
            </a:r>
          </a:p>
          <a:p>
            <a:pPr lvl="1"/>
            <a:r>
              <a:rPr lang="en-US" sz="1100" i="1" dirty="0" smtClean="0">
                <a:hlinkClick r:id="rId13"/>
              </a:rPr>
              <a:t>http://www.ibm.com/developerworks/systems/articles/powerpc.html</a:t>
            </a:r>
            <a:endParaRPr lang="en-US" sz="1100" i="1" dirty="0" smtClean="0"/>
          </a:p>
          <a:p>
            <a:pPr lvl="1"/>
            <a:r>
              <a:rPr lang="en-US" sz="1100" i="1" dirty="0" smtClean="0">
                <a:hlinkClick r:id="rId14"/>
              </a:rPr>
              <a:t>http://www.opensource.apple.com/source/xnu/xnu-792.2.4/osfmk/ppc/commpage/atomic.s</a:t>
            </a:r>
            <a:endParaRPr lang="en-US" sz="1100" i="1" dirty="0" smtClean="0"/>
          </a:p>
          <a:p>
            <a:pPr lvl="1"/>
            <a:r>
              <a:rPr lang="en-US" sz="1100" i="1" dirty="0" smtClean="0">
                <a:hlinkClick r:id="rId15"/>
              </a:rPr>
              <a:t>http://www.opensource.apple.com/source/xnu/xnu-1504.9.37/osfmk/ppc/commpage/spinlocks.s</a:t>
            </a:r>
            <a:endParaRPr lang="en-US" sz="1100" i="1" dirty="0" smtClean="0"/>
          </a:p>
          <a:p>
            <a:r>
              <a:rPr lang="en-US" sz="2400" dirty="0" smtClean="0"/>
              <a:t>Intel – Chapters 8.1, 11.2 and 11.4</a:t>
            </a:r>
          </a:p>
          <a:p>
            <a:pPr lvl="1"/>
            <a:r>
              <a:rPr lang="en-US" sz="1100" i="1" dirty="0" smtClean="0">
                <a:hlinkClick r:id="rId16"/>
              </a:rPr>
              <a:t>ftp://download.intel.com/design/processor/manuals/253668.pdf</a:t>
            </a:r>
            <a:endParaRPr lang="en-US" sz="1100" i="1" dirty="0" smtClean="0"/>
          </a:p>
          <a:p>
            <a:pPr lvl="1"/>
            <a:endParaRPr lang="en-US" sz="1100" dirty="0" smtClean="0"/>
          </a:p>
          <a:p>
            <a:pPr lvl="1"/>
            <a:endParaRPr lang="en-US" sz="1200" i="1" dirty="0" smtClean="0"/>
          </a:p>
          <a:p>
            <a:pPr lvl="2"/>
            <a:endParaRPr lang="en-US" sz="1200" i="1" dirty="0" smtClean="0"/>
          </a:p>
          <a:p>
            <a:endParaRPr lang="en-US" sz="1600" dirty="0"/>
          </a:p>
        </p:txBody>
      </p:sp>
    </p:spTree>
    <p:extLst>
      <p:ext uri="{BB962C8B-B14F-4D97-AF65-F5344CB8AC3E}">
        <p14:creationId xmlns:p14="http://schemas.microsoft.com/office/powerpoint/2010/main" xmlns="" val="758112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3083</TotalTime>
  <Words>7780</Words>
  <Application>Microsoft Office PowerPoint</Application>
  <PresentationFormat>On-screen Show (4:3)</PresentationFormat>
  <Paragraphs>2594</Paragraphs>
  <Slides>97</Slides>
  <Notes>0</Notes>
  <HiddenSlides>0</HiddenSlides>
  <MMClips>0</MMClips>
  <ScaleCrop>false</ScaleCrop>
  <HeadingPairs>
    <vt:vector size="4" baseType="variant">
      <vt:variant>
        <vt:lpstr>Theme</vt:lpstr>
      </vt:variant>
      <vt:variant>
        <vt:i4>1</vt:i4>
      </vt:variant>
      <vt:variant>
        <vt:lpstr>Slide Titles</vt:lpstr>
      </vt:variant>
      <vt:variant>
        <vt:i4>97</vt:i4>
      </vt:variant>
    </vt:vector>
  </HeadingPairs>
  <TitlesOfParts>
    <vt:vector size="98" baseType="lpstr">
      <vt:lpstr>Office Theme</vt:lpstr>
      <vt:lpstr>Cache Coherency and Multi-Core Programming</vt:lpstr>
      <vt:lpstr>This is a very technical talk so this is the only fun slide. Enjoy it! </vt:lpstr>
      <vt:lpstr>Questions</vt:lpstr>
      <vt:lpstr>Simple 2-core CPU</vt:lpstr>
      <vt:lpstr>Caching</vt:lpstr>
      <vt:lpstr>Memory Is Far Away</vt:lpstr>
      <vt:lpstr>ICB – Inter Connect Bus</vt:lpstr>
      <vt:lpstr>The MESI Protocol</vt:lpstr>
      <vt:lpstr>MESI Protocol Messages</vt:lpstr>
      <vt:lpstr>MESI Message Types</vt:lpstr>
      <vt:lpstr>Cache line transitions</vt:lpstr>
      <vt:lpstr>The Players…</vt:lpstr>
      <vt:lpstr>Cache Ownership Example</vt:lpstr>
      <vt:lpstr>Cache Ownership Example</vt:lpstr>
      <vt:lpstr>Cache Ownership Example</vt:lpstr>
      <vt:lpstr>Cache Ownership Example</vt:lpstr>
      <vt:lpstr>Cache Ownership Example</vt:lpstr>
      <vt:lpstr>Cache Ownership Example</vt:lpstr>
      <vt:lpstr>Cache Ownership Example</vt:lpstr>
      <vt:lpstr>Cache Ownership Example</vt:lpstr>
      <vt:lpstr>2-core CPU + Store Qs</vt:lpstr>
      <vt:lpstr>Reasons for Store Q</vt:lpstr>
      <vt:lpstr>Store Q Issue Example</vt:lpstr>
      <vt:lpstr>Store Q Issue Example</vt:lpstr>
      <vt:lpstr>Store Q Issue Example</vt:lpstr>
      <vt:lpstr>Store Q Issue Example</vt:lpstr>
      <vt:lpstr>Store Q Issue Example</vt:lpstr>
      <vt:lpstr>Store Q Issue Example</vt:lpstr>
      <vt:lpstr>Store Q Issue Example</vt:lpstr>
      <vt:lpstr>Store Q Issue Example</vt:lpstr>
      <vt:lpstr>Store Q Issue Example</vt:lpstr>
      <vt:lpstr>Store Q Issue Example</vt:lpstr>
      <vt:lpstr>How do we solve this issue?</vt:lpstr>
      <vt:lpstr>Memory Store Barriers</vt:lpstr>
      <vt:lpstr>Store Q Issue Example (Fixed)</vt:lpstr>
      <vt:lpstr>Store Q Issue Example (Fixed)</vt:lpstr>
      <vt:lpstr>Store Q Issue Example (Fixed)</vt:lpstr>
      <vt:lpstr>Store Q Issue Example (Fixed)</vt:lpstr>
      <vt:lpstr>Store Q Issue Example (Fixed)</vt:lpstr>
      <vt:lpstr>Store Q Issue Example (Fixed)</vt:lpstr>
      <vt:lpstr>Store Q Issue Example (Fixed)</vt:lpstr>
      <vt:lpstr>Store Q Issue Example (Fixed)</vt:lpstr>
      <vt:lpstr>Store Q Issue Example (Fixed)</vt:lpstr>
      <vt:lpstr>Store Q Issue Example (Fixed)</vt:lpstr>
      <vt:lpstr>Store Q Issue Example (Fixed)</vt:lpstr>
      <vt:lpstr>Store Q Issue Example (Fixed)</vt:lpstr>
      <vt:lpstr>Store Q Issue Example (Fixed)</vt:lpstr>
      <vt:lpstr>Store Q Issue Example (Fixed)</vt:lpstr>
      <vt:lpstr>Store Q Issue Example (Fixed)</vt:lpstr>
      <vt:lpstr>2-core CPU + Store Qs + Inv Q</vt:lpstr>
      <vt:lpstr>Reasons for Invalidate Q</vt:lpstr>
      <vt:lpstr>Invalidate Q Issue Example</vt:lpstr>
      <vt:lpstr>Invalidate Q Issue Example</vt:lpstr>
      <vt:lpstr>Invalidate Q Issue Example</vt:lpstr>
      <vt:lpstr>Invalidate Q Issue Example</vt:lpstr>
      <vt:lpstr>Invalidate Q Issue Example</vt:lpstr>
      <vt:lpstr>Invalidate Q Issue Example</vt:lpstr>
      <vt:lpstr>Invalidate Q Issue Example</vt:lpstr>
      <vt:lpstr>Invalidate Q Issue Example</vt:lpstr>
      <vt:lpstr>Invalidate Q Issue Example</vt:lpstr>
      <vt:lpstr>Invalidate Q Issue Example</vt:lpstr>
      <vt:lpstr>Invalidate Q Issue Example</vt:lpstr>
      <vt:lpstr>Invalidate Q Issue Example</vt:lpstr>
      <vt:lpstr>How do we solve this issue?</vt:lpstr>
      <vt:lpstr>Memory Load Barriers</vt:lpstr>
      <vt:lpstr>Invalidate Q Issue Example (Fixed)</vt:lpstr>
      <vt:lpstr>Invalidate Q Issue Example (Fixed)</vt:lpstr>
      <vt:lpstr>Invalidate Q Issue Example (Fixed)</vt:lpstr>
      <vt:lpstr>Invalidate Q Issue Example (Fixed)</vt:lpstr>
      <vt:lpstr>Invalidate Q Issue Example (Fixed)</vt:lpstr>
      <vt:lpstr>Invalidate Q Issue Example (Fixed)</vt:lpstr>
      <vt:lpstr>Invalidate Q Issue Example (Fixed)</vt:lpstr>
      <vt:lpstr>Invalidate Q Issue Example (Fixed)</vt:lpstr>
      <vt:lpstr>Invalidate Q Issue Example (Fixed)</vt:lpstr>
      <vt:lpstr>Invalidate Q Issue Example (Fixed)</vt:lpstr>
      <vt:lpstr>Invalidate Q Issue Example (Fixed)</vt:lpstr>
      <vt:lpstr>Invalidate Q Issue Example (Fixed)</vt:lpstr>
      <vt:lpstr>Invalidate Q Issue Example (Fixed)</vt:lpstr>
      <vt:lpstr>Invalidate Q Issue Example (Fixed)</vt:lpstr>
      <vt:lpstr>Invalidate Q Issue Example (Fixed)</vt:lpstr>
      <vt:lpstr>Invalidate Q Issue Example (Fixed)</vt:lpstr>
      <vt:lpstr>The Solutions (Memory Barriers)</vt:lpstr>
      <vt:lpstr>Memory Barriers – Release Semantics</vt:lpstr>
      <vt:lpstr>Memory Barriers – Acquire Semantics</vt:lpstr>
      <vt:lpstr>A quick note on __lwsync()</vt:lpstr>
      <vt:lpstr>False Sharing</vt:lpstr>
      <vt:lpstr>Three Independent Layers</vt:lpstr>
      <vt:lpstr>Compare And Swap (CAS)</vt:lpstr>
      <vt:lpstr>Example: Compare And Swap (CAS)</vt:lpstr>
      <vt:lpstr>Acquire Example (Spinlock) Apple OS code</vt:lpstr>
      <vt:lpstr>Release Example (Spinlock) Apple OS code</vt:lpstr>
      <vt:lpstr>Multi-Core Programming Is Hard</vt:lpstr>
      <vt:lpstr>Timings in cycles</vt:lpstr>
      <vt:lpstr>Thread-Safe != Concurrent</vt:lpstr>
      <vt:lpstr>Best Practices</vt:lpstr>
      <vt:lpstr>Take Away</vt:lpstr>
      <vt:lpstr>References</vt:lpstr>
    </vt:vector>
  </TitlesOfParts>
  <Company>Naughty Dog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Cache Coherency and Multi-Threaded Programming</dc:title>
  <dc:creator>Christian Gyrling</dc:creator>
  <cp:lastModifiedBy>Christian</cp:lastModifiedBy>
  <cp:revision>100</cp:revision>
  <dcterms:created xsi:type="dcterms:W3CDTF">2012-04-30T16:29:38Z</dcterms:created>
  <dcterms:modified xsi:type="dcterms:W3CDTF">2017-11-11T17:16:19Z</dcterms:modified>
</cp:coreProperties>
</file>