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403" r:id="rId3"/>
    <p:sldId id="257" r:id="rId4"/>
    <p:sldId id="258" r:id="rId5"/>
    <p:sldId id="405" r:id="rId6"/>
    <p:sldId id="411" r:id="rId7"/>
    <p:sldId id="273" r:id="rId8"/>
    <p:sldId id="259" r:id="rId9"/>
    <p:sldId id="264" r:id="rId10"/>
    <p:sldId id="272" r:id="rId11"/>
    <p:sldId id="269" r:id="rId12"/>
    <p:sldId id="404" r:id="rId13"/>
    <p:sldId id="260" r:id="rId14"/>
    <p:sldId id="348" r:id="rId15"/>
    <p:sldId id="349" r:id="rId16"/>
    <p:sldId id="350" r:id="rId17"/>
    <p:sldId id="351" r:id="rId18"/>
    <p:sldId id="352" r:id="rId19"/>
    <p:sldId id="353" r:id="rId20"/>
    <p:sldId id="354" r:id="rId21"/>
    <p:sldId id="275" r:id="rId22"/>
    <p:sldId id="268" r:id="rId23"/>
    <p:sldId id="274" r:id="rId24"/>
    <p:sldId id="282" r:id="rId25"/>
    <p:sldId id="286" r:id="rId26"/>
    <p:sldId id="287" r:id="rId27"/>
    <p:sldId id="288" r:id="rId28"/>
    <p:sldId id="289" r:id="rId29"/>
    <p:sldId id="290" r:id="rId30"/>
    <p:sldId id="291" r:id="rId31"/>
    <p:sldId id="292" r:id="rId32"/>
    <p:sldId id="293" r:id="rId33"/>
    <p:sldId id="355" r:id="rId34"/>
    <p:sldId id="281" r:id="rId35"/>
    <p:sldId id="294" r:id="rId36"/>
    <p:sldId id="295" r:id="rId37"/>
    <p:sldId id="296" r:id="rId38"/>
    <p:sldId id="304" r:id="rId39"/>
    <p:sldId id="298" r:id="rId40"/>
    <p:sldId id="299" r:id="rId41"/>
    <p:sldId id="301" r:id="rId42"/>
    <p:sldId id="302" r:id="rId43"/>
    <p:sldId id="300" r:id="rId44"/>
    <p:sldId id="309" r:id="rId45"/>
    <p:sldId id="310" r:id="rId46"/>
    <p:sldId id="311" r:id="rId47"/>
    <p:sldId id="306" r:id="rId48"/>
    <p:sldId id="307" r:id="rId49"/>
    <p:sldId id="308" r:id="rId50"/>
    <p:sldId id="267" r:id="rId51"/>
    <p:sldId id="276" r:id="rId52"/>
    <p:sldId id="312" r:id="rId53"/>
    <p:sldId id="356" r:id="rId54"/>
    <p:sldId id="359" r:id="rId55"/>
    <p:sldId id="383" r:id="rId56"/>
    <p:sldId id="357" r:id="rId57"/>
    <p:sldId id="360" r:id="rId58"/>
    <p:sldId id="364" r:id="rId59"/>
    <p:sldId id="384" r:id="rId60"/>
    <p:sldId id="361" r:id="rId61"/>
    <p:sldId id="363" r:id="rId62"/>
    <p:sldId id="365" r:id="rId63"/>
    <p:sldId id="366" r:id="rId64"/>
    <p:sldId id="367" r:id="rId65"/>
    <p:sldId id="368" r:id="rId66"/>
    <p:sldId id="386" r:id="rId67"/>
    <p:sldId id="387" r:id="rId68"/>
    <p:sldId id="388" r:id="rId69"/>
    <p:sldId id="389" r:id="rId70"/>
    <p:sldId id="390" r:id="rId71"/>
    <p:sldId id="391" r:id="rId72"/>
    <p:sldId id="392" r:id="rId73"/>
    <p:sldId id="393" r:id="rId74"/>
    <p:sldId id="394" r:id="rId75"/>
    <p:sldId id="395" r:id="rId76"/>
    <p:sldId id="396" r:id="rId77"/>
    <p:sldId id="399" r:id="rId78"/>
    <p:sldId id="398" r:id="rId79"/>
    <p:sldId id="400" r:id="rId80"/>
    <p:sldId id="401" r:id="rId81"/>
    <p:sldId id="402" r:id="rId82"/>
    <p:sldId id="340" r:id="rId83"/>
    <p:sldId id="341" r:id="rId84"/>
    <p:sldId id="342" r:id="rId85"/>
    <p:sldId id="409" r:id="rId86"/>
    <p:sldId id="407" r:id="rId87"/>
    <p:sldId id="385" r:id="rId88"/>
    <p:sldId id="343" r:id="rId89"/>
    <p:sldId id="369" r:id="rId90"/>
    <p:sldId id="345" r:id="rId91"/>
    <p:sldId id="346" r:id="rId92"/>
    <p:sldId id="382" r:id="rId93"/>
    <p:sldId id="410" r:id="rId94"/>
    <p:sldId id="406" r:id="rId95"/>
    <p:sldId id="408" r:id="rId96"/>
    <p:sldId id="381" r:id="rId97"/>
    <p:sldId id="270" r:id="rId9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73" autoAdjust="0"/>
    <p:restoredTop sz="94695" autoAdjust="0"/>
  </p:normalViewPr>
  <p:slideViewPr>
    <p:cSldViewPr>
      <p:cViewPr varScale="1">
        <p:scale>
          <a:sx n="126" d="100"/>
          <a:sy n="126" d="100"/>
        </p:scale>
        <p:origin x="-1194" y="-84"/>
      </p:cViewPr>
      <p:guideLst>
        <p:guide orient="horz" pos="2160"/>
        <p:guide pos="2880"/>
      </p:guideLst>
    </p:cSldViewPr>
  </p:slideViewPr>
  <p:outlineViewPr>
    <p:cViewPr>
      <p:scale>
        <a:sx n="33" d="100"/>
        <a:sy n="33" d="100"/>
      </p:scale>
      <p:origin x="0" y="17340"/>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slide" Target="slides/slide9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presProps" Target="presProps.xml"/><Relationship Id="rId10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771E9F4-C415-4072-8B31-CDD90243C101}" type="datetimeFigureOut">
              <a:rPr lang="en-US" smtClean="0"/>
              <a:pPr/>
              <a:t>11/11/2017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405C31-D389-4795-B174-1A4BB66FD89B}" type="slidenum">
              <a:rPr lang="en-US" smtClean="0"/>
              <a:pPr/>
              <a:t>‹#›</a:t>
            </a:fld>
            <a:endParaRPr lang="en-US"/>
          </a:p>
        </p:txBody>
      </p:sp>
    </p:spTree>
    <p:extLst>
      <p:ext uri="{BB962C8B-B14F-4D97-AF65-F5344CB8AC3E}">
        <p14:creationId xmlns:p14="http://schemas.microsoft.com/office/powerpoint/2010/main" xmlns="" val="1340071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71E9F4-C415-4072-8B31-CDD90243C101}" type="datetimeFigureOut">
              <a:rPr lang="en-US" smtClean="0"/>
              <a:pPr/>
              <a:t>11/11/2017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405C31-D389-4795-B174-1A4BB66FD89B}" type="slidenum">
              <a:rPr lang="en-US" smtClean="0"/>
              <a:pPr/>
              <a:t>‹#›</a:t>
            </a:fld>
            <a:endParaRPr lang="en-US"/>
          </a:p>
        </p:txBody>
      </p:sp>
    </p:spTree>
    <p:extLst>
      <p:ext uri="{BB962C8B-B14F-4D97-AF65-F5344CB8AC3E}">
        <p14:creationId xmlns:p14="http://schemas.microsoft.com/office/powerpoint/2010/main" xmlns="" val="2201988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71E9F4-C415-4072-8B31-CDD90243C101}" type="datetimeFigureOut">
              <a:rPr lang="en-US" smtClean="0"/>
              <a:pPr/>
              <a:t>11/11/2017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405C31-D389-4795-B174-1A4BB66FD89B}" type="slidenum">
              <a:rPr lang="en-US" smtClean="0"/>
              <a:pPr/>
              <a:t>‹#›</a:t>
            </a:fld>
            <a:endParaRPr lang="en-US"/>
          </a:p>
        </p:txBody>
      </p:sp>
    </p:spTree>
    <p:extLst>
      <p:ext uri="{BB962C8B-B14F-4D97-AF65-F5344CB8AC3E}">
        <p14:creationId xmlns:p14="http://schemas.microsoft.com/office/powerpoint/2010/main" xmlns="" val="2251236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71E9F4-C415-4072-8B31-CDD90243C101}" type="datetimeFigureOut">
              <a:rPr lang="en-US" smtClean="0"/>
              <a:pPr/>
              <a:t>11/11/2017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405C31-D389-4795-B174-1A4BB66FD89B}" type="slidenum">
              <a:rPr lang="en-US" smtClean="0"/>
              <a:pPr/>
              <a:t>‹#›</a:t>
            </a:fld>
            <a:endParaRPr lang="en-US"/>
          </a:p>
        </p:txBody>
      </p:sp>
    </p:spTree>
    <p:extLst>
      <p:ext uri="{BB962C8B-B14F-4D97-AF65-F5344CB8AC3E}">
        <p14:creationId xmlns:p14="http://schemas.microsoft.com/office/powerpoint/2010/main" xmlns="" val="3707078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71E9F4-C415-4072-8B31-CDD90243C101}" type="datetimeFigureOut">
              <a:rPr lang="en-US" smtClean="0"/>
              <a:pPr/>
              <a:t>11/11/2017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405C31-D389-4795-B174-1A4BB66FD89B}" type="slidenum">
              <a:rPr lang="en-US" smtClean="0"/>
              <a:pPr/>
              <a:t>‹#›</a:t>
            </a:fld>
            <a:endParaRPr lang="en-US"/>
          </a:p>
        </p:txBody>
      </p:sp>
    </p:spTree>
    <p:extLst>
      <p:ext uri="{BB962C8B-B14F-4D97-AF65-F5344CB8AC3E}">
        <p14:creationId xmlns:p14="http://schemas.microsoft.com/office/powerpoint/2010/main" xmlns="" val="723371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771E9F4-C415-4072-8B31-CDD90243C101}" type="datetimeFigureOut">
              <a:rPr lang="en-US" smtClean="0"/>
              <a:pPr/>
              <a:t>11/11/2017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405C31-D389-4795-B174-1A4BB66FD89B}" type="slidenum">
              <a:rPr lang="en-US" smtClean="0"/>
              <a:pPr/>
              <a:t>‹#›</a:t>
            </a:fld>
            <a:endParaRPr lang="en-US"/>
          </a:p>
        </p:txBody>
      </p:sp>
    </p:spTree>
    <p:extLst>
      <p:ext uri="{BB962C8B-B14F-4D97-AF65-F5344CB8AC3E}">
        <p14:creationId xmlns:p14="http://schemas.microsoft.com/office/powerpoint/2010/main" xmlns="" val="2514907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771E9F4-C415-4072-8B31-CDD90243C101}" type="datetimeFigureOut">
              <a:rPr lang="en-US" smtClean="0"/>
              <a:pPr/>
              <a:t>11/11/2017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405C31-D389-4795-B174-1A4BB66FD89B}" type="slidenum">
              <a:rPr lang="en-US" smtClean="0"/>
              <a:pPr/>
              <a:t>‹#›</a:t>
            </a:fld>
            <a:endParaRPr lang="en-US"/>
          </a:p>
        </p:txBody>
      </p:sp>
    </p:spTree>
    <p:extLst>
      <p:ext uri="{BB962C8B-B14F-4D97-AF65-F5344CB8AC3E}">
        <p14:creationId xmlns:p14="http://schemas.microsoft.com/office/powerpoint/2010/main" xmlns="" val="4098824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771E9F4-C415-4072-8B31-CDD90243C101}" type="datetimeFigureOut">
              <a:rPr lang="en-US" smtClean="0"/>
              <a:pPr/>
              <a:t>11/11/2017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405C31-D389-4795-B174-1A4BB66FD89B}" type="slidenum">
              <a:rPr lang="en-US" smtClean="0"/>
              <a:pPr/>
              <a:t>‹#›</a:t>
            </a:fld>
            <a:endParaRPr lang="en-US"/>
          </a:p>
        </p:txBody>
      </p:sp>
    </p:spTree>
    <p:extLst>
      <p:ext uri="{BB962C8B-B14F-4D97-AF65-F5344CB8AC3E}">
        <p14:creationId xmlns:p14="http://schemas.microsoft.com/office/powerpoint/2010/main" xmlns="" val="3889211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71E9F4-C415-4072-8B31-CDD90243C101}" type="datetimeFigureOut">
              <a:rPr lang="en-US" smtClean="0"/>
              <a:pPr/>
              <a:t>11/11/2017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405C31-D389-4795-B174-1A4BB66FD89B}" type="slidenum">
              <a:rPr lang="en-US" smtClean="0"/>
              <a:pPr/>
              <a:t>‹#›</a:t>
            </a:fld>
            <a:endParaRPr lang="en-US"/>
          </a:p>
        </p:txBody>
      </p:sp>
    </p:spTree>
    <p:extLst>
      <p:ext uri="{BB962C8B-B14F-4D97-AF65-F5344CB8AC3E}">
        <p14:creationId xmlns:p14="http://schemas.microsoft.com/office/powerpoint/2010/main" xmlns="" val="1933139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71E9F4-C415-4072-8B31-CDD90243C101}" type="datetimeFigureOut">
              <a:rPr lang="en-US" smtClean="0"/>
              <a:pPr/>
              <a:t>11/11/2017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405C31-D389-4795-B174-1A4BB66FD89B}" type="slidenum">
              <a:rPr lang="en-US" smtClean="0"/>
              <a:pPr/>
              <a:t>‹#›</a:t>
            </a:fld>
            <a:endParaRPr lang="en-US"/>
          </a:p>
        </p:txBody>
      </p:sp>
    </p:spTree>
    <p:extLst>
      <p:ext uri="{BB962C8B-B14F-4D97-AF65-F5344CB8AC3E}">
        <p14:creationId xmlns:p14="http://schemas.microsoft.com/office/powerpoint/2010/main" xmlns="" val="552439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71E9F4-C415-4072-8B31-CDD90243C101}" type="datetimeFigureOut">
              <a:rPr lang="en-US" smtClean="0"/>
              <a:pPr/>
              <a:t>11/11/2017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405C31-D389-4795-B174-1A4BB66FD89B}" type="slidenum">
              <a:rPr lang="en-US" smtClean="0"/>
              <a:pPr/>
              <a:t>‹#›</a:t>
            </a:fld>
            <a:endParaRPr lang="en-US"/>
          </a:p>
        </p:txBody>
      </p:sp>
    </p:spTree>
    <p:extLst>
      <p:ext uri="{BB962C8B-B14F-4D97-AF65-F5344CB8AC3E}">
        <p14:creationId xmlns:p14="http://schemas.microsoft.com/office/powerpoint/2010/main" xmlns="" val="1161647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71E9F4-C415-4072-8B31-CDD90243C101}" type="datetimeFigureOut">
              <a:rPr lang="en-US" smtClean="0"/>
              <a:pPr/>
              <a:t>11/11/2017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405C31-D389-4795-B174-1A4BB66FD89B}" type="slidenum">
              <a:rPr lang="en-US" smtClean="0"/>
              <a:pPr/>
              <a:t>‹#›</a:t>
            </a:fld>
            <a:endParaRPr lang="en-US"/>
          </a:p>
        </p:txBody>
      </p:sp>
    </p:spTree>
    <p:extLst>
      <p:ext uri="{BB962C8B-B14F-4D97-AF65-F5344CB8AC3E}">
        <p14:creationId xmlns:p14="http://schemas.microsoft.com/office/powerpoint/2010/main" xmlns="" val="34907283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8" Type="http://schemas.openxmlformats.org/officeDocument/2006/relationships/hyperlink" Target="http://www.gdcvault.com/play/1751/Lockless-Programming-in" TargetMode="External"/><Relationship Id="rId13" Type="http://schemas.openxmlformats.org/officeDocument/2006/relationships/hyperlink" Target="http://www.ibm.com/developerworks/systems/articles/powerpc.html" TargetMode="External"/><Relationship Id="rId3" Type="http://schemas.openxmlformats.org/officeDocument/2006/relationships/hyperlink" Target="http://www.drdobbs.com/cpp/210600279" TargetMode="External"/><Relationship Id="rId7" Type="http://schemas.openxmlformats.org/officeDocument/2006/relationships/hyperlink" Target="http://en.wikipedia.org/wiki/MESI_protocol" TargetMode="External"/><Relationship Id="rId12" Type="http://schemas.openxmlformats.org/officeDocument/2006/relationships/hyperlink" Target="http://msdn.microsoft.com/en-US/library/ttk2z1ws(v=vs.80).aspx" TargetMode="External"/><Relationship Id="rId2" Type="http://schemas.openxmlformats.org/officeDocument/2006/relationships/hyperlink" Target="http://www.drdobbs.com/dept/architect/200001985" TargetMode="External"/><Relationship Id="rId16" Type="http://schemas.openxmlformats.org/officeDocument/2006/relationships/hyperlink" Target="ftp://download.intel.com/design/processor/manuals/253668.pdf" TargetMode="External"/><Relationship Id="rId1" Type="http://schemas.openxmlformats.org/officeDocument/2006/relationships/slideLayout" Target="../slideLayouts/slideLayout2.xml"/><Relationship Id="rId6" Type="http://schemas.openxmlformats.org/officeDocument/2006/relationships/hyperlink" Target="http://irl.cs.ucla.edu/~yingdi/paperreading/whymb.2010.06.07c.pdf" TargetMode="External"/><Relationship Id="rId11" Type="http://schemas.openxmlformats.org/officeDocument/2006/relationships/hyperlink" Target="http://msdn.microsoft.com/en-us/library/f20w0x5e(v=vs.80).aspx" TargetMode="External"/><Relationship Id="rId5" Type="http://schemas.openxmlformats.org/officeDocument/2006/relationships/hyperlink" Target="http://www.drdobbs.com/parallel/211601363" TargetMode="External"/><Relationship Id="rId15" Type="http://schemas.openxmlformats.org/officeDocument/2006/relationships/hyperlink" Target="http://www.opensource.apple.com/source/xnu/xnu-1504.9.37/osfmk/ppc/commpage/spinlocks.s" TargetMode="External"/><Relationship Id="rId10" Type="http://schemas.openxmlformats.org/officeDocument/2006/relationships/hyperlink" Target="http://msdn.microsoft.com/en-us/library/windows/desktop/ms684208(v=vs.85).aspx" TargetMode="External"/><Relationship Id="rId4" Type="http://schemas.openxmlformats.org/officeDocument/2006/relationships/hyperlink" Target="http://www.drdobbs.com/parallel/210604448" TargetMode="External"/><Relationship Id="rId9" Type="http://schemas.openxmlformats.org/officeDocument/2006/relationships/hyperlink" Target="http://msdn.microsoft.com/en-us/library/windows/desktop/ee418650(v=vs.85).aspx" TargetMode="External"/><Relationship Id="rId14" Type="http://schemas.openxmlformats.org/officeDocument/2006/relationships/hyperlink" Target="http://www.opensource.apple.com/source/xnu/xnu-792.2.4/osfmk/ppc/commpage/atomic.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Cache Coherency and</a:t>
            </a:r>
            <a:br>
              <a:rPr lang="en-US" dirty="0" smtClean="0"/>
            </a:br>
            <a:r>
              <a:rPr lang="en-US" dirty="0" smtClean="0"/>
              <a:t>Multi-Core Programming</a:t>
            </a:r>
            <a:endParaRPr lang="en-US" dirty="0"/>
          </a:p>
        </p:txBody>
      </p:sp>
      <p:sp>
        <p:nvSpPr>
          <p:cNvPr id="3" name="Subtitle 2"/>
          <p:cNvSpPr>
            <a:spLocks noGrp="1"/>
          </p:cNvSpPr>
          <p:nvPr>
            <p:ph type="subTitle" idx="1"/>
          </p:nvPr>
        </p:nvSpPr>
        <p:spPr/>
        <p:txBody>
          <a:bodyPr/>
          <a:lstStyle/>
          <a:p>
            <a:r>
              <a:rPr lang="en-US" dirty="0" smtClean="0"/>
              <a:t>Christian Gyrling</a:t>
            </a:r>
          </a:p>
          <a:p>
            <a:r>
              <a:rPr lang="en-US" dirty="0" smtClean="0"/>
              <a:t>Naughty Dog</a:t>
            </a:r>
            <a:endParaRPr lang="en-US" dirty="0"/>
          </a:p>
        </p:txBody>
      </p:sp>
    </p:spTree>
    <p:extLst>
      <p:ext uri="{BB962C8B-B14F-4D97-AF65-F5344CB8AC3E}">
        <p14:creationId xmlns:p14="http://schemas.microsoft.com/office/powerpoint/2010/main" xmlns="" val="35904453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MESI Message Types</a:t>
            </a:r>
            <a:endParaRPr lang="en-US" dirty="0"/>
          </a:p>
        </p:txBody>
      </p:sp>
      <p:sp>
        <p:nvSpPr>
          <p:cNvPr id="3" name="Content Placeholder 2"/>
          <p:cNvSpPr>
            <a:spLocks noGrp="1"/>
          </p:cNvSpPr>
          <p:nvPr>
            <p:ph idx="1"/>
          </p:nvPr>
        </p:nvSpPr>
        <p:spPr/>
        <p:txBody>
          <a:bodyPr/>
          <a:lstStyle/>
          <a:p>
            <a:r>
              <a:rPr lang="en-US" dirty="0" smtClean="0"/>
              <a:t>Message Types (refers to a cache line)</a:t>
            </a:r>
          </a:p>
          <a:p>
            <a:pPr lvl="1"/>
            <a:r>
              <a:rPr lang="en-US" dirty="0" smtClean="0"/>
              <a:t>Read / Read Acknowledge</a:t>
            </a:r>
          </a:p>
          <a:p>
            <a:pPr lvl="1"/>
            <a:r>
              <a:rPr lang="en-US" dirty="0" smtClean="0"/>
              <a:t>RWITW – Read With Intent To Write</a:t>
            </a:r>
          </a:p>
          <a:p>
            <a:pPr lvl="2"/>
            <a:r>
              <a:rPr lang="en-US" dirty="0" smtClean="0"/>
              <a:t>Read + Invalidate</a:t>
            </a:r>
          </a:p>
          <a:p>
            <a:pPr lvl="1"/>
            <a:r>
              <a:rPr lang="en-US" dirty="0" smtClean="0"/>
              <a:t>Invalidate / Invalidate Acknowledge</a:t>
            </a:r>
          </a:p>
          <a:p>
            <a:pPr lvl="2"/>
            <a:r>
              <a:rPr lang="en-US" dirty="0" smtClean="0"/>
              <a:t>Ask other cores to invalidate this cache line</a:t>
            </a:r>
          </a:p>
          <a:p>
            <a:pPr lvl="1"/>
            <a:r>
              <a:rPr lang="en-US" dirty="0" err="1" smtClean="0"/>
              <a:t>Writeback</a:t>
            </a:r>
            <a:endParaRPr lang="en-US" dirty="0" smtClean="0"/>
          </a:p>
          <a:p>
            <a:pPr lvl="2"/>
            <a:r>
              <a:rPr lang="en-US" dirty="0" smtClean="0"/>
              <a:t>Write back cache line to main memory</a:t>
            </a:r>
            <a:endParaRPr lang="en-US" dirty="0"/>
          </a:p>
        </p:txBody>
      </p:sp>
    </p:spTree>
    <p:extLst>
      <p:ext uri="{BB962C8B-B14F-4D97-AF65-F5344CB8AC3E}">
        <p14:creationId xmlns:p14="http://schemas.microsoft.com/office/powerpoint/2010/main" xmlns="" val="13976234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Cache line transitions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Read cache line</a:t>
            </a:r>
          </a:p>
          <a:p>
            <a:pPr lvl="1"/>
            <a:r>
              <a:rPr lang="en-US" dirty="0" smtClean="0"/>
              <a:t>Invalid -&gt; Exclusive</a:t>
            </a:r>
          </a:p>
          <a:p>
            <a:pPr lvl="2"/>
            <a:r>
              <a:rPr lang="en-US" dirty="0" smtClean="0"/>
              <a:t>only core with a copy</a:t>
            </a:r>
          </a:p>
          <a:p>
            <a:pPr lvl="1"/>
            <a:r>
              <a:rPr lang="en-US" dirty="0" smtClean="0"/>
              <a:t>Invalid -&gt; Shared</a:t>
            </a:r>
          </a:p>
          <a:p>
            <a:pPr lvl="2"/>
            <a:r>
              <a:rPr lang="en-US" dirty="0" smtClean="0"/>
              <a:t>other cores also have a copy</a:t>
            </a:r>
          </a:p>
          <a:p>
            <a:r>
              <a:rPr lang="en-US" dirty="0" smtClean="0"/>
              <a:t>Write to cache line</a:t>
            </a:r>
          </a:p>
          <a:p>
            <a:pPr lvl="1"/>
            <a:r>
              <a:rPr lang="en-US" dirty="0" smtClean="0"/>
              <a:t>Exclusive -&gt; Modified</a:t>
            </a:r>
          </a:p>
          <a:p>
            <a:pPr lvl="1"/>
            <a:r>
              <a:rPr lang="en-US" dirty="0" smtClean="0"/>
              <a:t>Shared -&gt; Modified</a:t>
            </a:r>
          </a:p>
          <a:p>
            <a:pPr lvl="2"/>
            <a:r>
              <a:rPr lang="en-US" dirty="0" smtClean="0"/>
              <a:t>all other cores invalidate their version of this cache line</a:t>
            </a:r>
          </a:p>
          <a:p>
            <a:r>
              <a:rPr lang="en-US" dirty="0" smtClean="0"/>
              <a:t>Told to invalidate</a:t>
            </a:r>
          </a:p>
          <a:p>
            <a:pPr lvl="1"/>
            <a:r>
              <a:rPr lang="en-US" dirty="0" smtClean="0"/>
              <a:t>Exclusive / Shared -&gt; Invalid</a:t>
            </a:r>
          </a:p>
          <a:p>
            <a:pPr lvl="1"/>
            <a:r>
              <a:rPr lang="en-US" dirty="0" smtClean="0"/>
              <a:t>Modified -&gt; Invalid</a:t>
            </a:r>
          </a:p>
          <a:p>
            <a:pPr lvl="2"/>
            <a:r>
              <a:rPr lang="en-US" dirty="0" smtClean="0"/>
              <a:t>triggers a ‘</a:t>
            </a:r>
            <a:r>
              <a:rPr lang="en-US" dirty="0" err="1" smtClean="0"/>
              <a:t>writeback</a:t>
            </a:r>
            <a:r>
              <a:rPr lang="en-US" dirty="0" smtClean="0"/>
              <a:t>’ to main memory</a:t>
            </a:r>
          </a:p>
          <a:p>
            <a:r>
              <a:rPr lang="en-US" dirty="0" smtClean="0"/>
              <a:t>Another core want to read our modified cache line</a:t>
            </a:r>
          </a:p>
          <a:p>
            <a:pPr lvl="1"/>
            <a:r>
              <a:rPr lang="en-US" dirty="0" smtClean="0"/>
              <a:t>Modified -&gt; Shared</a:t>
            </a:r>
          </a:p>
          <a:p>
            <a:pPr lvl="2"/>
            <a:r>
              <a:rPr lang="en-US" dirty="0" smtClean="0"/>
              <a:t>triggers a ‘</a:t>
            </a:r>
            <a:r>
              <a:rPr lang="en-US" dirty="0" err="1" smtClean="0"/>
              <a:t>writeback</a:t>
            </a:r>
            <a:r>
              <a:rPr lang="en-US" dirty="0" smtClean="0"/>
              <a:t>’ to main memory</a:t>
            </a:r>
          </a:p>
          <a:p>
            <a:pPr lvl="1"/>
            <a:endParaRPr lang="en-US" dirty="0" smtClean="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943600" y="1447800"/>
            <a:ext cx="2609850" cy="24479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7199432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Players…</a:t>
            </a:r>
            <a:endParaRPr lang="en-US" dirty="0"/>
          </a:p>
        </p:txBody>
      </p:sp>
      <p:sp>
        <p:nvSpPr>
          <p:cNvPr id="3" name="Content Placeholder 2"/>
          <p:cNvSpPr>
            <a:spLocks noGrp="1"/>
          </p:cNvSpPr>
          <p:nvPr>
            <p:ph idx="1"/>
          </p:nvPr>
        </p:nvSpPr>
        <p:spPr/>
        <p:txBody>
          <a:bodyPr/>
          <a:lstStyle/>
          <a:p>
            <a:r>
              <a:rPr lang="en-US" dirty="0" smtClean="0"/>
              <a:t>Example</a:t>
            </a:r>
          </a:p>
          <a:p>
            <a:pPr lvl="1"/>
            <a:r>
              <a:rPr lang="en-US" dirty="0" smtClean="0"/>
              <a:t>Core 0 - Producer</a:t>
            </a:r>
          </a:p>
          <a:p>
            <a:pPr lvl="1"/>
            <a:endParaRPr lang="en-US" dirty="0" smtClean="0"/>
          </a:p>
          <a:p>
            <a:pPr lvl="1"/>
            <a:endParaRPr lang="en-US" dirty="0"/>
          </a:p>
          <a:p>
            <a:pPr lvl="1"/>
            <a:endParaRPr lang="en-US" dirty="0" smtClean="0"/>
          </a:p>
          <a:p>
            <a:pPr lvl="1"/>
            <a:r>
              <a:rPr lang="en-US" dirty="0" smtClean="0"/>
              <a:t>Core 1 - Consumer</a:t>
            </a:r>
          </a:p>
          <a:p>
            <a:pPr lvl="1"/>
            <a:endParaRPr lang="en-US" dirty="0" smtClean="0"/>
          </a:p>
          <a:p>
            <a:pPr lvl="1"/>
            <a:endParaRPr lang="en-US" dirty="0" smtClean="0"/>
          </a:p>
        </p:txBody>
      </p:sp>
      <p:sp>
        <p:nvSpPr>
          <p:cNvPr id="4" name="TextBox 3"/>
          <p:cNvSpPr txBox="1"/>
          <p:nvPr/>
        </p:nvSpPr>
        <p:spPr>
          <a:xfrm>
            <a:off x="4953000" y="1905000"/>
            <a:ext cx="2971800" cy="1477328"/>
          </a:xfrm>
          <a:prstGeom prst="rect">
            <a:avLst/>
          </a:prstGeom>
          <a:solidFill>
            <a:schemeClr val="accent6">
              <a:lumMod val="40000"/>
              <a:lumOff val="60000"/>
            </a:schemeClr>
          </a:solidFill>
          <a:ln>
            <a:solidFill>
              <a:srgbClr val="002060"/>
            </a:solidFill>
          </a:ln>
        </p:spPr>
        <p:txBody>
          <a:bodyPr wrap="square" rtlCol="0">
            <a:spAutoFit/>
          </a:bodyPr>
          <a:lstStyle/>
          <a:p>
            <a:r>
              <a:rPr lang="en-US" dirty="0" smtClean="0"/>
              <a:t>void foo()</a:t>
            </a:r>
          </a:p>
          <a:p>
            <a:r>
              <a:rPr lang="en-US" dirty="0" smtClean="0"/>
              <a:t>{</a:t>
            </a:r>
          </a:p>
          <a:p>
            <a:r>
              <a:rPr lang="en-US" dirty="0" smtClean="0"/>
              <a:t>    data = 1;</a:t>
            </a:r>
          </a:p>
          <a:p>
            <a:r>
              <a:rPr lang="en-US" b="1" dirty="0" smtClean="0">
                <a:solidFill>
                  <a:srgbClr val="FF0000"/>
                </a:solidFill>
              </a:rPr>
              <a:t>   </a:t>
            </a:r>
            <a:r>
              <a:rPr lang="en-US" dirty="0" smtClean="0"/>
              <a:t> flag = 1;</a:t>
            </a:r>
          </a:p>
          <a:p>
            <a:r>
              <a:rPr lang="en-US" dirty="0" smtClean="0"/>
              <a:t>}</a:t>
            </a:r>
            <a:endParaRPr lang="en-US" dirty="0"/>
          </a:p>
        </p:txBody>
      </p:sp>
      <p:sp>
        <p:nvSpPr>
          <p:cNvPr id="5" name="TextBox 4"/>
          <p:cNvSpPr txBox="1"/>
          <p:nvPr/>
        </p:nvSpPr>
        <p:spPr>
          <a:xfrm>
            <a:off x="4953000" y="3962400"/>
            <a:ext cx="2971800" cy="1477328"/>
          </a:xfrm>
          <a:prstGeom prst="rect">
            <a:avLst/>
          </a:prstGeom>
          <a:solidFill>
            <a:schemeClr val="accent6">
              <a:lumMod val="40000"/>
              <a:lumOff val="60000"/>
            </a:schemeClr>
          </a:solidFill>
          <a:ln>
            <a:solidFill>
              <a:srgbClr val="002060"/>
            </a:solidFill>
          </a:ln>
        </p:spPr>
        <p:txBody>
          <a:bodyPr wrap="square" rtlCol="0">
            <a:spAutoFit/>
          </a:bodyPr>
          <a:lstStyle/>
          <a:p>
            <a:r>
              <a:rPr lang="en-US" dirty="0" smtClean="0"/>
              <a:t>void bar()</a:t>
            </a:r>
          </a:p>
          <a:p>
            <a:r>
              <a:rPr lang="en-US" dirty="0" smtClean="0"/>
              <a:t>{</a:t>
            </a:r>
          </a:p>
          <a:p>
            <a:r>
              <a:rPr lang="en-US" dirty="0" smtClean="0"/>
              <a:t>    while (flag == 0);</a:t>
            </a:r>
          </a:p>
          <a:p>
            <a:r>
              <a:rPr lang="en-US" dirty="0" smtClean="0"/>
              <a:t>    assert(data);</a:t>
            </a:r>
          </a:p>
          <a:p>
            <a:r>
              <a:rPr lang="en-US" dirty="0" smtClean="0"/>
              <a:t>}</a:t>
            </a:r>
            <a:endParaRPr lang="en-US" dirty="0"/>
          </a:p>
        </p:txBody>
      </p:sp>
    </p:spTree>
    <p:extLst>
      <p:ext uri="{BB962C8B-B14F-4D97-AF65-F5344CB8AC3E}">
        <p14:creationId xmlns:p14="http://schemas.microsoft.com/office/powerpoint/2010/main" xmlns="" val="24410651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Cache Ownership Example</a:t>
            </a:r>
            <a:endParaRPr lang="en-US" dirty="0"/>
          </a:p>
        </p:txBody>
      </p:sp>
      <p:sp>
        <p:nvSpPr>
          <p:cNvPr id="4" name="TextBox 3"/>
          <p:cNvSpPr txBox="1"/>
          <p:nvPr/>
        </p:nvSpPr>
        <p:spPr>
          <a:xfrm>
            <a:off x="762000" y="3810000"/>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dirty="0" smtClean="0"/>
              <a:t>if (a)</a:t>
            </a:r>
          </a:p>
          <a:p>
            <a:r>
              <a:rPr lang="en-US" dirty="0" smtClean="0"/>
              <a:t>{</a:t>
            </a:r>
          </a:p>
          <a:p>
            <a:r>
              <a:rPr lang="en-US" dirty="0" smtClean="0"/>
              <a:t>     b = 4;</a:t>
            </a:r>
          </a:p>
          <a:p>
            <a:r>
              <a:rPr lang="en-US" dirty="0"/>
              <a:t>}</a:t>
            </a:r>
          </a:p>
        </p:txBody>
      </p:sp>
      <p:sp>
        <p:nvSpPr>
          <p:cNvPr id="10" name="TextBox 9"/>
          <p:cNvSpPr txBox="1"/>
          <p:nvPr/>
        </p:nvSpPr>
        <p:spPr>
          <a:xfrm>
            <a:off x="760707" y="5019324"/>
            <a:ext cx="2193011" cy="646331"/>
          </a:xfrm>
          <a:prstGeom prst="rect">
            <a:avLst/>
          </a:prstGeom>
          <a:noFill/>
        </p:spPr>
        <p:txBody>
          <a:bodyPr wrap="square" rtlCol="0">
            <a:spAutoFit/>
          </a:bodyPr>
          <a:lstStyle/>
          <a:p>
            <a:r>
              <a:rPr lang="en-US" dirty="0" smtClean="0"/>
              <a:t>‘a’ and ‘b’ are on separate cache lines</a:t>
            </a:r>
            <a:endParaRPr lang="en-US" dirty="0"/>
          </a:p>
        </p:txBody>
      </p:sp>
      <p:sp>
        <p:nvSpPr>
          <p:cNvPr id="14" name="TextBox 13"/>
          <p:cNvSpPr txBox="1"/>
          <p:nvPr/>
        </p:nvSpPr>
        <p:spPr>
          <a:xfrm>
            <a:off x="762000" y="1752600"/>
            <a:ext cx="3124200" cy="923330"/>
          </a:xfrm>
          <a:prstGeom prst="rect">
            <a:avLst/>
          </a:prstGeom>
          <a:noFill/>
          <a:ln>
            <a:solidFill>
              <a:srgbClr val="002060"/>
            </a:solidFill>
          </a:ln>
        </p:spPr>
        <p:txBody>
          <a:bodyPr wrap="square" rtlCol="0">
            <a:spAutoFit/>
          </a:bodyPr>
          <a:lstStyle/>
          <a:p>
            <a:r>
              <a:rPr lang="en-US" dirty="0" smtClean="0"/>
              <a:t>Initially Core 0’s cache is empty and Core 1’s contain the ‘a’ and ‘b’ cache lines</a:t>
            </a:r>
            <a:endParaRPr lang="en-US" dirty="0"/>
          </a:p>
        </p:txBody>
      </p:sp>
      <p:sp>
        <p:nvSpPr>
          <p:cNvPr id="26" name="Rectangle 25"/>
          <p:cNvSpPr/>
          <p:nvPr/>
        </p:nvSpPr>
        <p:spPr>
          <a:xfrm>
            <a:off x="4953000" y="3810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7" name="TextBox 26"/>
          <p:cNvSpPr txBox="1"/>
          <p:nvPr/>
        </p:nvSpPr>
        <p:spPr>
          <a:xfrm>
            <a:off x="7543800" y="3777734"/>
            <a:ext cx="490840" cy="369332"/>
          </a:xfrm>
          <a:prstGeom prst="rect">
            <a:avLst/>
          </a:prstGeom>
          <a:noFill/>
        </p:spPr>
        <p:txBody>
          <a:bodyPr wrap="none" rtlCol="0">
            <a:spAutoFit/>
          </a:bodyPr>
          <a:lstStyle/>
          <a:p>
            <a:r>
              <a:rPr lang="en-US" dirty="0" smtClean="0"/>
              <a:t>ICB</a:t>
            </a:r>
            <a:endParaRPr lang="en-US" dirty="0"/>
          </a:p>
        </p:txBody>
      </p:sp>
      <p:graphicFrame>
        <p:nvGraphicFramePr>
          <p:cNvPr id="29" name="Table 28"/>
          <p:cNvGraphicFramePr>
            <a:graphicFrameLocks noGrp="1"/>
          </p:cNvGraphicFramePr>
          <p:nvPr>
            <p:extLst>
              <p:ext uri="{D42A27DB-BD31-4B8C-83A1-F6EECF244321}">
                <p14:modId xmlns:p14="http://schemas.microsoft.com/office/powerpoint/2010/main" xmlns="" val="3754817517"/>
              </p:ext>
            </p:extLst>
          </p:nvPr>
        </p:nvGraphicFramePr>
        <p:xfrm>
          <a:off x="40766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bl>
          </a:graphicData>
        </a:graphic>
      </p:graphicFrame>
      <p:sp>
        <p:nvSpPr>
          <p:cNvPr id="30" name="TextBox 29"/>
          <p:cNvSpPr txBox="1"/>
          <p:nvPr/>
        </p:nvSpPr>
        <p:spPr>
          <a:xfrm>
            <a:off x="4267200" y="2017931"/>
            <a:ext cx="1676400" cy="369332"/>
          </a:xfrm>
          <a:prstGeom prst="rect">
            <a:avLst/>
          </a:prstGeom>
          <a:noFill/>
        </p:spPr>
        <p:txBody>
          <a:bodyPr wrap="square" rtlCol="0">
            <a:spAutoFit/>
          </a:bodyPr>
          <a:lstStyle/>
          <a:p>
            <a:pPr algn="ctr"/>
            <a:r>
              <a:rPr lang="en-US" dirty="0" smtClean="0"/>
              <a:t>Core 0</a:t>
            </a:r>
            <a:endParaRPr lang="en-US" dirty="0"/>
          </a:p>
        </p:txBody>
      </p:sp>
      <p:graphicFrame>
        <p:nvGraphicFramePr>
          <p:cNvPr id="31" name="Table 30"/>
          <p:cNvGraphicFramePr>
            <a:graphicFrameLocks noGrp="1"/>
          </p:cNvGraphicFramePr>
          <p:nvPr>
            <p:extLst>
              <p:ext uri="{D42A27DB-BD31-4B8C-83A1-F6EECF244321}">
                <p14:modId xmlns:p14="http://schemas.microsoft.com/office/powerpoint/2010/main" xmlns="" val="1412224878"/>
              </p:ext>
            </p:extLst>
          </p:nvPr>
        </p:nvGraphicFramePr>
        <p:xfrm>
          <a:off x="64007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a</a:t>
                      </a:r>
                      <a:endParaRPr lang="en-US" dirty="0"/>
                    </a:p>
                  </a:txBody>
                  <a:tcPr/>
                </a:tc>
                <a:tc>
                  <a:txBody>
                    <a:bodyPr/>
                    <a:lstStyle/>
                    <a:p>
                      <a:pPr algn="ctr"/>
                      <a:r>
                        <a:rPr lang="en-US" dirty="0" smtClean="0"/>
                        <a:t>1</a:t>
                      </a:r>
                      <a:endParaRPr lang="en-US" dirty="0"/>
                    </a:p>
                  </a:txBody>
                  <a:tcPr/>
                </a:tc>
                <a:tc>
                  <a:txBody>
                    <a:bodyPr/>
                    <a:lstStyle/>
                    <a:p>
                      <a:pPr algn="ctr"/>
                      <a:r>
                        <a:rPr lang="en-US" b="1" dirty="0" smtClean="0"/>
                        <a:t>E</a:t>
                      </a:r>
                      <a:endParaRPr lang="en-US" b="1" dirty="0"/>
                    </a:p>
                  </a:txBody>
                  <a:tcPr/>
                </a:tc>
              </a:tr>
              <a:tr h="370840">
                <a:tc>
                  <a:txBody>
                    <a:bodyPr/>
                    <a:lstStyle/>
                    <a:p>
                      <a:pPr algn="ctr"/>
                      <a:r>
                        <a:rPr lang="en-US" dirty="0" smtClean="0"/>
                        <a:t>b</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bl>
          </a:graphicData>
        </a:graphic>
      </p:graphicFrame>
      <p:sp>
        <p:nvSpPr>
          <p:cNvPr id="32" name="TextBox 31"/>
          <p:cNvSpPr txBox="1"/>
          <p:nvPr/>
        </p:nvSpPr>
        <p:spPr>
          <a:xfrm>
            <a:off x="6553200" y="1981200"/>
            <a:ext cx="1676400" cy="369332"/>
          </a:xfrm>
          <a:prstGeom prst="rect">
            <a:avLst/>
          </a:prstGeom>
          <a:noFill/>
        </p:spPr>
        <p:txBody>
          <a:bodyPr wrap="square" rtlCol="0">
            <a:spAutoFit/>
          </a:bodyPr>
          <a:lstStyle/>
          <a:p>
            <a:pPr algn="ctr"/>
            <a:r>
              <a:rPr lang="en-US" dirty="0" smtClean="0"/>
              <a:t>Core 1</a:t>
            </a:r>
            <a:endParaRPr lang="en-US" dirty="0"/>
          </a:p>
        </p:txBody>
      </p:sp>
      <p:sp>
        <p:nvSpPr>
          <p:cNvPr id="33" name="TextBox 32"/>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34" name="Table 33"/>
          <p:cNvGraphicFramePr>
            <a:graphicFrameLocks noGrp="1"/>
          </p:cNvGraphicFramePr>
          <p:nvPr>
            <p:extLst>
              <p:ext uri="{D42A27DB-BD31-4B8C-83A1-F6EECF244321}">
                <p14:modId xmlns:p14="http://schemas.microsoft.com/office/powerpoint/2010/main" xmlns="" val="1716539520"/>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a</a:t>
                      </a:r>
                      <a:endParaRPr lang="en-US" dirty="0"/>
                    </a:p>
                  </a:txBody>
                  <a:tcPr/>
                </a:tc>
                <a:tc>
                  <a:txBody>
                    <a:bodyPr/>
                    <a:lstStyle/>
                    <a:p>
                      <a:pPr algn="ctr"/>
                      <a:r>
                        <a:rPr lang="en-US" dirty="0" smtClean="0"/>
                        <a:t>1</a:t>
                      </a:r>
                      <a:endParaRPr lang="en-US" dirty="0"/>
                    </a:p>
                  </a:txBody>
                  <a:tcPr/>
                </a:tc>
              </a:tr>
              <a:tr h="370840">
                <a:tc>
                  <a:txBody>
                    <a:bodyPr/>
                    <a:lstStyle/>
                    <a:p>
                      <a:pPr algn="ctr"/>
                      <a:r>
                        <a:rPr lang="en-US" dirty="0" smtClean="0"/>
                        <a:t>b</a:t>
                      </a:r>
                      <a:endParaRPr lang="en-US" dirty="0"/>
                    </a:p>
                  </a:txBody>
                  <a:tcPr/>
                </a:tc>
                <a:tc>
                  <a:txBody>
                    <a:bodyPr/>
                    <a:lstStyle/>
                    <a:p>
                      <a:pPr algn="ctr"/>
                      <a:r>
                        <a:rPr lang="en-US" dirty="0" smtClean="0"/>
                        <a:t>0</a:t>
                      </a:r>
                      <a:endParaRPr lang="en-US" dirty="0"/>
                    </a:p>
                  </a:txBody>
                  <a:tcPr/>
                </a:tc>
              </a:tr>
            </a:tbl>
          </a:graphicData>
        </a:graphic>
      </p:graphicFrame>
    </p:spTree>
    <p:extLst>
      <p:ext uri="{BB962C8B-B14F-4D97-AF65-F5344CB8AC3E}">
        <p14:creationId xmlns:p14="http://schemas.microsoft.com/office/powerpoint/2010/main" xmlns="" val="3526885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Cache Ownership Example</a:t>
            </a:r>
            <a:endParaRPr lang="en-US" dirty="0"/>
          </a:p>
        </p:txBody>
      </p:sp>
      <p:sp>
        <p:nvSpPr>
          <p:cNvPr id="4" name="TextBox 3"/>
          <p:cNvSpPr txBox="1"/>
          <p:nvPr/>
        </p:nvSpPr>
        <p:spPr>
          <a:xfrm>
            <a:off x="762000" y="3810000"/>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b="1" dirty="0" smtClean="0">
                <a:solidFill>
                  <a:srgbClr val="FF0000"/>
                </a:solidFill>
              </a:rPr>
              <a:t>if (a)</a:t>
            </a:r>
          </a:p>
          <a:p>
            <a:r>
              <a:rPr lang="en-US" dirty="0" smtClean="0"/>
              <a:t>{</a:t>
            </a:r>
          </a:p>
          <a:p>
            <a:r>
              <a:rPr lang="en-US" dirty="0" smtClean="0"/>
              <a:t>     b = 4;</a:t>
            </a:r>
          </a:p>
          <a:p>
            <a:r>
              <a:rPr lang="en-US" dirty="0"/>
              <a:t>}</a:t>
            </a:r>
          </a:p>
        </p:txBody>
      </p:sp>
      <p:sp>
        <p:nvSpPr>
          <p:cNvPr id="10" name="TextBox 9"/>
          <p:cNvSpPr txBox="1"/>
          <p:nvPr/>
        </p:nvSpPr>
        <p:spPr>
          <a:xfrm>
            <a:off x="760707" y="5019324"/>
            <a:ext cx="2193011" cy="646331"/>
          </a:xfrm>
          <a:prstGeom prst="rect">
            <a:avLst/>
          </a:prstGeom>
          <a:noFill/>
        </p:spPr>
        <p:txBody>
          <a:bodyPr wrap="square" rtlCol="0">
            <a:spAutoFit/>
          </a:bodyPr>
          <a:lstStyle/>
          <a:p>
            <a:r>
              <a:rPr lang="en-US" dirty="0" smtClean="0"/>
              <a:t>‘a’ and ‘b’ are on separate cache lines</a:t>
            </a:r>
            <a:endParaRPr lang="en-US" dirty="0"/>
          </a:p>
        </p:txBody>
      </p:sp>
      <p:sp>
        <p:nvSpPr>
          <p:cNvPr id="14" name="TextBox 13"/>
          <p:cNvSpPr txBox="1"/>
          <p:nvPr/>
        </p:nvSpPr>
        <p:spPr>
          <a:xfrm>
            <a:off x="762000" y="1752600"/>
            <a:ext cx="3124200" cy="646331"/>
          </a:xfrm>
          <a:prstGeom prst="rect">
            <a:avLst/>
          </a:prstGeom>
          <a:noFill/>
          <a:ln>
            <a:solidFill>
              <a:srgbClr val="002060"/>
            </a:solidFill>
          </a:ln>
        </p:spPr>
        <p:txBody>
          <a:bodyPr wrap="square" rtlCol="0">
            <a:spAutoFit/>
          </a:bodyPr>
          <a:lstStyle/>
          <a:p>
            <a:r>
              <a:rPr lang="en-US" dirty="0" smtClean="0"/>
              <a:t>Core 0 does not have ‘a’ in its cache and therefore requests it</a:t>
            </a:r>
            <a:endParaRPr lang="en-US" dirty="0"/>
          </a:p>
        </p:txBody>
      </p:sp>
      <p:sp>
        <p:nvSpPr>
          <p:cNvPr id="26" name="Rectangle 25"/>
          <p:cNvSpPr/>
          <p:nvPr/>
        </p:nvSpPr>
        <p:spPr>
          <a:xfrm>
            <a:off x="4953000" y="3810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Read (a)</a:t>
            </a:r>
            <a:endParaRPr lang="en-US" dirty="0">
              <a:solidFill>
                <a:schemeClr val="tx1"/>
              </a:solidFill>
            </a:endParaRPr>
          </a:p>
        </p:txBody>
      </p:sp>
      <p:sp>
        <p:nvSpPr>
          <p:cNvPr id="27" name="TextBox 26"/>
          <p:cNvSpPr txBox="1"/>
          <p:nvPr/>
        </p:nvSpPr>
        <p:spPr>
          <a:xfrm>
            <a:off x="7543800" y="3777734"/>
            <a:ext cx="490840" cy="369332"/>
          </a:xfrm>
          <a:prstGeom prst="rect">
            <a:avLst/>
          </a:prstGeom>
          <a:noFill/>
        </p:spPr>
        <p:txBody>
          <a:bodyPr wrap="none" rtlCol="0">
            <a:spAutoFit/>
          </a:bodyPr>
          <a:lstStyle/>
          <a:p>
            <a:r>
              <a:rPr lang="en-US" dirty="0" smtClean="0"/>
              <a:t>ICB</a:t>
            </a:r>
            <a:endParaRPr lang="en-US" dirty="0"/>
          </a:p>
        </p:txBody>
      </p:sp>
      <p:sp>
        <p:nvSpPr>
          <p:cNvPr id="28" name="Down Arrow 27"/>
          <p:cNvSpPr/>
          <p:nvPr/>
        </p:nvSpPr>
        <p:spPr>
          <a:xfrm>
            <a:off x="5257800" y="3276600"/>
            <a:ext cx="3810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9" name="Table 28"/>
          <p:cNvGraphicFramePr>
            <a:graphicFrameLocks noGrp="1"/>
          </p:cNvGraphicFramePr>
          <p:nvPr>
            <p:extLst>
              <p:ext uri="{D42A27DB-BD31-4B8C-83A1-F6EECF244321}">
                <p14:modId xmlns:p14="http://schemas.microsoft.com/office/powerpoint/2010/main" xmlns="" val="3503754688"/>
              </p:ext>
            </p:extLst>
          </p:nvPr>
        </p:nvGraphicFramePr>
        <p:xfrm>
          <a:off x="40766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bl>
          </a:graphicData>
        </a:graphic>
      </p:graphicFrame>
      <p:sp>
        <p:nvSpPr>
          <p:cNvPr id="30" name="TextBox 29"/>
          <p:cNvSpPr txBox="1"/>
          <p:nvPr/>
        </p:nvSpPr>
        <p:spPr>
          <a:xfrm>
            <a:off x="4267200" y="2017931"/>
            <a:ext cx="1676400" cy="369332"/>
          </a:xfrm>
          <a:prstGeom prst="rect">
            <a:avLst/>
          </a:prstGeom>
          <a:noFill/>
        </p:spPr>
        <p:txBody>
          <a:bodyPr wrap="square" rtlCol="0">
            <a:spAutoFit/>
          </a:bodyPr>
          <a:lstStyle/>
          <a:p>
            <a:pPr algn="ctr"/>
            <a:r>
              <a:rPr lang="en-US" dirty="0" smtClean="0"/>
              <a:t>Core 0</a:t>
            </a:r>
            <a:endParaRPr lang="en-US" dirty="0"/>
          </a:p>
        </p:txBody>
      </p:sp>
      <p:graphicFrame>
        <p:nvGraphicFramePr>
          <p:cNvPr id="31" name="Table 30"/>
          <p:cNvGraphicFramePr>
            <a:graphicFrameLocks noGrp="1"/>
          </p:cNvGraphicFramePr>
          <p:nvPr>
            <p:extLst>
              <p:ext uri="{D42A27DB-BD31-4B8C-83A1-F6EECF244321}">
                <p14:modId xmlns:p14="http://schemas.microsoft.com/office/powerpoint/2010/main" xmlns="" val="346979676"/>
              </p:ext>
            </p:extLst>
          </p:nvPr>
        </p:nvGraphicFramePr>
        <p:xfrm>
          <a:off x="64007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a</a:t>
                      </a:r>
                      <a:endParaRPr lang="en-US" dirty="0"/>
                    </a:p>
                  </a:txBody>
                  <a:tcPr/>
                </a:tc>
                <a:tc>
                  <a:txBody>
                    <a:bodyPr/>
                    <a:lstStyle/>
                    <a:p>
                      <a:pPr algn="ctr"/>
                      <a:r>
                        <a:rPr lang="en-US" dirty="0" smtClean="0"/>
                        <a:t>1</a:t>
                      </a:r>
                      <a:endParaRPr lang="en-US" dirty="0"/>
                    </a:p>
                  </a:txBody>
                  <a:tcPr/>
                </a:tc>
                <a:tc>
                  <a:txBody>
                    <a:bodyPr/>
                    <a:lstStyle/>
                    <a:p>
                      <a:pPr algn="ctr"/>
                      <a:r>
                        <a:rPr lang="en-US" b="1" dirty="0" smtClean="0"/>
                        <a:t>E</a:t>
                      </a:r>
                      <a:endParaRPr lang="en-US" b="1" dirty="0"/>
                    </a:p>
                  </a:txBody>
                  <a:tcPr/>
                </a:tc>
              </a:tr>
              <a:tr h="370840">
                <a:tc>
                  <a:txBody>
                    <a:bodyPr/>
                    <a:lstStyle/>
                    <a:p>
                      <a:pPr algn="ctr"/>
                      <a:r>
                        <a:rPr lang="en-US" dirty="0" smtClean="0"/>
                        <a:t>b</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bl>
          </a:graphicData>
        </a:graphic>
      </p:graphicFrame>
      <p:sp>
        <p:nvSpPr>
          <p:cNvPr id="32" name="TextBox 31"/>
          <p:cNvSpPr txBox="1"/>
          <p:nvPr/>
        </p:nvSpPr>
        <p:spPr>
          <a:xfrm>
            <a:off x="6553200" y="1981200"/>
            <a:ext cx="1676400" cy="369332"/>
          </a:xfrm>
          <a:prstGeom prst="rect">
            <a:avLst/>
          </a:prstGeom>
          <a:noFill/>
        </p:spPr>
        <p:txBody>
          <a:bodyPr wrap="square" rtlCol="0">
            <a:spAutoFit/>
          </a:bodyPr>
          <a:lstStyle/>
          <a:p>
            <a:pPr algn="ctr"/>
            <a:r>
              <a:rPr lang="en-US" dirty="0" smtClean="0"/>
              <a:t>Core 1</a:t>
            </a:r>
            <a:endParaRPr lang="en-US" dirty="0"/>
          </a:p>
        </p:txBody>
      </p:sp>
      <p:sp>
        <p:nvSpPr>
          <p:cNvPr id="33" name="TextBox 32"/>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34" name="Table 33"/>
          <p:cNvGraphicFramePr>
            <a:graphicFrameLocks noGrp="1"/>
          </p:cNvGraphicFramePr>
          <p:nvPr>
            <p:extLst>
              <p:ext uri="{D42A27DB-BD31-4B8C-83A1-F6EECF244321}">
                <p14:modId xmlns:p14="http://schemas.microsoft.com/office/powerpoint/2010/main" xmlns="" val="36379465"/>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a</a:t>
                      </a:r>
                      <a:endParaRPr lang="en-US" dirty="0"/>
                    </a:p>
                  </a:txBody>
                  <a:tcPr/>
                </a:tc>
                <a:tc>
                  <a:txBody>
                    <a:bodyPr/>
                    <a:lstStyle/>
                    <a:p>
                      <a:pPr algn="ctr"/>
                      <a:r>
                        <a:rPr lang="en-US" dirty="0" smtClean="0"/>
                        <a:t>1</a:t>
                      </a:r>
                      <a:endParaRPr lang="en-US" dirty="0"/>
                    </a:p>
                  </a:txBody>
                  <a:tcPr/>
                </a:tc>
              </a:tr>
              <a:tr h="370840">
                <a:tc>
                  <a:txBody>
                    <a:bodyPr/>
                    <a:lstStyle/>
                    <a:p>
                      <a:pPr algn="ctr"/>
                      <a:r>
                        <a:rPr lang="en-US" dirty="0" smtClean="0"/>
                        <a:t>b</a:t>
                      </a:r>
                      <a:endParaRPr lang="en-US" dirty="0"/>
                    </a:p>
                  </a:txBody>
                  <a:tcPr/>
                </a:tc>
                <a:tc>
                  <a:txBody>
                    <a:bodyPr/>
                    <a:lstStyle/>
                    <a:p>
                      <a:pPr algn="ctr"/>
                      <a:r>
                        <a:rPr lang="en-US" dirty="0" smtClean="0"/>
                        <a:t>0</a:t>
                      </a:r>
                      <a:endParaRPr lang="en-US" dirty="0"/>
                    </a:p>
                  </a:txBody>
                  <a:tcPr/>
                </a:tc>
              </a:tr>
            </a:tbl>
          </a:graphicData>
        </a:graphic>
      </p:graphicFrame>
    </p:spTree>
    <p:extLst>
      <p:ext uri="{BB962C8B-B14F-4D97-AF65-F5344CB8AC3E}">
        <p14:creationId xmlns:p14="http://schemas.microsoft.com/office/powerpoint/2010/main" xmlns="" val="4149764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Cache Ownership Example</a:t>
            </a:r>
            <a:endParaRPr lang="en-US" dirty="0"/>
          </a:p>
        </p:txBody>
      </p:sp>
      <p:sp>
        <p:nvSpPr>
          <p:cNvPr id="4" name="TextBox 3"/>
          <p:cNvSpPr txBox="1"/>
          <p:nvPr/>
        </p:nvSpPr>
        <p:spPr>
          <a:xfrm>
            <a:off x="762000" y="3810000"/>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b="1" dirty="0" smtClean="0">
                <a:solidFill>
                  <a:srgbClr val="FF0000"/>
                </a:solidFill>
              </a:rPr>
              <a:t>if (a)</a:t>
            </a:r>
          </a:p>
          <a:p>
            <a:r>
              <a:rPr lang="en-US" dirty="0" smtClean="0"/>
              <a:t>{</a:t>
            </a:r>
          </a:p>
          <a:p>
            <a:r>
              <a:rPr lang="en-US" dirty="0" smtClean="0"/>
              <a:t>     b = 4;</a:t>
            </a:r>
          </a:p>
          <a:p>
            <a:r>
              <a:rPr lang="en-US" dirty="0"/>
              <a:t>}</a:t>
            </a:r>
          </a:p>
        </p:txBody>
      </p:sp>
      <p:sp>
        <p:nvSpPr>
          <p:cNvPr id="10" name="TextBox 9"/>
          <p:cNvSpPr txBox="1"/>
          <p:nvPr/>
        </p:nvSpPr>
        <p:spPr>
          <a:xfrm>
            <a:off x="760707" y="5019324"/>
            <a:ext cx="2193011" cy="646331"/>
          </a:xfrm>
          <a:prstGeom prst="rect">
            <a:avLst/>
          </a:prstGeom>
          <a:noFill/>
        </p:spPr>
        <p:txBody>
          <a:bodyPr wrap="square" rtlCol="0">
            <a:spAutoFit/>
          </a:bodyPr>
          <a:lstStyle/>
          <a:p>
            <a:r>
              <a:rPr lang="en-US" dirty="0" smtClean="0"/>
              <a:t>‘a’ and ‘b’ are on separate cache lines</a:t>
            </a:r>
            <a:endParaRPr lang="en-US" dirty="0"/>
          </a:p>
        </p:txBody>
      </p:sp>
      <p:sp>
        <p:nvSpPr>
          <p:cNvPr id="14" name="TextBox 13"/>
          <p:cNvSpPr txBox="1"/>
          <p:nvPr/>
        </p:nvSpPr>
        <p:spPr>
          <a:xfrm>
            <a:off x="762000" y="1752600"/>
            <a:ext cx="3124200" cy="1477328"/>
          </a:xfrm>
          <a:prstGeom prst="rect">
            <a:avLst/>
          </a:prstGeom>
          <a:noFill/>
          <a:ln>
            <a:solidFill>
              <a:srgbClr val="002060"/>
            </a:solidFill>
          </a:ln>
        </p:spPr>
        <p:txBody>
          <a:bodyPr wrap="square" rtlCol="0">
            <a:spAutoFit/>
          </a:bodyPr>
          <a:lstStyle/>
          <a:p>
            <a:r>
              <a:rPr lang="en-US" dirty="0" smtClean="0"/>
              <a:t>Core </a:t>
            </a:r>
            <a:r>
              <a:rPr lang="en-US" dirty="0" smtClean="0"/>
              <a:t>1 </a:t>
            </a:r>
            <a:r>
              <a:rPr lang="en-US" dirty="0" smtClean="0"/>
              <a:t>sees the request and has the cache line ‘a’. It responds with the cache line and marks its own version as ‘Shared’</a:t>
            </a:r>
            <a:endParaRPr lang="en-US" dirty="0"/>
          </a:p>
        </p:txBody>
      </p:sp>
      <p:sp>
        <p:nvSpPr>
          <p:cNvPr id="26" name="Rectangle 25"/>
          <p:cNvSpPr/>
          <p:nvPr/>
        </p:nvSpPr>
        <p:spPr>
          <a:xfrm>
            <a:off x="4953000" y="3810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Read Response (a=1)</a:t>
            </a:r>
            <a:endParaRPr lang="en-US" dirty="0">
              <a:solidFill>
                <a:schemeClr val="tx1"/>
              </a:solidFill>
            </a:endParaRPr>
          </a:p>
        </p:txBody>
      </p:sp>
      <p:sp>
        <p:nvSpPr>
          <p:cNvPr id="27" name="TextBox 26"/>
          <p:cNvSpPr txBox="1"/>
          <p:nvPr/>
        </p:nvSpPr>
        <p:spPr>
          <a:xfrm>
            <a:off x="7543800" y="3777734"/>
            <a:ext cx="490840" cy="369332"/>
          </a:xfrm>
          <a:prstGeom prst="rect">
            <a:avLst/>
          </a:prstGeom>
          <a:noFill/>
        </p:spPr>
        <p:txBody>
          <a:bodyPr wrap="none" rtlCol="0">
            <a:spAutoFit/>
          </a:bodyPr>
          <a:lstStyle/>
          <a:p>
            <a:r>
              <a:rPr lang="en-US" dirty="0" smtClean="0"/>
              <a:t>ICB</a:t>
            </a:r>
            <a:endParaRPr lang="en-US" dirty="0"/>
          </a:p>
        </p:txBody>
      </p:sp>
      <p:sp>
        <p:nvSpPr>
          <p:cNvPr id="28" name="Down Arrow 27"/>
          <p:cNvSpPr/>
          <p:nvPr/>
        </p:nvSpPr>
        <p:spPr>
          <a:xfrm>
            <a:off x="6858000" y="3276600"/>
            <a:ext cx="3810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9" name="Table 28"/>
          <p:cNvGraphicFramePr>
            <a:graphicFrameLocks noGrp="1"/>
          </p:cNvGraphicFramePr>
          <p:nvPr>
            <p:extLst>
              <p:ext uri="{D42A27DB-BD31-4B8C-83A1-F6EECF244321}">
                <p14:modId xmlns:p14="http://schemas.microsoft.com/office/powerpoint/2010/main" xmlns="" val="1230759894"/>
              </p:ext>
            </p:extLst>
          </p:nvPr>
        </p:nvGraphicFramePr>
        <p:xfrm>
          <a:off x="40766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bl>
          </a:graphicData>
        </a:graphic>
      </p:graphicFrame>
      <p:sp>
        <p:nvSpPr>
          <p:cNvPr id="30" name="TextBox 29"/>
          <p:cNvSpPr txBox="1"/>
          <p:nvPr/>
        </p:nvSpPr>
        <p:spPr>
          <a:xfrm>
            <a:off x="4267200" y="2017931"/>
            <a:ext cx="1676400" cy="369332"/>
          </a:xfrm>
          <a:prstGeom prst="rect">
            <a:avLst/>
          </a:prstGeom>
          <a:noFill/>
        </p:spPr>
        <p:txBody>
          <a:bodyPr wrap="square" rtlCol="0">
            <a:spAutoFit/>
          </a:bodyPr>
          <a:lstStyle/>
          <a:p>
            <a:pPr algn="ctr"/>
            <a:r>
              <a:rPr lang="en-US" dirty="0" smtClean="0"/>
              <a:t>Core 0</a:t>
            </a:r>
            <a:endParaRPr lang="en-US" dirty="0"/>
          </a:p>
        </p:txBody>
      </p:sp>
      <p:graphicFrame>
        <p:nvGraphicFramePr>
          <p:cNvPr id="31" name="Table 30"/>
          <p:cNvGraphicFramePr>
            <a:graphicFrameLocks noGrp="1"/>
          </p:cNvGraphicFramePr>
          <p:nvPr>
            <p:extLst>
              <p:ext uri="{D42A27DB-BD31-4B8C-83A1-F6EECF244321}">
                <p14:modId xmlns:p14="http://schemas.microsoft.com/office/powerpoint/2010/main" xmlns="" val="1502694577"/>
              </p:ext>
            </p:extLst>
          </p:nvPr>
        </p:nvGraphicFramePr>
        <p:xfrm>
          <a:off x="64007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a</a:t>
                      </a:r>
                      <a:endParaRPr lang="en-US" dirty="0"/>
                    </a:p>
                  </a:txBody>
                  <a:tcPr/>
                </a:tc>
                <a:tc>
                  <a:txBody>
                    <a:bodyPr/>
                    <a:lstStyle/>
                    <a:p>
                      <a:pPr algn="ctr"/>
                      <a:r>
                        <a:rPr lang="en-US" dirty="0" smtClean="0"/>
                        <a:t>1</a:t>
                      </a:r>
                      <a:endParaRPr lang="en-US" dirty="0"/>
                    </a:p>
                  </a:txBody>
                  <a:tcPr/>
                </a:tc>
                <a:tc>
                  <a:txBody>
                    <a:bodyPr/>
                    <a:lstStyle/>
                    <a:p>
                      <a:pPr algn="ctr"/>
                      <a:r>
                        <a:rPr lang="en-US" b="1" dirty="0" smtClean="0">
                          <a:solidFill>
                            <a:srgbClr val="FF0000"/>
                          </a:solidFill>
                        </a:rPr>
                        <a:t>S</a:t>
                      </a:r>
                      <a:endParaRPr lang="en-US" b="1" dirty="0">
                        <a:solidFill>
                          <a:srgbClr val="FF0000"/>
                        </a:solidFill>
                      </a:endParaRPr>
                    </a:p>
                  </a:txBody>
                  <a:tcPr/>
                </a:tc>
              </a:tr>
              <a:tr h="370840">
                <a:tc>
                  <a:txBody>
                    <a:bodyPr/>
                    <a:lstStyle/>
                    <a:p>
                      <a:pPr algn="ctr"/>
                      <a:r>
                        <a:rPr lang="en-US" dirty="0" smtClean="0"/>
                        <a:t>b</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bl>
          </a:graphicData>
        </a:graphic>
      </p:graphicFrame>
      <p:sp>
        <p:nvSpPr>
          <p:cNvPr id="32" name="TextBox 31"/>
          <p:cNvSpPr txBox="1"/>
          <p:nvPr/>
        </p:nvSpPr>
        <p:spPr>
          <a:xfrm>
            <a:off x="6553200" y="1981200"/>
            <a:ext cx="1676400" cy="369332"/>
          </a:xfrm>
          <a:prstGeom prst="rect">
            <a:avLst/>
          </a:prstGeom>
          <a:noFill/>
        </p:spPr>
        <p:txBody>
          <a:bodyPr wrap="square" rtlCol="0">
            <a:spAutoFit/>
          </a:bodyPr>
          <a:lstStyle/>
          <a:p>
            <a:pPr algn="ctr"/>
            <a:r>
              <a:rPr lang="en-US" dirty="0" smtClean="0"/>
              <a:t>Core 1</a:t>
            </a:r>
            <a:endParaRPr lang="en-US" dirty="0"/>
          </a:p>
        </p:txBody>
      </p:sp>
      <p:sp>
        <p:nvSpPr>
          <p:cNvPr id="33" name="TextBox 32"/>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34" name="Table 33"/>
          <p:cNvGraphicFramePr>
            <a:graphicFrameLocks noGrp="1"/>
          </p:cNvGraphicFramePr>
          <p:nvPr>
            <p:extLst>
              <p:ext uri="{D42A27DB-BD31-4B8C-83A1-F6EECF244321}">
                <p14:modId xmlns:p14="http://schemas.microsoft.com/office/powerpoint/2010/main" xmlns="" val="359864136"/>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a</a:t>
                      </a:r>
                      <a:endParaRPr lang="en-US" dirty="0"/>
                    </a:p>
                  </a:txBody>
                  <a:tcPr/>
                </a:tc>
                <a:tc>
                  <a:txBody>
                    <a:bodyPr/>
                    <a:lstStyle/>
                    <a:p>
                      <a:pPr algn="ctr"/>
                      <a:r>
                        <a:rPr lang="en-US" dirty="0" smtClean="0"/>
                        <a:t>1</a:t>
                      </a:r>
                      <a:endParaRPr lang="en-US" dirty="0"/>
                    </a:p>
                  </a:txBody>
                  <a:tcPr/>
                </a:tc>
              </a:tr>
              <a:tr h="370840">
                <a:tc>
                  <a:txBody>
                    <a:bodyPr/>
                    <a:lstStyle/>
                    <a:p>
                      <a:pPr algn="ctr"/>
                      <a:r>
                        <a:rPr lang="en-US" dirty="0" smtClean="0"/>
                        <a:t>b</a:t>
                      </a:r>
                      <a:endParaRPr lang="en-US" dirty="0"/>
                    </a:p>
                  </a:txBody>
                  <a:tcPr/>
                </a:tc>
                <a:tc>
                  <a:txBody>
                    <a:bodyPr/>
                    <a:lstStyle/>
                    <a:p>
                      <a:pPr algn="ctr"/>
                      <a:r>
                        <a:rPr lang="en-US" dirty="0" smtClean="0"/>
                        <a:t>0</a:t>
                      </a:r>
                      <a:endParaRPr lang="en-US" dirty="0"/>
                    </a:p>
                  </a:txBody>
                  <a:tcPr/>
                </a:tc>
              </a:tr>
            </a:tbl>
          </a:graphicData>
        </a:graphic>
      </p:graphicFrame>
    </p:spTree>
    <p:extLst>
      <p:ext uri="{BB962C8B-B14F-4D97-AF65-F5344CB8AC3E}">
        <p14:creationId xmlns:p14="http://schemas.microsoft.com/office/powerpoint/2010/main" xmlns="" val="28275492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Cache Ownership Example</a:t>
            </a:r>
            <a:endParaRPr lang="en-US" dirty="0"/>
          </a:p>
        </p:txBody>
      </p:sp>
      <p:sp>
        <p:nvSpPr>
          <p:cNvPr id="4" name="TextBox 3"/>
          <p:cNvSpPr txBox="1"/>
          <p:nvPr/>
        </p:nvSpPr>
        <p:spPr>
          <a:xfrm>
            <a:off x="762000" y="3810000"/>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b="1" dirty="0" smtClean="0">
                <a:solidFill>
                  <a:srgbClr val="FF0000"/>
                </a:solidFill>
              </a:rPr>
              <a:t>if (a)</a:t>
            </a:r>
          </a:p>
          <a:p>
            <a:r>
              <a:rPr lang="en-US" dirty="0" smtClean="0"/>
              <a:t>{</a:t>
            </a:r>
          </a:p>
          <a:p>
            <a:r>
              <a:rPr lang="en-US" dirty="0" smtClean="0"/>
              <a:t>     b = 4;</a:t>
            </a:r>
          </a:p>
          <a:p>
            <a:r>
              <a:rPr lang="en-US" dirty="0"/>
              <a:t>}</a:t>
            </a:r>
          </a:p>
        </p:txBody>
      </p:sp>
      <p:sp>
        <p:nvSpPr>
          <p:cNvPr id="10" name="TextBox 9"/>
          <p:cNvSpPr txBox="1"/>
          <p:nvPr/>
        </p:nvSpPr>
        <p:spPr>
          <a:xfrm>
            <a:off x="760707" y="5019324"/>
            <a:ext cx="2193011" cy="646331"/>
          </a:xfrm>
          <a:prstGeom prst="rect">
            <a:avLst/>
          </a:prstGeom>
          <a:noFill/>
        </p:spPr>
        <p:txBody>
          <a:bodyPr wrap="square" rtlCol="0">
            <a:spAutoFit/>
          </a:bodyPr>
          <a:lstStyle/>
          <a:p>
            <a:r>
              <a:rPr lang="en-US" dirty="0" smtClean="0"/>
              <a:t>‘a’ and ‘b’ are on separate cache lines</a:t>
            </a:r>
            <a:endParaRPr lang="en-US" dirty="0"/>
          </a:p>
        </p:txBody>
      </p:sp>
      <p:sp>
        <p:nvSpPr>
          <p:cNvPr id="14" name="TextBox 13"/>
          <p:cNvSpPr txBox="1"/>
          <p:nvPr/>
        </p:nvSpPr>
        <p:spPr>
          <a:xfrm>
            <a:off x="762000" y="1752600"/>
            <a:ext cx="3124200" cy="1200329"/>
          </a:xfrm>
          <a:prstGeom prst="rect">
            <a:avLst/>
          </a:prstGeom>
          <a:noFill/>
          <a:ln>
            <a:solidFill>
              <a:srgbClr val="002060"/>
            </a:solidFill>
          </a:ln>
        </p:spPr>
        <p:txBody>
          <a:bodyPr wrap="square" rtlCol="0">
            <a:spAutoFit/>
          </a:bodyPr>
          <a:lstStyle/>
          <a:p>
            <a:r>
              <a:rPr lang="en-US" dirty="0" smtClean="0"/>
              <a:t>Core 0 receives the cache line and installs it in its cache.</a:t>
            </a:r>
          </a:p>
          <a:p>
            <a:r>
              <a:rPr lang="en-US" dirty="0" smtClean="0"/>
              <a:t>The branch can now be evaluated</a:t>
            </a:r>
            <a:endParaRPr lang="en-US" dirty="0"/>
          </a:p>
        </p:txBody>
      </p:sp>
      <p:sp>
        <p:nvSpPr>
          <p:cNvPr id="26" name="Rectangle 25"/>
          <p:cNvSpPr/>
          <p:nvPr/>
        </p:nvSpPr>
        <p:spPr>
          <a:xfrm>
            <a:off x="4953000" y="3810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Read Response (a=1)</a:t>
            </a:r>
            <a:endParaRPr lang="en-US" dirty="0">
              <a:solidFill>
                <a:schemeClr val="tx1"/>
              </a:solidFill>
            </a:endParaRPr>
          </a:p>
        </p:txBody>
      </p:sp>
      <p:sp>
        <p:nvSpPr>
          <p:cNvPr id="27" name="TextBox 26"/>
          <p:cNvSpPr txBox="1"/>
          <p:nvPr/>
        </p:nvSpPr>
        <p:spPr>
          <a:xfrm>
            <a:off x="7543800" y="3777734"/>
            <a:ext cx="490840" cy="369332"/>
          </a:xfrm>
          <a:prstGeom prst="rect">
            <a:avLst/>
          </a:prstGeom>
          <a:noFill/>
        </p:spPr>
        <p:txBody>
          <a:bodyPr wrap="none" rtlCol="0">
            <a:spAutoFit/>
          </a:bodyPr>
          <a:lstStyle/>
          <a:p>
            <a:r>
              <a:rPr lang="en-US" dirty="0" smtClean="0"/>
              <a:t>ICB</a:t>
            </a:r>
            <a:endParaRPr lang="en-US" dirty="0"/>
          </a:p>
        </p:txBody>
      </p:sp>
      <p:sp>
        <p:nvSpPr>
          <p:cNvPr id="28" name="Down Arrow 27"/>
          <p:cNvSpPr/>
          <p:nvPr/>
        </p:nvSpPr>
        <p:spPr>
          <a:xfrm rot="10800000">
            <a:off x="5257800" y="3276600"/>
            <a:ext cx="3810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9" name="Table 28"/>
          <p:cNvGraphicFramePr>
            <a:graphicFrameLocks noGrp="1"/>
          </p:cNvGraphicFramePr>
          <p:nvPr>
            <p:extLst>
              <p:ext uri="{D42A27DB-BD31-4B8C-83A1-F6EECF244321}">
                <p14:modId xmlns:p14="http://schemas.microsoft.com/office/powerpoint/2010/main" xmlns="" val="1621860275"/>
              </p:ext>
            </p:extLst>
          </p:nvPr>
        </p:nvGraphicFramePr>
        <p:xfrm>
          <a:off x="40766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b="1" dirty="0" smtClean="0">
                          <a:solidFill>
                            <a:srgbClr val="FF0000"/>
                          </a:solidFill>
                        </a:rPr>
                        <a:t>a</a:t>
                      </a:r>
                      <a:endParaRPr lang="en-US" b="1" dirty="0">
                        <a:solidFill>
                          <a:srgbClr val="FF0000"/>
                        </a:solidFill>
                      </a:endParaRPr>
                    </a:p>
                  </a:txBody>
                  <a:tcPr/>
                </a:tc>
                <a:tc>
                  <a:txBody>
                    <a:bodyPr/>
                    <a:lstStyle/>
                    <a:p>
                      <a:pPr algn="ctr"/>
                      <a:r>
                        <a:rPr lang="en-US" b="1" dirty="0" smtClean="0">
                          <a:solidFill>
                            <a:srgbClr val="FF0000"/>
                          </a:solidFill>
                        </a:rPr>
                        <a:t>1</a:t>
                      </a:r>
                      <a:endParaRPr lang="en-US" b="1" dirty="0">
                        <a:solidFill>
                          <a:srgbClr val="FF0000"/>
                        </a:solidFill>
                      </a:endParaRPr>
                    </a:p>
                  </a:txBody>
                  <a:tcPr/>
                </a:tc>
                <a:tc>
                  <a:txBody>
                    <a:bodyPr/>
                    <a:lstStyle/>
                    <a:p>
                      <a:pPr algn="ctr"/>
                      <a:r>
                        <a:rPr lang="en-US" b="1" dirty="0" smtClean="0">
                          <a:solidFill>
                            <a:srgbClr val="FF0000"/>
                          </a:solidFill>
                        </a:rPr>
                        <a:t>S</a:t>
                      </a:r>
                      <a:endParaRPr lang="en-US" b="1" dirty="0">
                        <a:solidFill>
                          <a:srgbClr val="FF0000"/>
                        </a:solidFill>
                      </a:endParaRPr>
                    </a:p>
                  </a:txBody>
                  <a:tcPr/>
                </a:tc>
              </a:tr>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bl>
          </a:graphicData>
        </a:graphic>
      </p:graphicFrame>
      <p:sp>
        <p:nvSpPr>
          <p:cNvPr id="30" name="TextBox 29"/>
          <p:cNvSpPr txBox="1"/>
          <p:nvPr/>
        </p:nvSpPr>
        <p:spPr>
          <a:xfrm>
            <a:off x="4267200" y="2017931"/>
            <a:ext cx="1676400" cy="369332"/>
          </a:xfrm>
          <a:prstGeom prst="rect">
            <a:avLst/>
          </a:prstGeom>
          <a:noFill/>
        </p:spPr>
        <p:txBody>
          <a:bodyPr wrap="square" rtlCol="0">
            <a:spAutoFit/>
          </a:bodyPr>
          <a:lstStyle/>
          <a:p>
            <a:pPr algn="ctr"/>
            <a:r>
              <a:rPr lang="en-US" dirty="0" smtClean="0"/>
              <a:t>Core 0</a:t>
            </a:r>
            <a:endParaRPr lang="en-US" dirty="0"/>
          </a:p>
        </p:txBody>
      </p:sp>
      <p:graphicFrame>
        <p:nvGraphicFramePr>
          <p:cNvPr id="31" name="Table 30"/>
          <p:cNvGraphicFramePr>
            <a:graphicFrameLocks noGrp="1"/>
          </p:cNvGraphicFramePr>
          <p:nvPr>
            <p:extLst>
              <p:ext uri="{D42A27DB-BD31-4B8C-83A1-F6EECF244321}">
                <p14:modId xmlns:p14="http://schemas.microsoft.com/office/powerpoint/2010/main" xmlns="" val="2154623841"/>
              </p:ext>
            </p:extLst>
          </p:nvPr>
        </p:nvGraphicFramePr>
        <p:xfrm>
          <a:off x="64007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a</a:t>
                      </a:r>
                      <a:endParaRPr lang="en-US" dirty="0"/>
                    </a:p>
                  </a:txBody>
                  <a:tcPr/>
                </a:tc>
                <a:tc>
                  <a:txBody>
                    <a:bodyPr/>
                    <a:lstStyle/>
                    <a:p>
                      <a:pPr algn="ctr"/>
                      <a:r>
                        <a:rPr lang="en-US" dirty="0" smtClean="0"/>
                        <a:t>1</a:t>
                      </a:r>
                      <a:endParaRPr lang="en-US" dirty="0"/>
                    </a:p>
                  </a:txBody>
                  <a:tcPr/>
                </a:tc>
                <a:tc>
                  <a:txBody>
                    <a:bodyPr/>
                    <a:lstStyle/>
                    <a:p>
                      <a:pPr algn="ctr"/>
                      <a:r>
                        <a:rPr lang="en-US" b="1" dirty="0" smtClean="0"/>
                        <a:t>S</a:t>
                      </a:r>
                      <a:endParaRPr lang="en-US" b="1" dirty="0"/>
                    </a:p>
                  </a:txBody>
                  <a:tcPr/>
                </a:tc>
              </a:tr>
              <a:tr h="370840">
                <a:tc>
                  <a:txBody>
                    <a:bodyPr/>
                    <a:lstStyle/>
                    <a:p>
                      <a:pPr algn="ctr"/>
                      <a:r>
                        <a:rPr lang="en-US" dirty="0" smtClean="0"/>
                        <a:t>b</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bl>
          </a:graphicData>
        </a:graphic>
      </p:graphicFrame>
      <p:sp>
        <p:nvSpPr>
          <p:cNvPr id="32" name="TextBox 31"/>
          <p:cNvSpPr txBox="1"/>
          <p:nvPr/>
        </p:nvSpPr>
        <p:spPr>
          <a:xfrm>
            <a:off x="6553200" y="1981200"/>
            <a:ext cx="1676400" cy="369332"/>
          </a:xfrm>
          <a:prstGeom prst="rect">
            <a:avLst/>
          </a:prstGeom>
          <a:noFill/>
        </p:spPr>
        <p:txBody>
          <a:bodyPr wrap="square" rtlCol="0">
            <a:spAutoFit/>
          </a:bodyPr>
          <a:lstStyle/>
          <a:p>
            <a:pPr algn="ctr"/>
            <a:r>
              <a:rPr lang="en-US" dirty="0" smtClean="0"/>
              <a:t>Core 1</a:t>
            </a:r>
            <a:endParaRPr lang="en-US" dirty="0"/>
          </a:p>
        </p:txBody>
      </p:sp>
      <p:sp>
        <p:nvSpPr>
          <p:cNvPr id="33" name="TextBox 32"/>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34" name="Table 33"/>
          <p:cNvGraphicFramePr>
            <a:graphicFrameLocks noGrp="1"/>
          </p:cNvGraphicFramePr>
          <p:nvPr>
            <p:extLst>
              <p:ext uri="{D42A27DB-BD31-4B8C-83A1-F6EECF244321}">
                <p14:modId xmlns:p14="http://schemas.microsoft.com/office/powerpoint/2010/main" xmlns="" val="683055781"/>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a</a:t>
                      </a:r>
                      <a:endParaRPr lang="en-US" dirty="0"/>
                    </a:p>
                  </a:txBody>
                  <a:tcPr/>
                </a:tc>
                <a:tc>
                  <a:txBody>
                    <a:bodyPr/>
                    <a:lstStyle/>
                    <a:p>
                      <a:pPr algn="ctr"/>
                      <a:r>
                        <a:rPr lang="en-US" dirty="0" smtClean="0"/>
                        <a:t>1</a:t>
                      </a:r>
                      <a:endParaRPr lang="en-US" dirty="0"/>
                    </a:p>
                  </a:txBody>
                  <a:tcPr/>
                </a:tc>
              </a:tr>
              <a:tr h="370840">
                <a:tc>
                  <a:txBody>
                    <a:bodyPr/>
                    <a:lstStyle/>
                    <a:p>
                      <a:pPr algn="ctr"/>
                      <a:r>
                        <a:rPr lang="en-US" dirty="0" smtClean="0"/>
                        <a:t>b</a:t>
                      </a:r>
                      <a:endParaRPr lang="en-US" dirty="0"/>
                    </a:p>
                  </a:txBody>
                  <a:tcPr/>
                </a:tc>
                <a:tc>
                  <a:txBody>
                    <a:bodyPr/>
                    <a:lstStyle/>
                    <a:p>
                      <a:pPr algn="ctr"/>
                      <a:r>
                        <a:rPr lang="en-US" dirty="0" smtClean="0"/>
                        <a:t>0</a:t>
                      </a:r>
                      <a:endParaRPr lang="en-US" dirty="0"/>
                    </a:p>
                  </a:txBody>
                  <a:tcPr/>
                </a:tc>
              </a:tr>
            </a:tbl>
          </a:graphicData>
        </a:graphic>
      </p:graphicFrame>
    </p:spTree>
    <p:extLst>
      <p:ext uri="{BB962C8B-B14F-4D97-AF65-F5344CB8AC3E}">
        <p14:creationId xmlns:p14="http://schemas.microsoft.com/office/powerpoint/2010/main" xmlns="" val="15653092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Cache Ownership Example</a:t>
            </a:r>
            <a:endParaRPr lang="en-US" dirty="0"/>
          </a:p>
        </p:txBody>
      </p:sp>
      <p:sp>
        <p:nvSpPr>
          <p:cNvPr id="4" name="TextBox 3"/>
          <p:cNvSpPr txBox="1"/>
          <p:nvPr/>
        </p:nvSpPr>
        <p:spPr>
          <a:xfrm>
            <a:off x="762000" y="3810000"/>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dirty="0" smtClean="0"/>
              <a:t>if (a)</a:t>
            </a:r>
          </a:p>
          <a:p>
            <a:r>
              <a:rPr lang="en-US" dirty="0" smtClean="0"/>
              <a:t>{</a:t>
            </a:r>
          </a:p>
          <a:p>
            <a:r>
              <a:rPr lang="en-US" b="1" dirty="0" smtClean="0">
                <a:solidFill>
                  <a:srgbClr val="FF0000"/>
                </a:solidFill>
              </a:rPr>
              <a:t>     b = 4;</a:t>
            </a:r>
          </a:p>
          <a:p>
            <a:r>
              <a:rPr lang="en-US" dirty="0"/>
              <a:t>}</a:t>
            </a:r>
          </a:p>
        </p:txBody>
      </p:sp>
      <p:sp>
        <p:nvSpPr>
          <p:cNvPr id="10" name="TextBox 9"/>
          <p:cNvSpPr txBox="1"/>
          <p:nvPr/>
        </p:nvSpPr>
        <p:spPr>
          <a:xfrm>
            <a:off x="760707" y="5019324"/>
            <a:ext cx="2193011" cy="646331"/>
          </a:xfrm>
          <a:prstGeom prst="rect">
            <a:avLst/>
          </a:prstGeom>
          <a:noFill/>
        </p:spPr>
        <p:txBody>
          <a:bodyPr wrap="square" rtlCol="0">
            <a:spAutoFit/>
          </a:bodyPr>
          <a:lstStyle/>
          <a:p>
            <a:r>
              <a:rPr lang="en-US" dirty="0" smtClean="0"/>
              <a:t>‘a’ and ‘b’ are on separate cache lines</a:t>
            </a:r>
            <a:endParaRPr lang="en-US" dirty="0"/>
          </a:p>
        </p:txBody>
      </p:sp>
      <p:sp>
        <p:nvSpPr>
          <p:cNvPr id="14" name="TextBox 13"/>
          <p:cNvSpPr txBox="1"/>
          <p:nvPr/>
        </p:nvSpPr>
        <p:spPr>
          <a:xfrm>
            <a:off x="762000" y="1752600"/>
            <a:ext cx="3124200" cy="1477328"/>
          </a:xfrm>
          <a:prstGeom prst="rect">
            <a:avLst/>
          </a:prstGeom>
          <a:noFill/>
          <a:ln>
            <a:solidFill>
              <a:srgbClr val="002060"/>
            </a:solidFill>
          </a:ln>
        </p:spPr>
        <p:txBody>
          <a:bodyPr wrap="square" rtlCol="0">
            <a:spAutoFit/>
          </a:bodyPr>
          <a:lstStyle/>
          <a:p>
            <a:r>
              <a:rPr lang="en-US" dirty="0" smtClean="0"/>
              <a:t>Core 0 does not have ‘b’ in its cache and therefore requests it. This time the request has a hint to indicate the intent to write to ‘b’.</a:t>
            </a:r>
          </a:p>
        </p:txBody>
      </p:sp>
      <p:sp>
        <p:nvSpPr>
          <p:cNvPr id="26" name="Rectangle 25"/>
          <p:cNvSpPr/>
          <p:nvPr/>
        </p:nvSpPr>
        <p:spPr>
          <a:xfrm>
            <a:off x="4953000" y="3810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RWITW (b)</a:t>
            </a:r>
            <a:endParaRPr lang="en-US" dirty="0">
              <a:solidFill>
                <a:schemeClr val="tx1"/>
              </a:solidFill>
            </a:endParaRPr>
          </a:p>
        </p:txBody>
      </p:sp>
      <p:sp>
        <p:nvSpPr>
          <p:cNvPr id="27" name="TextBox 26"/>
          <p:cNvSpPr txBox="1"/>
          <p:nvPr/>
        </p:nvSpPr>
        <p:spPr>
          <a:xfrm>
            <a:off x="7543800" y="3777734"/>
            <a:ext cx="490840" cy="369332"/>
          </a:xfrm>
          <a:prstGeom prst="rect">
            <a:avLst/>
          </a:prstGeom>
          <a:noFill/>
        </p:spPr>
        <p:txBody>
          <a:bodyPr wrap="none" rtlCol="0">
            <a:spAutoFit/>
          </a:bodyPr>
          <a:lstStyle/>
          <a:p>
            <a:r>
              <a:rPr lang="en-US" dirty="0" smtClean="0"/>
              <a:t>ICB</a:t>
            </a:r>
            <a:endParaRPr lang="en-US" dirty="0"/>
          </a:p>
        </p:txBody>
      </p:sp>
      <p:sp>
        <p:nvSpPr>
          <p:cNvPr id="28" name="Down Arrow 27"/>
          <p:cNvSpPr/>
          <p:nvPr/>
        </p:nvSpPr>
        <p:spPr>
          <a:xfrm>
            <a:off x="5257800" y="3276600"/>
            <a:ext cx="3810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9" name="Table 28"/>
          <p:cNvGraphicFramePr>
            <a:graphicFrameLocks noGrp="1"/>
          </p:cNvGraphicFramePr>
          <p:nvPr>
            <p:extLst>
              <p:ext uri="{D42A27DB-BD31-4B8C-83A1-F6EECF244321}">
                <p14:modId xmlns:p14="http://schemas.microsoft.com/office/powerpoint/2010/main" xmlns="" val="2021622876"/>
              </p:ext>
            </p:extLst>
          </p:nvPr>
        </p:nvGraphicFramePr>
        <p:xfrm>
          <a:off x="40766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a</a:t>
                      </a:r>
                      <a:endParaRPr lang="en-US" dirty="0"/>
                    </a:p>
                  </a:txBody>
                  <a:tcPr/>
                </a:tc>
                <a:tc>
                  <a:txBody>
                    <a:bodyPr/>
                    <a:lstStyle/>
                    <a:p>
                      <a:pPr algn="ctr"/>
                      <a:r>
                        <a:rPr lang="en-US" dirty="0" smtClean="0"/>
                        <a:t>1</a:t>
                      </a:r>
                      <a:endParaRPr lang="en-US" dirty="0"/>
                    </a:p>
                  </a:txBody>
                  <a:tcPr/>
                </a:tc>
                <a:tc>
                  <a:txBody>
                    <a:bodyPr/>
                    <a:lstStyle/>
                    <a:p>
                      <a:pPr algn="ctr"/>
                      <a:r>
                        <a:rPr lang="en-US" b="1" dirty="0" smtClean="0"/>
                        <a:t>S</a:t>
                      </a:r>
                      <a:endParaRPr lang="en-US" b="1" dirty="0"/>
                    </a:p>
                  </a:txBody>
                  <a:tcPr/>
                </a:tc>
              </a:tr>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bl>
          </a:graphicData>
        </a:graphic>
      </p:graphicFrame>
      <p:sp>
        <p:nvSpPr>
          <p:cNvPr id="30" name="TextBox 29"/>
          <p:cNvSpPr txBox="1"/>
          <p:nvPr/>
        </p:nvSpPr>
        <p:spPr>
          <a:xfrm>
            <a:off x="4267200" y="2017931"/>
            <a:ext cx="1676400" cy="369332"/>
          </a:xfrm>
          <a:prstGeom prst="rect">
            <a:avLst/>
          </a:prstGeom>
          <a:noFill/>
        </p:spPr>
        <p:txBody>
          <a:bodyPr wrap="square" rtlCol="0">
            <a:spAutoFit/>
          </a:bodyPr>
          <a:lstStyle/>
          <a:p>
            <a:pPr algn="ctr"/>
            <a:r>
              <a:rPr lang="en-US" dirty="0" smtClean="0"/>
              <a:t>Core 0</a:t>
            </a:r>
            <a:endParaRPr lang="en-US" dirty="0"/>
          </a:p>
        </p:txBody>
      </p:sp>
      <p:graphicFrame>
        <p:nvGraphicFramePr>
          <p:cNvPr id="31" name="Table 30"/>
          <p:cNvGraphicFramePr>
            <a:graphicFrameLocks noGrp="1"/>
          </p:cNvGraphicFramePr>
          <p:nvPr>
            <p:extLst>
              <p:ext uri="{D42A27DB-BD31-4B8C-83A1-F6EECF244321}">
                <p14:modId xmlns:p14="http://schemas.microsoft.com/office/powerpoint/2010/main" xmlns="" val="2160035549"/>
              </p:ext>
            </p:extLst>
          </p:nvPr>
        </p:nvGraphicFramePr>
        <p:xfrm>
          <a:off x="64007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a</a:t>
                      </a:r>
                      <a:endParaRPr lang="en-US" dirty="0"/>
                    </a:p>
                  </a:txBody>
                  <a:tcPr/>
                </a:tc>
                <a:tc>
                  <a:txBody>
                    <a:bodyPr/>
                    <a:lstStyle/>
                    <a:p>
                      <a:pPr algn="ctr"/>
                      <a:r>
                        <a:rPr lang="en-US" dirty="0" smtClean="0"/>
                        <a:t>1</a:t>
                      </a:r>
                      <a:endParaRPr lang="en-US" dirty="0"/>
                    </a:p>
                  </a:txBody>
                  <a:tcPr/>
                </a:tc>
                <a:tc>
                  <a:txBody>
                    <a:bodyPr/>
                    <a:lstStyle/>
                    <a:p>
                      <a:pPr algn="ctr"/>
                      <a:r>
                        <a:rPr lang="en-US" b="1" dirty="0" smtClean="0"/>
                        <a:t>S</a:t>
                      </a:r>
                      <a:endParaRPr lang="en-US" b="1" dirty="0"/>
                    </a:p>
                  </a:txBody>
                  <a:tcPr/>
                </a:tc>
              </a:tr>
              <a:tr h="370840">
                <a:tc>
                  <a:txBody>
                    <a:bodyPr/>
                    <a:lstStyle/>
                    <a:p>
                      <a:pPr algn="ctr"/>
                      <a:r>
                        <a:rPr lang="en-US" dirty="0" smtClean="0"/>
                        <a:t>b</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bl>
          </a:graphicData>
        </a:graphic>
      </p:graphicFrame>
      <p:sp>
        <p:nvSpPr>
          <p:cNvPr id="32" name="TextBox 31"/>
          <p:cNvSpPr txBox="1"/>
          <p:nvPr/>
        </p:nvSpPr>
        <p:spPr>
          <a:xfrm>
            <a:off x="6553200" y="1981200"/>
            <a:ext cx="1676400" cy="369332"/>
          </a:xfrm>
          <a:prstGeom prst="rect">
            <a:avLst/>
          </a:prstGeom>
          <a:noFill/>
        </p:spPr>
        <p:txBody>
          <a:bodyPr wrap="square" rtlCol="0">
            <a:spAutoFit/>
          </a:bodyPr>
          <a:lstStyle/>
          <a:p>
            <a:pPr algn="ctr"/>
            <a:r>
              <a:rPr lang="en-US" dirty="0" smtClean="0"/>
              <a:t>Core 1</a:t>
            </a:r>
            <a:endParaRPr lang="en-US" dirty="0"/>
          </a:p>
        </p:txBody>
      </p:sp>
      <p:sp>
        <p:nvSpPr>
          <p:cNvPr id="33" name="TextBox 32"/>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34" name="Table 33"/>
          <p:cNvGraphicFramePr>
            <a:graphicFrameLocks noGrp="1"/>
          </p:cNvGraphicFramePr>
          <p:nvPr>
            <p:extLst>
              <p:ext uri="{D42A27DB-BD31-4B8C-83A1-F6EECF244321}">
                <p14:modId xmlns:p14="http://schemas.microsoft.com/office/powerpoint/2010/main" xmlns="" val="1502750386"/>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a</a:t>
                      </a:r>
                      <a:endParaRPr lang="en-US" dirty="0"/>
                    </a:p>
                  </a:txBody>
                  <a:tcPr/>
                </a:tc>
                <a:tc>
                  <a:txBody>
                    <a:bodyPr/>
                    <a:lstStyle/>
                    <a:p>
                      <a:pPr algn="ctr"/>
                      <a:r>
                        <a:rPr lang="en-US" dirty="0" smtClean="0"/>
                        <a:t>1</a:t>
                      </a:r>
                      <a:endParaRPr lang="en-US" dirty="0"/>
                    </a:p>
                  </a:txBody>
                  <a:tcPr/>
                </a:tc>
              </a:tr>
              <a:tr h="370840">
                <a:tc>
                  <a:txBody>
                    <a:bodyPr/>
                    <a:lstStyle/>
                    <a:p>
                      <a:pPr algn="ctr"/>
                      <a:r>
                        <a:rPr lang="en-US" dirty="0" smtClean="0"/>
                        <a:t>b</a:t>
                      </a:r>
                      <a:endParaRPr lang="en-US" dirty="0"/>
                    </a:p>
                  </a:txBody>
                  <a:tcPr/>
                </a:tc>
                <a:tc>
                  <a:txBody>
                    <a:bodyPr/>
                    <a:lstStyle/>
                    <a:p>
                      <a:pPr algn="ctr"/>
                      <a:r>
                        <a:rPr lang="en-US" dirty="0" smtClean="0"/>
                        <a:t>0</a:t>
                      </a:r>
                      <a:endParaRPr lang="en-US" dirty="0"/>
                    </a:p>
                  </a:txBody>
                  <a:tcPr/>
                </a:tc>
              </a:tr>
            </a:tbl>
          </a:graphicData>
        </a:graphic>
      </p:graphicFrame>
    </p:spTree>
    <p:extLst>
      <p:ext uri="{BB962C8B-B14F-4D97-AF65-F5344CB8AC3E}">
        <p14:creationId xmlns:p14="http://schemas.microsoft.com/office/powerpoint/2010/main" xmlns="" val="4288732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Cache Ownership Example</a:t>
            </a:r>
            <a:endParaRPr lang="en-US" dirty="0"/>
          </a:p>
        </p:txBody>
      </p:sp>
      <p:sp>
        <p:nvSpPr>
          <p:cNvPr id="4" name="TextBox 3"/>
          <p:cNvSpPr txBox="1"/>
          <p:nvPr/>
        </p:nvSpPr>
        <p:spPr>
          <a:xfrm>
            <a:off x="762000" y="3810000"/>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dirty="0" smtClean="0"/>
              <a:t>if (a)</a:t>
            </a:r>
          </a:p>
          <a:p>
            <a:r>
              <a:rPr lang="en-US" dirty="0" smtClean="0"/>
              <a:t>{</a:t>
            </a:r>
          </a:p>
          <a:p>
            <a:r>
              <a:rPr lang="en-US" b="1" dirty="0" smtClean="0">
                <a:solidFill>
                  <a:srgbClr val="FF0000"/>
                </a:solidFill>
              </a:rPr>
              <a:t>     b = 4;</a:t>
            </a:r>
          </a:p>
          <a:p>
            <a:r>
              <a:rPr lang="en-US" dirty="0"/>
              <a:t>}</a:t>
            </a:r>
          </a:p>
        </p:txBody>
      </p:sp>
      <p:sp>
        <p:nvSpPr>
          <p:cNvPr id="10" name="TextBox 9"/>
          <p:cNvSpPr txBox="1"/>
          <p:nvPr/>
        </p:nvSpPr>
        <p:spPr>
          <a:xfrm>
            <a:off x="760707" y="5019324"/>
            <a:ext cx="2193011" cy="646331"/>
          </a:xfrm>
          <a:prstGeom prst="rect">
            <a:avLst/>
          </a:prstGeom>
          <a:noFill/>
        </p:spPr>
        <p:txBody>
          <a:bodyPr wrap="square" rtlCol="0">
            <a:spAutoFit/>
          </a:bodyPr>
          <a:lstStyle/>
          <a:p>
            <a:r>
              <a:rPr lang="en-US" dirty="0" smtClean="0"/>
              <a:t>‘a’ and ‘b’ are on separate cache lines</a:t>
            </a:r>
            <a:endParaRPr lang="en-US" dirty="0"/>
          </a:p>
        </p:txBody>
      </p:sp>
      <p:sp>
        <p:nvSpPr>
          <p:cNvPr id="14" name="TextBox 13"/>
          <p:cNvSpPr txBox="1"/>
          <p:nvPr/>
        </p:nvSpPr>
        <p:spPr>
          <a:xfrm>
            <a:off x="762000" y="1752600"/>
            <a:ext cx="3124200" cy="1477328"/>
          </a:xfrm>
          <a:prstGeom prst="rect">
            <a:avLst/>
          </a:prstGeom>
          <a:noFill/>
          <a:ln>
            <a:solidFill>
              <a:srgbClr val="002060"/>
            </a:solidFill>
          </a:ln>
        </p:spPr>
        <p:txBody>
          <a:bodyPr wrap="square" rtlCol="0">
            <a:spAutoFit/>
          </a:bodyPr>
          <a:lstStyle/>
          <a:p>
            <a:r>
              <a:rPr lang="en-US" dirty="0" smtClean="0"/>
              <a:t>Core 1 sees the request on the ICB and returns the cache line. Because the ‘RWITW’ implies an invalidate request Core 1 now also invalidates ‘b’</a:t>
            </a:r>
            <a:endParaRPr lang="en-US" dirty="0"/>
          </a:p>
        </p:txBody>
      </p:sp>
      <p:sp>
        <p:nvSpPr>
          <p:cNvPr id="26" name="Rectangle 25"/>
          <p:cNvSpPr/>
          <p:nvPr/>
        </p:nvSpPr>
        <p:spPr>
          <a:xfrm>
            <a:off x="4953000" y="3810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RWITW (b=0)</a:t>
            </a:r>
            <a:endParaRPr lang="en-US" dirty="0">
              <a:solidFill>
                <a:schemeClr val="tx1"/>
              </a:solidFill>
            </a:endParaRPr>
          </a:p>
        </p:txBody>
      </p:sp>
      <p:sp>
        <p:nvSpPr>
          <p:cNvPr id="27" name="TextBox 26"/>
          <p:cNvSpPr txBox="1"/>
          <p:nvPr/>
        </p:nvSpPr>
        <p:spPr>
          <a:xfrm>
            <a:off x="7543800" y="3777734"/>
            <a:ext cx="490840" cy="369332"/>
          </a:xfrm>
          <a:prstGeom prst="rect">
            <a:avLst/>
          </a:prstGeom>
          <a:noFill/>
        </p:spPr>
        <p:txBody>
          <a:bodyPr wrap="none" rtlCol="0">
            <a:spAutoFit/>
          </a:bodyPr>
          <a:lstStyle/>
          <a:p>
            <a:r>
              <a:rPr lang="en-US" dirty="0" smtClean="0"/>
              <a:t>ICB</a:t>
            </a:r>
            <a:endParaRPr lang="en-US" dirty="0"/>
          </a:p>
        </p:txBody>
      </p:sp>
      <p:sp>
        <p:nvSpPr>
          <p:cNvPr id="28" name="Down Arrow 27"/>
          <p:cNvSpPr/>
          <p:nvPr/>
        </p:nvSpPr>
        <p:spPr>
          <a:xfrm>
            <a:off x="6858000" y="3276600"/>
            <a:ext cx="3810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9" name="Table 28"/>
          <p:cNvGraphicFramePr>
            <a:graphicFrameLocks noGrp="1"/>
          </p:cNvGraphicFramePr>
          <p:nvPr>
            <p:extLst>
              <p:ext uri="{D42A27DB-BD31-4B8C-83A1-F6EECF244321}">
                <p14:modId xmlns:p14="http://schemas.microsoft.com/office/powerpoint/2010/main" xmlns="" val="4002814942"/>
              </p:ext>
            </p:extLst>
          </p:nvPr>
        </p:nvGraphicFramePr>
        <p:xfrm>
          <a:off x="40766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a</a:t>
                      </a:r>
                      <a:endParaRPr lang="en-US" dirty="0"/>
                    </a:p>
                  </a:txBody>
                  <a:tcPr/>
                </a:tc>
                <a:tc>
                  <a:txBody>
                    <a:bodyPr/>
                    <a:lstStyle/>
                    <a:p>
                      <a:pPr algn="ctr"/>
                      <a:r>
                        <a:rPr lang="en-US" dirty="0" smtClean="0"/>
                        <a:t>1</a:t>
                      </a:r>
                      <a:endParaRPr lang="en-US" dirty="0"/>
                    </a:p>
                  </a:txBody>
                  <a:tcPr/>
                </a:tc>
                <a:tc>
                  <a:txBody>
                    <a:bodyPr/>
                    <a:lstStyle/>
                    <a:p>
                      <a:pPr algn="ctr"/>
                      <a:r>
                        <a:rPr lang="en-US" b="1" dirty="0" smtClean="0"/>
                        <a:t>S</a:t>
                      </a:r>
                      <a:endParaRPr lang="en-US" b="1" dirty="0"/>
                    </a:p>
                  </a:txBody>
                  <a:tcPr/>
                </a:tc>
              </a:tr>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bl>
          </a:graphicData>
        </a:graphic>
      </p:graphicFrame>
      <p:sp>
        <p:nvSpPr>
          <p:cNvPr id="30" name="TextBox 29"/>
          <p:cNvSpPr txBox="1"/>
          <p:nvPr/>
        </p:nvSpPr>
        <p:spPr>
          <a:xfrm>
            <a:off x="4267200" y="2017931"/>
            <a:ext cx="1676400" cy="369332"/>
          </a:xfrm>
          <a:prstGeom prst="rect">
            <a:avLst/>
          </a:prstGeom>
          <a:noFill/>
        </p:spPr>
        <p:txBody>
          <a:bodyPr wrap="square" rtlCol="0">
            <a:spAutoFit/>
          </a:bodyPr>
          <a:lstStyle/>
          <a:p>
            <a:pPr algn="ctr"/>
            <a:r>
              <a:rPr lang="en-US" dirty="0" smtClean="0"/>
              <a:t>Core 0</a:t>
            </a:r>
            <a:endParaRPr lang="en-US" dirty="0"/>
          </a:p>
        </p:txBody>
      </p:sp>
      <p:graphicFrame>
        <p:nvGraphicFramePr>
          <p:cNvPr id="31" name="Table 30"/>
          <p:cNvGraphicFramePr>
            <a:graphicFrameLocks noGrp="1"/>
          </p:cNvGraphicFramePr>
          <p:nvPr>
            <p:extLst>
              <p:ext uri="{D42A27DB-BD31-4B8C-83A1-F6EECF244321}">
                <p14:modId xmlns:p14="http://schemas.microsoft.com/office/powerpoint/2010/main" xmlns="" val="3683915278"/>
              </p:ext>
            </p:extLst>
          </p:nvPr>
        </p:nvGraphicFramePr>
        <p:xfrm>
          <a:off x="64007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a</a:t>
                      </a:r>
                      <a:endParaRPr lang="en-US" dirty="0"/>
                    </a:p>
                  </a:txBody>
                  <a:tcPr/>
                </a:tc>
                <a:tc>
                  <a:txBody>
                    <a:bodyPr/>
                    <a:lstStyle/>
                    <a:p>
                      <a:pPr algn="ctr"/>
                      <a:r>
                        <a:rPr lang="en-US" dirty="0" smtClean="0"/>
                        <a:t>1</a:t>
                      </a:r>
                      <a:endParaRPr lang="en-US" dirty="0"/>
                    </a:p>
                  </a:txBody>
                  <a:tcPr/>
                </a:tc>
                <a:tc>
                  <a:txBody>
                    <a:bodyPr/>
                    <a:lstStyle/>
                    <a:p>
                      <a:pPr algn="ctr"/>
                      <a:r>
                        <a:rPr lang="en-US" b="1" dirty="0" smtClean="0"/>
                        <a:t>S</a:t>
                      </a:r>
                      <a:endParaRPr lang="en-US" b="1" dirty="0"/>
                    </a:p>
                  </a:txBody>
                  <a:tcPr/>
                </a:tc>
              </a:tr>
              <a:tr h="370840">
                <a:tc>
                  <a:txBody>
                    <a:bodyPr/>
                    <a:lstStyle/>
                    <a:p>
                      <a:pPr algn="ctr"/>
                      <a:r>
                        <a:rPr lang="en-US" dirty="0" smtClean="0"/>
                        <a:t>b</a:t>
                      </a:r>
                      <a:endParaRPr lang="en-US" dirty="0"/>
                    </a:p>
                  </a:txBody>
                  <a:tcPr/>
                </a:tc>
                <a:tc>
                  <a:txBody>
                    <a:bodyPr/>
                    <a:lstStyle/>
                    <a:p>
                      <a:pPr algn="ctr"/>
                      <a:r>
                        <a:rPr lang="en-US" dirty="0" smtClean="0"/>
                        <a:t>0</a:t>
                      </a:r>
                      <a:endParaRPr lang="en-US" dirty="0"/>
                    </a:p>
                  </a:txBody>
                  <a:tcPr/>
                </a:tc>
                <a:tc>
                  <a:txBody>
                    <a:bodyPr/>
                    <a:lstStyle/>
                    <a:p>
                      <a:pPr algn="ctr"/>
                      <a:r>
                        <a:rPr lang="en-US" b="1" dirty="0" smtClean="0">
                          <a:solidFill>
                            <a:srgbClr val="FF0000"/>
                          </a:solidFill>
                        </a:rPr>
                        <a:t>I</a:t>
                      </a:r>
                      <a:endParaRPr lang="en-US" b="1" dirty="0">
                        <a:solidFill>
                          <a:srgbClr val="FF0000"/>
                        </a:solidFill>
                      </a:endParaRPr>
                    </a:p>
                  </a:txBody>
                  <a:tcPr/>
                </a:tc>
              </a:tr>
            </a:tbl>
          </a:graphicData>
        </a:graphic>
      </p:graphicFrame>
      <p:sp>
        <p:nvSpPr>
          <p:cNvPr id="32" name="TextBox 31"/>
          <p:cNvSpPr txBox="1"/>
          <p:nvPr/>
        </p:nvSpPr>
        <p:spPr>
          <a:xfrm>
            <a:off x="6553200" y="1981200"/>
            <a:ext cx="1676400" cy="369332"/>
          </a:xfrm>
          <a:prstGeom prst="rect">
            <a:avLst/>
          </a:prstGeom>
          <a:noFill/>
        </p:spPr>
        <p:txBody>
          <a:bodyPr wrap="square" rtlCol="0">
            <a:spAutoFit/>
          </a:bodyPr>
          <a:lstStyle/>
          <a:p>
            <a:pPr algn="ctr"/>
            <a:r>
              <a:rPr lang="en-US" dirty="0" smtClean="0"/>
              <a:t>Core 1</a:t>
            </a:r>
            <a:endParaRPr lang="en-US" dirty="0"/>
          </a:p>
        </p:txBody>
      </p:sp>
      <p:sp>
        <p:nvSpPr>
          <p:cNvPr id="33" name="TextBox 32"/>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34" name="Table 33"/>
          <p:cNvGraphicFramePr>
            <a:graphicFrameLocks noGrp="1"/>
          </p:cNvGraphicFramePr>
          <p:nvPr>
            <p:extLst>
              <p:ext uri="{D42A27DB-BD31-4B8C-83A1-F6EECF244321}">
                <p14:modId xmlns:p14="http://schemas.microsoft.com/office/powerpoint/2010/main" xmlns="" val="417111614"/>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a</a:t>
                      </a:r>
                      <a:endParaRPr lang="en-US" dirty="0"/>
                    </a:p>
                  </a:txBody>
                  <a:tcPr/>
                </a:tc>
                <a:tc>
                  <a:txBody>
                    <a:bodyPr/>
                    <a:lstStyle/>
                    <a:p>
                      <a:pPr algn="ctr"/>
                      <a:r>
                        <a:rPr lang="en-US" dirty="0" smtClean="0"/>
                        <a:t>1</a:t>
                      </a:r>
                      <a:endParaRPr lang="en-US" dirty="0"/>
                    </a:p>
                  </a:txBody>
                  <a:tcPr/>
                </a:tc>
              </a:tr>
              <a:tr h="370840">
                <a:tc>
                  <a:txBody>
                    <a:bodyPr/>
                    <a:lstStyle/>
                    <a:p>
                      <a:pPr algn="ctr"/>
                      <a:r>
                        <a:rPr lang="en-US" dirty="0" smtClean="0"/>
                        <a:t>b</a:t>
                      </a:r>
                      <a:endParaRPr lang="en-US" dirty="0"/>
                    </a:p>
                  </a:txBody>
                  <a:tcPr/>
                </a:tc>
                <a:tc>
                  <a:txBody>
                    <a:bodyPr/>
                    <a:lstStyle/>
                    <a:p>
                      <a:pPr algn="ctr"/>
                      <a:r>
                        <a:rPr lang="en-US" dirty="0" smtClean="0"/>
                        <a:t>0</a:t>
                      </a:r>
                      <a:endParaRPr lang="en-US" dirty="0"/>
                    </a:p>
                  </a:txBody>
                  <a:tcPr/>
                </a:tc>
              </a:tr>
            </a:tbl>
          </a:graphicData>
        </a:graphic>
      </p:graphicFrame>
    </p:spTree>
    <p:extLst>
      <p:ext uri="{BB962C8B-B14F-4D97-AF65-F5344CB8AC3E}">
        <p14:creationId xmlns:p14="http://schemas.microsoft.com/office/powerpoint/2010/main" xmlns="" val="24093922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Cache Ownership Example</a:t>
            </a:r>
            <a:endParaRPr lang="en-US" dirty="0"/>
          </a:p>
        </p:txBody>
      </p:sp>
      <p:sp>
        <p:nvSpPr>
          <p:cNvPr id="4" name="TextBox 3"/>
          <p:cNvSpPr txBox="1"/>
          <p:nvPr/>
        </p:nvSpPr>
        <p:spPr>
          <a:xfrm>
            <a:off x="762000" y="3810000"/>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dirty="0" smtClean="0"/>
              <a:t>if (a)</a:t>
            </a:r>
          </a:p>
          <a:p>
            <a:r>
              <a:rPr lang="en-US" dirty="0" smtClean="0"/>
              <a:t>{</a:t>
            </a:r>
          </a:p>
          <a:p>
            <a:r>
              <a:rPr lang="en-US" b="1" dirty="0" smtClean="0">
                <a:solidFill>
                  <a:srgbClr val="FF0000"/>
                </a:solidFill>
              </a:rPr>
              <a:t>     b = 4;</a:t>
            </a:r>
          </a:p>
          <a:p>
            <a:r>
              <a:rPr lang="en-US" dirty="0"/>
              <a:t>}</a:t>
            </a:r>
          </a:p>
        </p:txBody>
      </p:sp>
      <p:sp>
        <p:nvSpPr>
          <p:cNvPr id="10" name="TextBox 9"/>
          <p:cNvSpPr txBox="1"/>
          <p:nvPr/>
        </p:nvSpPr>
        <p:spPr>
          <a:xfrm>
            <a:off x="760707" y="5019324"/>
            <a:ext cx="2193011" cy="646331"/>
          </a:xfrm>
          <a:prstGeom prst="rect">
            <a:avLst/>
          </a:prstGeom>
          <a:noFill/>
        </p:spPr>
        <p:txBody>
          <a:bodyPr wrap="square" rtlCol="0">
            <a:spAutoFit/>
          </a:bodyPr>
          <a:lstStyle/>
          <a:p>
            <a:r>
              <a:rPr lang="en-US" dirty="0" smtClean="0"/>
              <a:t>‘a’ and ‘b’ are on separate cache lines</a:t>
            </a:r>
            <a:endParaRPr lang="en-US" dirty="0"/>
          </a:p>
        </p:txBody>
      </p:sp>
      <p:sp>
        <p:nvSpPr>
          <p:cNvPr id="14" name="TextBox 13"/>
          <p:cNvSpPr txBox="1"/>
          <p:nvPr/>
        </p:nvSpPr>
        <p:spPr>
          <a:xfrm>
            <a:off x="762000" y="1752600"/>
            <a:ext cx="3124200" cy="923330"/>
          </a:xfrm>
          <a:prstGeom prst="rect">
            <a:avLst/>
          </a:prstGeom>
          <a:noFill/>
          <a:ln>
            <a:solidFill>
              <a:srgbClr val="002060"/>
            </a:solidFill>
          </a:ln>
        </p:spPr>
        <p:txBody>
          <a:bodyPr wrap="square" rtlCol="0">
            <a:spAutoFit/>
          </a:bodyPr>
          <a:lstStyle/>
          <a:p>
            <a:r>
              <a:rPr lang="en-US" dirty="0" smtClean="0"/>
              <a:t>Core 0 receives the ‘b’ cache line and installs it in its cache as ‘Exclusive’</a:t>
            </a:r>
          </a:p>
        </p:txBody>
      </p:sp>
      <p:sp>
        <p:nvSpPr>
          <p:cNvPr id="26" name="Rectangle 25"/>
          <p:cNvSpPr/>
          <p:nvPr/>
        </p:nvSpPr>
        <p:spPr>
          <a:xfrm>
            <a:off x="4953000" y="3810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RWITW (b=0)</a:t>
            </a:r>
            <a:endParaRPr lang="en-US" dirty="0">
              <a:solidFill>
                <a:schemeClr val="tx1"/>
              </a:solidFill>
            </a:endParaRPr>
          </a:p>
        </p:txBody>
      </p:sp>
      <p:sp>
        <p:nvSpPr>
          <p:cNvPr id="27" name="TextBox 26"/>
          <p:cNvSpPr txBox="1"/>
          <p:nvPr/>
        </p:nvSpPr>
        <p:spPr>
          <a:xfrm>
            <a:off x="7543800" y="3777734"/>
            <a:ext cx="490840" cy="369332"/>
          </a:xfrm>
          <a:prstGeom prst="rect">
            <a:avLst/>
          </a:prstGeom>
          <a:noFill/>
        </p:spPr>
        <p:txBody>
          <a:bodyPr wrap="none" rtlCol="0">
            <a:spAutoFit/>
          </a:bodyPr>
          <a:lstStyle/>
          <a:p>
            <a:r>
              <a:rPr lang="en-US" dirty="0" smtClean="0"/>
              <a:t>ICB</a:t>
            </a:r>
            <a:endParaRPr lang="en-US" dirty="0"/>
          </a:p>
        </p:txBody>
      </p:sp>
      <p:sp>
        <p:nvSpPr>
          <p:cNvPr id="28" name="Down Arrow 27"/>
          <p:cNvSpPr/>
          <p:nvPr/>
        </p:nvSpPr>
        <p:spPr>
          <a:xfrm rot="10800000">
            <a:off x="5241851" y="3276600"/>
            <a:ext cx="3810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9" name="Table 28"/>
          <p:cNvGraphicFramePr>
            <a:graphicFrameLocks noGrp="1"/>
          </p:cNvGraphicFramePr>
          <p:nvPr>
            <p:extLst>
              <p:ext uri="{D42A27DB-BD31-4B8C-83A1-F6EECF244321}">
                <p14:modId xmlns:p14="http://schemas.microsoft.com/office/powerpoint/2010/main" xmlns="" val="1327164178"/>
              </p:ext>
            </p:extLst>
          </p:nvPr>
        </p:nvGraphicFramePr>
        <p:xfrm>
          <a:off x="40766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a</a:t>
                      </a:r>
                      <a:endParaRPr lang="en-US" dirty="0"/>
                    </a:p>
                  </a:txBody>
                  <a:tcPr/>
                </a:tc>
                <a:tc>
                  <a:txBody>
                    <a:bodyPr/>
                    <a:lstStyle/>
                    <a:p>
                      <a:pPr algn="ctr"/>
                      <a:r>
                        <a:rPr lang="en-US" dirty="0" smtClean="0"/>
                        <a:t>1</a:t>
                      </a:r>
                      <a:endParaRPr lang="en-US" dirty="0"/>
                    </a:p>
                  </a:txBody>
                  <a:tcPr/>
                </a:tc>
                <a:tc>
                  <a:txBody>
                    <a:bodyPr/>
                    <a:lstStyle/>
                    <a:p>
                      <a:pPr algn="ctr"/>
                      <a:r>
                        <a:rPr lang="en-US" b="1" dirty="0" smtClean="0"/>
                        <a:t>S</a:t>
                      </a:r>
                      <a:endParaRPr lang="en-US" b="1" dirty="0"/>
                    </a:p>
                  </a:txBody>
                  <a:tcPr/>
                </a:tc>
              </a:tr>
              <a:tr h="370840">
                <a:tc>
                  <a:txBody>
                    <a:bodyPr/>
                    <a:lstStyle/>
                    <a:p>
                      <a:pPr algn="ctr"/>
                      <a:r>
                        <a:rPr lang="en-US" b="1" dirty="0" smtClean="0">
                          <a:solidFill>
                            <a:srgbClr val="FF0000"/>
                          </a:solidFill>
                        </a:rPr>
                        <a:t>b</a:t>
                      </a:r>
                      <a:endParaRPr lang="en-US" b="1" dirty="0">
                        <a:solidFill>
                          <a:srgbClr val="FF0000"/>
                        </a:solidFill>
                      </a:endParaRPr>
                    </a:p>
                  </a:txBody>
                  <a:tcPr/>
                </a:tc>
                <a:tc>
                  <a:txBody>
                    <a:bodyPr/>
                    <a:lstStyle/>
                    <a:p>
                      <a:pPr algn="ctr"/>
                      <a:r>
                        <a:rPr lang="en-US" b="1" dirty="0" smtClean="0">
                          <a:solidFill>
                            <a:srgbClr val="FF0000"/>
                          </a:solidFill>
                        </a:rPr>
                        <a:t>0</a:t>
                      </a:r>
                      <a:endParaRPr lang="en-US" b="1" dirty="0">
                        <a:solidFill>
                          <a:srgbClr val="FF0000"/>
                        </a:solidFill>
                      </a:endParaRPr>
                    </a:p>
                  </a:txBody>
                  <a:tcPr/>
                </a:tc>
                <a:tc>
                  <a:txBody>
                    <a:bodyPr/>
                    <a:lstStyle/>
                    <a:p>
                      <a:pPr algn="ctr"/>
                      <a:r>
                        <a:rPr lang="en-US" b="1" dirty="0" smtClean="0">
                          <a:solidFill>
                            <a:srgbClr val="FF0000"/>
                          </a:solidFill>
                        </a:rPr>
                        <a:t>E</a:t>
                      </a:r>
                      <a:endParaRPr lang="en-US" b="1" dirty="0">
                        <a:solidFill>
                          <a:srgbClr val="FF0000"/>
                        </a:solidFill>
                      </a:endParaRPr>
                    </a:p>
                  </a:txBody>
                  <a:tcPr/>
                </a:tc>
              </a:tr>
            </a:tbl>
          </a:graphicData>
        </a:graphic>
      </p:graphicFrame>
      <p:sp>
        <p:nvSpPr>
          <p:cNvPr id="30" name="TextBox 29"/>
          <p:cNvSpPr txBox="1"/>
          <p:nvPr/>
        </p:nvSpPr>
        <p:spPr>
          <a:xfrm>
            <a:off x="4267200" y="2017931"/>
            <a:ext cx="1676400" cy="369332"/>
          </a:xfrm>
          <a:prstGeom prst="rect">
            <a:avLst/>
          </a:prstGeom>
          <a:noFill/>
        </p:spPr>
        <p:txBody>
          <a:bodyPr wrap="square" rtlCol="0">
            <a:spAutoFit/>
          </a:bodyPr>
          <a:lstStyle/>
          <a:p>
            <a:pPr algn="ctr"/>
            <a:r>
              <a:rPr lang="en-US" dirty="0" smtClean="0"/>
              <a:t>Core 0</a:t>
            </a:r>
            <a:endParaRPr lang="en-US" dirty="0"/>
          </a:p>
        </p:txBody>
      </p:sp>
      <p:graphicFrame>
        <p:nvGraphicFramePr>
          <p:cNvPr id="31" name="Table 30"/>
          <p:cNvGraphicFramePr>
            <a:graphicFrameLocks noGrp="1"/>
          </p:cNvGraphicFramePr>
          <p:nvPr>
            <p:extLst>
              <p:ext uri="{D42A27DB-BD31-4B8C-83A1-F6EECF244321}">
                <p14:modId xmlns:p14="http://schemas.microsoft.com/office/powerpoint/2010/main" xmlns="" val="3448685399"/>
              </p:ext>
            </p:extLst>
          </p:nvPr>
        </p:nvGraphicFramePr>
        <p:xfrm>
          <a:off x="64007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a</a:t>
                      </a:r>
                      <a:endParaRPr lang="en-US" dirty="0"/>
                    </a:p>
                  </a:txBody>
                  <a:tcPr/>
                </a:tc>
                <a:tc>
                  <a:txBody>
                    <a:bodyPr/>
                    <a:lstStyle/>
                    <a:p>
                      <a:pPr algn="ctr"/>
                      <a:r>
                        <a:rPr lang="en-US" dirty="0" smtClean="0"/>
                        <a:t>1</a:t>
                      </a:r>
                      <a:endParaRPr lang="en-US" dirty="0"/>
                    </a:p>
                  </a:txBody>
                  <a:tcPr/>
                </a:tc>
                <a:tc>
                  <a:txBody>
                    <a:bodyPr/>
                    <a:lstStyle/>
                    <a:p>
                      <a:pPr algn="ctr"/>
                      <a:r>
                        <a:rPr lang="en-US" b="1" dirty="0" smtClean="0"/>
                        <a:t>S</a:t>
                      </a:r>
                      <a:endParaRPr lang="en-US" b="1" dirty="0"/>
                    </a:p>
                  </a:txBody>
                  <a:tcPr/>
                </a:tc>
              </a:tr>
              <a:tr h="370840">
                <a:tc>
                  <a:txBody>
                    <a:bodyPr/>
                    <a:lstStyle/>
                    <a:p>
                      <a:pPr algn="ctr"/>
                      <a:r>
                        <a:rPr lang="en-US" dirty="0" smtClean="0"/>
                        <a:t>b</a:t>
                      </a:r>
                      <a:endParaRPr lang="en-US" dirty="0"/>
                    </a:p>
                  </a:txBody>
                  <a:tcPr/>
                </a:tc>
                <a:tc>
                  <a:txBody>
                    <a:bodyPr/>
                    <a:lstStyle/>
                    <a:p>
                      <a:pPr algn="ctr"/>
                      <a:r>
                        <a:rPr lang="en-US" dirty="0" smtClean="0"/>
                        <a:t>0</a:t>
                      </a:r>
                      <a:endParaRPr lang="en-US" dirty="0"/>
                    </a:p>
                  </a:txBody>
                  <a:tcPr/>
                </a:tc>
                <a:tc>
                  <a:txBody>
                    <a:bodyPr/>
                    <a:lstStyle/>
                    <a:p>
                      <a:pPr algn="ctr"/>
                      <a:r>
                        <a:rPr lang="en-US" b="1" dirty="0" smtClean="0"/>
                        <a:t>I</a:t>
                      </a:r>
                      <a:endParaRPr lang="en-US" b="1" dirty="0"/>
                    </a:p>
                  </a:txBody>
                  <a:tcPr/>
                </a:tc>
              </a:tr>
            </a:tbl>
          </a:graphicData>
        </a:graphic>
      </p:graphicFrame>
      <p:sp>
        <p:nvSpPr>
          <p:cNvPr id="32" name="TextBox 31"/>
          <p:cNvSpPr txBox="1"/>
          <p:nvPr/>
        </p:nvSpPr>
        <p:spPr>
          <a:xfrm>
            <a:off x="6553200" y="1981200"/>
            <a:ext cx="1676400" cy="369332"/>
          </a:xfrm>
          <a:prstGeom prst="rect">
            <a:avLst/>
          </a:prstGeom>
          <a:noFill/>
        </p:spPr>
        <p:txBody>
          <a:bodyPr wrap="square" rtlCol="0">
            <a:spAutoFit/>
          </a:bodyPr>
          <a:lstStyle/>
          <a:p>
            <a:pPr algn="ctr"/>
            <a:r>
              <a:rPr lang="en-US" dirty="0" smtClean="0"/>
              <a:t>Core 1</a:t>
            </a:r>
            <a:endParaRPr lang="en-US" dirty="0"/>
          </a:p>
        </p:txBody>
      </p:sp>
      <p:sp>
        <p:nvSpPr>
          <p:cNvPr id="33" name="TextBox 32"/>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34" name="Table 33"/>
          <p:cNvGraphicFramePr>
            <a:graphicFrameLocks noGrp="1"/>
          </p:cNvGraphicFramePr>
          <p:nvPr>
            <p:extLst>
              <p:ext uri="{D42A27DB-BD31-4B8C-83A1-F6EECF244321}">
                <p14:modId xmlns:p14="http://schemas.microsoft.com/office/powerpoint/2010/main" xmlns="" val="1620235190"/>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a</a:t>
                      </a:r>
                      <a:endParaRPr lang="en-US" dirty="0"/>
                    </a:p>
                  </a:txBody>
                  <a:tcPr/>
                </a:tc>
                <a:tc>
                  <a:txBody>
                    <a:bodyPr/>
                    <a:lstStyle/>
                    <a:p>
                      <a:pPr algn="ctr"/>
                      <a:r>
                        <a:rPr lang="en-US" dirty="0" smtClean="0"/>
                        <a:t>1</a:t>
                      </a:r>
                      <a:endParaRPr lang="en-US" dirty="0"/>
                    </a:p>
                  </a:txBody>
                  <a:tcPr/>
                </a:tc>
              </a:tr>
              <a:tr h="370840">
                <a:tc>
                  <a:txBody>
                    <a:bodyPr/>
                    <a:lstStyle/>
                    <a:p>
                      <a:pPr algn="ctr"/>
                      <a:r>
                        <a:rPr lang="en-US" dirty="0" smtClean="0"/>
                        <a:t>b</a:t>
                      </a:r>
                      <a:endParaRPr lang="en-US" dirty="0"/>
                    </a:p>
                  </a:txBody>
                  <a:tcPr/>
                </a:tc>
                <a:tc>
                  <a:txBody>
                    <a:bodyPr/>
                    <a:lstStyle/>
                    <a:p>
                      <a:pPr algn="ctr"/>
                      <a:r>
                        <a:rPr lang="en-US" dirty="0" smtClean="0"/>
                        <a:t>0</a:t>
                      </a:r>
                      <a:endParaRPr lang="en-US" dirty="0"/>
                    </a:p>
                  </a:txBody>
                  <a:tcPr/>
                </a:tc>
              </a:tr>
            </a:tbl>
          </a:graphicData>
        </a:graphic>
      </p:graphicFrame>
    </p:spTree>
    <p:extLst>
      <p:ext uri="{BB962C8B-B14F-4D97-AF65-F5344CB8AC3E}">
        <p14:creationId xmlns:p14="http://schemas.microsoft.com/office/powerpoint/2010/main" xmlns="" val="12498815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76800"/>
            <a:ext cx="8229600" cy="1143000"/>
          </a:xfrm>
        </p:spPr>
        <p:txBody>
          <a:bodyPr>
            <a:normAutofit fontScale="90000"/>
          </a:bodyPr>
          <a:lstStyle/>
          <a:p>
            <a:r>
              <a:rPr lang="en-US" dirty="0" smtClean="0"/>
              <a:t>This is a </a:t>
            </a:r>
            <a:r>
              <a:rPr lang="en-US" b="1" i="1" u="sng" dirty="0" smtClean="0"/>
              <a:t>very </a:t>
            </a:r>
            <a:r>
              <a:rPr lang="en-US" dirty="0" smtClean="0"/>
              <a:t>technical talk so this is the only fun slide. Enjoy it! </a:t>
            </a:r>
            <a:r>
              <a:rPr lang="en-US" dirty="0" smtClean="0">
                <a:sym typeface="Wingdings" pitchFamily="2" charset="2"/>
              </a:rPr>
              <a:t></a:t>
            </a:r>
            <a:endParaRPr lang="en-US" dirty="0"/>
          </a:p>
        </p:txBody>
      </p:sp>
      <p:pic>
        <p:nvPicPr>
          <p:cNvPr id="2050" name="Picture 2" descr="http://cdn5.freelancer.com/ppic/1049367/logo/3245175/cute%20cat.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581400" y="1304259"/>
            <a:ext cx="4038600" cy="3448051"/>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ounded Rectangular Callout 4"/>
          <p:cNvSpPr/>
          <p:nvPr/>
        </p:nvSpPr>
        <p:spPr>
          <a:xfrm>
            <a:off x="1295400" y="228600"/>
            <a:ext cx="2895600" cy="2133600"/>
          </a:xfrm>
          <a:prstGeom prst="wedgeRoundRectCallout">
            <a:avLst>
              <a:gd name="adj1" fmla="val 65459"/>
              <a:gd name="adj2" fmla="val 9345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smtClean="0">
              <a:latin typeface="Comic Sans MS" pitchFamily="66" charset="0"/>
            </a:endParaRPr>
          </a:p>
          <a:p>
            <a:pPr algn="ctr"/>
            <a:r>
              <a:rPr lang="en-US" sz="4400" dirty="0" smtClean="0">
                <a:latin typeface="Comic Sans MS" pitchFamily="66" charset="0"/>
              </a:rPr>
              <a:t>I </a:t>
            </a:r>
            <a:r>
              <a:rPr lang="en-US" sz="4400" dirty="0" err="1" smtClean="0">
                <a:latin typeface="Comic Sans MS" pitchFamily="66" charset="0"/>
              </a:rPr>
              <a:t>Haz</a:t>
            </a:r>
            <a:r>
              <a:rPr lang="en-US" sz="4400" dirty="0" smtClean="0">
                <a:latin typeface="Comic Sans MS" pitchFamily="66" charset="0"/>
              </a:rPr>
              <a:t> Code </a:t>
            </a:r>
            <a:r>
              <a:rPr lang="en-US" sz="4400" dirty="0" err="1" smtClean="0">
                <a:latin typeface="Comic Sans MS" pitchFamily="66" charset="0"/>
              </a:rPr>
              <a:t>Skillz</a:t>
            </a:r>
            <a:endParaRPr lang="en-US" sz="4400" dirty="0" smtClean="0">
              <a:latin typeface="Comic Sans MS" pitchFamily="66" charset="0"/>
            </a:endParaRPr>
          </a:p>
          <a:p>
            <a:pPr algn="ctr"/>
            <a:endParaRPr lang="en-US" dirty="0"/>
          </a:p>
        </p:txBody>
      </p:sp>
    </p:spTree>
    <p:extLst>
      <p:ext uri="{BB962C8B-B14F-4D97-AF65-F5344CB8AC3E}">
        <p14:creationId xmlns:p14="http://schemas.microsoft.com/office/powerpoint/2010/main" xmlns="" val="40935505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Cache Ownership Example</a:t>
            </a:r>
            <a:endParaRPr lang="en-US" dirty="0"/>
          </a:p>
        </p:txBody>
      </p:sp>
      <p:sp>
        <p:nvSpPr>
          <p:cNvPr id="4" name="TextBox 3"/>
          <p:cNvSpPr txBox="1"/>
          <p:nvPr/>
        </p:nvSpPr>
        <p:spPr>
          <a:xfrm>
            <a:off x="762000" y="3810000"/>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dirty="0" smtClean="0"/>
              <a:t>if (a)</a:t>
            </a:r>
          </a:p>
          <a:p>
            <a:r>
              <a:rPr lang="en-US" dirty="0" smtClean="0"/>
              <a:t>{</a:t>
            </a:r>
          </a:p>
          <a:p>
            <a:r>
              <a:rPr lang="en-US" b="1" dirty="0" smtClean="0">
                <a:solidFill>
                  <a:srgbClr val="FF0000"/>
                </a:solidFill>
              </a:rPr>
              <a:t>     b = 4;</a:t>
            </a:r>
          </a:p>
          <a:p>
            <a:r>
              <a:rPr lang="en-US" dirty="0"/>
              <a:t>}</a:t>
            </a:r>
          </a:p>
        </p:txBody>
      </p:sp>
      <p:sp>
        <p:nvSpPr>
          <p:cNvPr id="10" name="TextBox 9"/>
          <p:cNvSpPr txBox="1"/>
          <p:nvPr/>
        </p:nvSpPr>
        <p:spPr>
          <a:xfrm>
            <a:off x="760707" y="5019324"/>
            <a:ext cx="2193011" cy="646331"/>
          </a:xfrm>
          <a:prstGeom prst="rect">
            <a:avLst/>
          </a:prstGeom>
          <a:noFill/>
        </p:spPr>
        <p:txBody>
          <a:bodyPr wrap="square" rtlCol="0">
            <a:spAutoFit/>
          </a:bodyPr>
          <a:lstStyle/>
          <a:p>
            <a:r>
              <a:rPr lang="en-US" dirty="0" smtClean="0"/>
              <a:t>‘a’ and ‘b’ are on separate cache lines</a:t>
            </a:r>
            <a:endParaRPr lang="en-US" dirty="0"/>
          </a:p>
        </p:txBody>
      </p:sp>
      <p:sp>
        <p:nvSpPr>
          <p:cNvPr id="14" name="TextBox 13"/>
          <p:cNvSpPr txBox="1"/>
          <p:nvPr/>
        </p:nvSpPr>
        <p:spPr>
          <a:xfrm>
            <a:off x="762000" y="1752600"/>
            <a:ext cx="3124200" cy="1754326"/>
          </a:xfrm>
          <a:prstGeom prst="rect">
            <a:avLst/>
          </a:prstGeom>
          <a:noFill/>
          <a:ln>
            <a:solidFill>
              <a:srgbClr val="002060"/>
            </a:solidFill>
          </a:ln>
        </p:spPr>
        <p:txBody>
          <a:bodyPr wrap="square" rtlCol="0">
            <a:spAutoFit/>
          </a:bodyPr>
          <a:lstStyle/>
          <a:p>
            <a:r>
              <a:rPr lang="en-US" dirty="0" smtClean="0"/>
              <a:t>Core 0 now has the cache line and can commit the store to ‘b’. This marks the cache line as ‘Modified’ but stays in the cache and is not saved to main memory.</a:t>
            </a:r>
            <a:endParaRPr lang="en-US" dirty="0"/>
          </a:p>
        </p:txBody>
      </p:sp>
      <p:sp>
        <p:nvSpPr>
          <p:cNvPr id="26" name="Rectangle 25"/>
          <p:cNvSpPr/>
          <p:nvPr/>
        </p:nvSpPr>
        <p:spPr>
          <a:xfrm>
            <a:off x="4953000" y="3810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7" name="TextBox 26"/>
          <p:cNvSpPr txBox="1"/>
          <p:nvPr/>
        </p:nvSpPr>
        <p:spPr>
          <a:xfrm>
            <a:off x="7543800" y="3777734"/>
            <a:ext cx="490840" cy="369332"/>
          </a:xfrm>
          <a:prstGeom prst="rect">
            <a:avLst/>
          </a:prstGeom>
          <a:noFill/>
        </p:spPr>
        <p:txBody>
          <a:bodyPr wrap="none" rtlCol="0">
            <a:spAutoFit/>
          </a:bodyPr>
          <a:lstStyle/>
          <a:p>
            <a:r>
              <a:rPr lang="en-US" dirty="0" smtClean="0"/>
              <a:t>ICB</a:t>
            </a:r>
            <a:endParaRPr lang="en-US" dirty="0"/>
          </a:p>
        </p:txBody>
      </p:sp>
      <p:graphicFrame>
        <p:nvGraphicFramePr>
          <p:cNvPr id="29" name="Table 28"/>
          <p:cNvGraphicFramePr>
            <a:graphicFrameLocks noGrp="1"/>
          </p:cNvGraphicFramePr>
          <p:nvPr>
            <p:extLst>
              <p:ext uri="{D42A27DB-BD31-4B8C-83A1-F6EECF244321}">
                <p14:modId xmlns:p14="http://schemas.microsoft.com/office/powerpoint/2010/main" xmlns="" val="2402680011"/>
              </p:ext>
            </p:extLst>
          </p:nvPr>
        </p:nvGraphicFramePr>
        <p:xfrm>
          <a:off x="40766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a</a:t>
                      </a:r>
                      <a:endParaRPr lang="en-US" dirty="0"/>
                    </a:p>
                  </a:txBody>
                  <a:tcPr/>
                </a:tc>
                <a:tc>
                  <a:txBody>
                    <a:bodyPr/>
                    <a:lstStyle/>
                    <a:p>
                      <a:pPr algn="ctr"/>
                      <a:r>
                        <a:rPr lang="en-US" dirty="0" smtClean="0"/>
                        <a:t>1</a:t>
                      </a:r>
                      <a:endParaRPr lang="en-US" dirty="0"/>
                    </a:p>
                  </a:txBody>
                  <a:tcPr/>
                </a:tc>
                <a:tc>
                  <a:txBody>
                    <a:bodyPr/>
                    <a:lstStyle/>
                    <a:p>
                      <a:pPr algn="ctr"/>
                      <a:r>
                        <a:rPr lang="en-US" b="1" dirty="0" smtClean="0"/>
                        <a:t>S</a:t>
                      </a:r>
                      <a:endParaRPr lang="en-US" b="1" dirty="0"/>
                    </a:p>
                  </a:txBody>
                  <a:tcPr/>
                </a:tc>
              </a:tr>
              <a:tr h="370840">
                <a:tc>
                  <a:txBody>
                    <a:bodyPr/>
                    <a:lstStyle/>
                    <a:p>
                      <a:pPr algn="ctr"/>
                      <a:r>
                        <a:rPr lang="en-US" dirty="0" smtClean="0"/>
                        <a:t>b</a:t>
                      </a:r>
                      <a:endParaRPr lang="en-US" dirty="0"/>
                    </a:p>
                  </a:txBody>
                  <a:tcPr/>
                </a:tc>
                <a:tc>
                  <a:txBody>
                    <a:bodyPr/>
                    <a:lstStyle/>
                    <a:p>
                      <a:pPr algn="ctr"/>
                      <a:r>
                        <a:rPr lang="en-US" b="1" dirty="0" smtClean="0">
                          <a:solidFill>
                            <a:srgbClr val="FF0000"/>
                          </a:solidFill>
                        </a:rPr>
                        <a:t>4</a:t>
                      </a:r>
                      <a:endParaRPr lang="en-US" b="1" dirty="0">
                        <a:solidFill>
                          <a:srgbClr val="FF0000"/>
                        </a:solidFill>
                      </a:endParaRPr>
                    </a:p>
                  </a:txBody>
                  <a:tcPr/>
                </a:tc>
                <a:tc>
                  <a:txBody>
                    <a:bodyPr/>
                    <a:lstStyle/>
                    <a:p>
                      <a:pPr algn="ctr"/>
                      <a:r>
                        <a:rPr lang="en-US" b="1" dirty="0" smtClean="0">
                          <a:solidFill>
                            <a:srgbClr val="FF0000"/>
                          </a:solidFill>
                        </a:rPr>
                        <a:t>M</a:t>
                      </a:r>
                      <a:endParaRPr lang="en-US" b="1" dirty="0">
                        <a:solidFill>
                          <a:srgbClr val="FF0000"/>
                        </a:solidFill>
                      </a:endParaRPr>
                    </a:p>
                  </a:txBody>
                  <a:tcPr/>
                </a:tc>
              </a:tr>
            </a:tbl>
          </a:graphicData>
        </a:graphic>
      </p:graphicFrame>
      <p:sp>
        <p:nvSpPr>
          <p:cNvPr id="30" name="TextBox 29"/>
          <p:cNvSpPr txBox="1"/>
          <p:nvPr/>
        </p:nvSpPr>
        <p:spPr>
          <a:xfrm>
            <a:off x="4267200" y="2017931"/>
            <a:ext cx="1676400" cy="369332"/>
          </a:xfrm>
          <a:prstGeom prst="rect">
            <a:avLst/>
          </a:prstGeom>
          <a:noFill/>
        </p:spPr>
        <p:txBody>
          <a:bodyPr wrap="square" rtlCol="0">
            <a:spAutoFit/>
          </a:bodyPr>
          <a:lstStyle/>
          <a:p>
            <a:pPr algn="ctr"/>
            <a:r>
              <a:rPr lang="en-US" dirty="0" smtClean="0"/>
              <a:t>Core 0</a:t>
            </a:r>
            <a:endParaRPr lang="en-US" dirty="0"/>
          </a:p>
        </p:txBody>
      </p:sp>
      <p:graphicFrame>
        <p:nvGraphicFramePr>
          <p:cNvPr id="31" name="Table 30"/>
          <p:cNvGraphicFramePr>
            <a:graphicFrameLocks noGrp="1"/>
          </p:cNvGraphicFramePr>
          <p:nvPr>
            <p:extLst>
              <p:ext uri="{D42A27DB-BD31-4B8C-83A1-F6EECF244321}">
                <p14:modId xmlns:p14="http://schemas.microsoft.com/office/powerpoint/2010/main" xmlns="" val="3834956987"/>
              </p:ext>
            </p:extLst>
          </p:nvPr>
        </p:nvGraphicFramePr>
        <p:xfrm>
          <a:off x="64007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a</a:t>
                      </a:r>
                      <a:endParaRPr lang="en-US" dirty="0"/>
                    </a:p>
                  </a:txBody>
                  <a:tcPr/>
                </a:tc>
                <a:tc>
                  <a:txBody>
                    <a:bodyPr/>
                    <a:lstStyle/>
                    <a:p>
                      <a:pPr algn="ctr"/>
                      <a:r>
                        <a:rPr lang="en-US" dirty="0" smtClean="0"/>
                        <a:t>1</a:t>
                      </a:r>
                      <a:endParaRPr lang="en-US" dirty="0"/>
                    </a:p>
                  </a:txBody>
                  <a:tcPr/>
                </a:tc>
                <a:tc>
                  <a:txBody>
                    <a:bodyPr/>
                    <a:lstStyle/>
                    <a:p>
                      <a:pPr algn="ctr"/>
                      <a:r>
                        <a:rPr lang="en-US" b="1" dirty="0" smtClean="0"/>
                        <a:t>S</a:t>
                      </a:r>
                      <a:endParaRPr lang="en-US" b="1" dirty="0"/>
                    </a:p>
                  </a:txBody>
                  <a:tcPr/>
                </a:tc>
              </a:tr>
              <a:tr h="370840">
                <a:tc>
                  <a:txBody>
                    <a:bodyPr/>
                    <a:lstStyle/>
                    <a:p>
                      <a:pPr algn="ctr"/>
                      <a:r>
                        <a:rPr lang="en-US" dirty="0" smtClean="0"/>
                        <a:t>b</a:t>
                      </a:r>
                      <a:endParaRPr lang="en-US" dirty="0"/>
                    </a:p>
                  </a:txBody>
                  <a:tcPr/>
                </a:tc>
                <a:tc>
                  <a:txBody>
                    <a:bodyPr/>
                    <a:lstStyle/>
                    <a:p>
                      <a:pPr algn="ctr"/>
                      <a:r>
                        <a:rPr lang="en-US" dirty="0" smtClean="0"/>
                        <a:t>0</a:t>
                      </a:r>
                      <a:endParaRPr lang="en-US" dirty="0"/>
                    </a:p>
                  </a:txBody>
                  <a:tcPr/>
                </a:tc>
                <a:tc>
                  <a:txBody>
                    <a:bodyPr/>
                    <a:lstStyle/>
                    <a:p>
                      <a:pPr algn="ctr"/>
                      <a:r>
                        <a:rPr lang="en-US" b="1" dirty="0" smtClean="0"/>
                        <a:t>I</a:t>
                      </a:r>
                      <a:endParaRPr lang="en-US" b="1" dirty="0"/>
                    </a:p>
                  </a:txBody>
                  <a:tcPr/>
                </a:tc>
              </a:tr>
            </a:tbl>
          </a:graphicData>
        </a:graphic>
      </p:graphicFrame>
      <p:sp>
        <p:nvSpPr>
          <p:cNvPr id="32" name="TextBox 31"/>
          <p:cNvSpPr txBox="1"/>
          <p:nvPr/>
        </p:nvSpPr>
        <p:spPr>
          <a:xfrm>
            <a:off x="6553200" y="1981200"/>
            <a:ext cx="1676400" cy="369332"/>
          </a:xfrm>
          <a:prstGeom prst="rect">
            <a:avLst/>
          </a:prstGeom>
          <a:noFill/>
        </p:spPr>
        <p:txBody>
          <a:bodyPr wrap="square" rtlCol="0">
            <a:spAutoFit/>
          </a:bodyPr>
          <a:lstStyle/>
          <a:p>
            <a:pPr algn="ctr"/>
            <a:r>
              <a:rPr lang="en-US" dirty="0" smtClean="0"/>
              <a:t>Core 1</a:t>
            </a:r>
            <a:endParaRPr lang="en-US" dirty="0"/>
          </a:p>
        </p:txBody>
      </p:sp>
      <p:sp>
        <p:nvSpPr>
          <p:cNvPr id="33" name="TextBox 32"/>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34" name="Table 33"/>
          <p:cNvGraphicFramePr>
            <a:graphicFrameLocks noGrp="1"/>
          </p:cNvGraphicFramePr>
          <p:nvPr>
            <p:extLst>
              <p:ext uri="{D42A27DB-BD31-4B8C-83A1-F6EECF244321}">
                <p14:modId xmlns:p14="http://schemas.microsoft.com/office/powerpoint/2010/main" xmlns="" val="4263916250"/>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a</a:t>
                      </a:r>
                      <a:endParaRPr lang="en-US" dirty="0"/>
                    </a:p>
                  </a:txBody>
                  <a:tcPr/>
                </a:tc>
                <a:tc>
                  <a:txBody>
                    <a:bodyPr/>
                    <a:lstStyle/>
                    <a:p>
                      <a:pPr algn="ctr"/>
                      <a:r>
                        <a:rPr lang="en-US" dirty="0" smtClean="0"/>
                        <a:t>1</a:t>
                      </a:r>
                      <a:endParaRPr lang="en-US" dirty="0"/>
                    </a:p>
                  </a:txBody>
                  <a:tcPr/>
                </a:tc>
              </a:tr>
              <a:tr h="370840">
                <a:tc>
                  <a:txBody>
                    <a:bodyPr/>
                    <a:lstStyle/>
                    <a:p>
                      <a:pPr algn="ctr"/>
                      <a:r>
                        <a:rPr lang="en-US" dirty="0" smtClean="0"/>
                        <a:t>b</a:t>
                      </a:r>
                      <a:endParaRPr lang="en-US" dirty="0"/>
                    </a:p>
                  </a:txBody>
                  <a:tcPr/>
                </a:tc>
                <a:tc>
                  <a:txBody>
                    <a:bodyPr/>
                    <a:lstStyle/>
                    <a:p>
                      <a:pPr algn="ctr"/>
                      <a:r>
                        <a:rPr lang="en-US" dirty="0" smtClean="0"/>
                        <a:t>0</a:t>
                      </a:r>
                      <a:endParaRPr lang="en-US" dirty="0"/>
                    </a:p>
                  </a:txBody>
                  <a:tcPr/>
                </a:tc>
              </a:tr>
            </a:tbl>
          </a:graphicData>
        </a:graphic>
      </p:graphicFrame>
    </p:spTree>
    <p:extLst>
      <p:ext uri="{BB962C8B-B14F-4D97-AF65-F5344CB8AC3E}">
        <p14:creationId xmlns:p14="http://schemas.microsoft.com/office/powerpoint/2010/main" xmlns="" val="20113167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2-core CPU + Store Qs</a:t>
            </a:r>
            <a:endParaRPr lang="en-US" dirty="0"/>
          </a:p>
        </p:txBody>
      </p:sp>
      <p:sp>
        <p:nvSpPr>
          <p:cNvPr id="4" name="Rectangle 3"/>
          <p:cNvSpPr/>
          <p:nvPr/>
        </p:nvSpPr>
        <p:spPr>
          <a:xfrm>
            <a:off x="1981200" y="1447800"/>
            <a:ext cx="5257800" cy="3429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p:cNvCxnSpPr/>
          <p:nvPr/>
        </p:nvCxnSpPr>
        <p:spPr>
          <a:xfrm flipV="1">
            <a:off x="2819400" y="1981200"/>
            <a:ext cx="0" cy="194310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2286000" y="1662840"/>
            <a:ext cx="1828800" cy="470760"/>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Core</a:t>
            </a:r>
            <a:endParaRPr lang="en-US" dirty="0">
              <a:solidFill>
                <a:schemeClr val="tx1"/>
              </a:solidFill>
            </a:endParaRPr>
          </a:p>
        </p:txBody>
      </p:sp>
      <p:cxnSp>
        <p:nvCxnSpPr>
          <p:cNvPr id="14" name="Straight Connector 13"/>
          <p:cNvCxnSpPr/>
          <p:nvPr/>
        </p:nvCxnSpPr>
        <p:spPr>
          <a:xfrm flipH="1" flipV="1">
            <a:off x="5410200" y="2083231"/>
            <a:ext cx="15498" cy="1745819"/>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5029200" y="1664131"/>
            <a:ext cx="1828800" cy="419100"/>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Core</a:t>
            </a:r>
            <a:endParaRPr lang="en-US" dirty="0">
              <a:solidFill>
                <a:schemeClr val="tx1"/>
              </a:solidFill>
            </a:endParaRPr>
          </a:p>
        </p:txBody>
      </p:sp>
      <p:sp>
        <p:nvSpPr>
          <p:cNvPr id="7" name="Rectangle 6"/>
          <p:cNvSpPr/>
          <p:nvPr/>
        </p:nvSpPr>
        <p:spPr>
          <a:xfrm>
            <a:off x="2286000" y="2667000"/>
            <a:ext cx="1828800" cy="533400"/>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L1 Cache</a:t>
            </a:r>
            <a:endParaRPr lang="en-US" dirty="0">
              <a:solidFill>
                <a:schemeClr val="tx1"/>
              </a:solidFill>
            </a:endParaRPr>
          </a:p>
        </p:txBody>
      </p:sp>
      <p:cxnSp>
        <p:nvCxnSpPr>
          <p:cNvPr id="15" name="Straight Connector 14"/>
          <p:cNvCxnSpPr/>
          <p:nvPr/>
        </p:nvCxnSpPr>
        <p:spPr>
          <a:xfrm flipV="1">
            <a:off x="4572000" y="3924300"/>
            <a:ext cx="0" cy="72390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2286000" y="3714750"/>
            <a:ext cx="4572000" cy="419100"/>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ICB – Inter Connect Bus</a:t>
            </a:r>
            <a:endParaRPr lang="en-US" dirty="0">
              <a:solidFill>
                <a:schemeClr val="tx1"/>
              </a:solidFill>
            </a:endParaRPr>
          </a:p>
        </p:txBody>
      </p:sp>
      <p:sp>
        <p:nvSpPr>
          <p:cNvPr id="10" name="Rectangle 9"/>
          <p:cNvSpPr/>
          <p:nvPr/>
        </p:nvSpPr>
        <p:spPr>
          <a:xfrm>
            <a:off x="2286000" y="4343400"/>
            <a:ext cx="4572000" cy="419100"/>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Memory Controller</a:t>
            </a:r>
            <a:endParaRPr lang="en-US" dirty="0">
              <a:solidFill>
                <a:schemeClr val="tx1"/>
              </a:solidFill>
            </a:endParaRPr>
          </a:p>
        </p:txBody>
      </p:sp>
      <p:sp>
        <p:nvSpPr>
          <p:cNvPr id="11" name="Rectangle 10"/>
          <p:cNvSpPr/>
          <p:nvPr/>
        </p:nvSpPr>
        <p:spPr>
          <a:xfrm>
            <a:off x="5029200" y="2667000"/>
            <a:ext cx="1828800" cy="533400"/>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L1 Cache</a:t>
            </a:r>
            <a:endParaRPr lang="en-US" dirty="0">
              <a:solidFill>
                <a:schemeClr val="tx1"/>
              </a:solidFill>
            </a:endParaRPr>
          </a:p>
        </p:txBody>
      </p:sp>
      <p:cxnSp>
        <p:nvCxnSpPr>
          <p:cNvPr id="20" name="Straight Connector 19"/>
          <p:cNvCxnSpPr/>
          <p:nvPr/>
        </p:nvCxnSpPr>
        <p:spPr>
          <a:xfrm>
            <a:off x="2819400" y="2400300"/>
            <a:ext cx="609600"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2209800" y="5029200"/>
            <a:ext cx="48006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Main Memory</a:t>
            </a:r>
            <a:endParaRPr lang="en-US" dirty="0"/>
          </a:p>
        </p:txBody>
      </p:sp>
      <p:sp>
        <p:nvSpPr>
          <p:cNvPr id="19" name="Rectangle 18"/>
          <p:cNvSpPr/>
          <p:nvPr/>
        </p:nvSpPr>
        <p:spPr>
          <a:xfrm>
            <a:off x="3276600" y="2209800"/>
            <a:ext cx="914400" cy="38100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Store Q</a:t>
            </a:r>
            <a:endParaRPr lang="en-US" dirty="0">
              <a:solidFill>
                <a:schemeClr val="tx1"/>
              </a:solidFill>
            </a:endParaRPr>
          </a:p>
        </p:txBody>
      </p:sp>
      <p:cxnSp>
        <p:nvCxnSpPr>
          <p:cNvPr id="22" name="Straight Connector 21"/>
          <p:cNvCxnSpPr/>
          <p:nvPr/>
        </p:nvCxnSpPr>
        <p:spPr>
          <a:xfrm>
            <a:off x="5425698" y="2382579"/>
            <a:ext cx="609600"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5959098" y="2192079"/>
            <a:ext cx="914400" cy="38100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Store Q</a:t>
            </a:r>
            <a:endParaRPr lang="en-US" dirty="0">
              <a:solidFill>
                <a:schemeClr val="tx1"/>
              </a:solidFill>
            </a:endParaRPr>
          </a:p>
        </p:txBody>
      </p:sp>
    </p:spTree>
    <p:extLst>
      <p:ext uri="{BB962C8B-B14F-4D97-AF65-F5344CB8AC3E}">
        <p14:creationId xmlns:p14="http://schemas.microsoft.com/office/powerpoint/2010/main" xmlns="" val="23125757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Reasons for Store Q</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Prevent CPU execution stall while waiting for a missing/invalid cache line</a:t>
            </a:r>
          </a:p>
          <a:p>
            <a:r>
              <a:rPr lang="en-US" dirty="0" smtClean="0"/>
              <a:t>Loads can now “pass” stores if the cache line is more readily available</a:t>
            </a:r>
          </a:p>
          <a:p>
            <a:pPr lvl="1"/>
            <a:r>
              <a:rPr lang="en-US" dirty="0" smtClean="0"/>
              <a:t>It might be available in the local cache already or by a neighboring core.</a:t>
            </a:r>
          </a:p>
          <a:p>
            <a:r>
              <a:rPr lang="en-US" dirty="0" smtClean="0"/>
              <a:t>Requires snooping the Store Q for loads to ensure that memory looks the same for the locally running core.</a:t>
            </a:r>
          </a:p>
          <a:p>
            <a:pPr lvl="1"/>
            <a:r>
              <a:rPr lang="en-US" dirty="0" smtClean="0"/>
              <a:t>Even if the store hasn’t made it into the cache a subsequent load should load the value that was stored</a:t>
            </a:r>
          </a:p>
          <a:p>
            <a:endParaRPr lang="en-US" dirty="0"/>
          </a:p>
        </p:txBody>
      </p:sp>
    </p:spTree>
    <p:extLst>
      <p:ext uri="{BB962C8B-B14F-4D97-AF65-F5344CB8AC3E}">
        <p14:creationId xmlns:p14="http://schemas.microsoft.com/office/powerpoint/2010/main" xmlns="" val="32554386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Store Q Issue Example</a:t>
            </a:r>
            <a:endParaRPr lang="en-US" dirty="0"/>
          </a:p>
        </p:txBody>
      </p:sp>
      <p:sp>
        <p:nvSpPr>
          <p:cNvPr id="4" name="TextBox 3"/>
          <p:cNvSpPr txBox="1"/>
          <p:nvPr/>
        </p:nvSpPr>
        <p:spPr>
          <a:xfrm>
            <a:off x="990600" y="3733800"/>
            <a:ext cx="1905000" cy="1015663"/>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dirty="0" smtClean="0"/>
              <a:t>    data = 1;</a:t>
            </a:r>
          </a:p>
          <a:p>
            <a:r>
              <a:rPr lang="en-US" sz="1200" dirty="0" smtClean="0"/>
              <a:t>    flag = 1;</a:t>
            </a:r>
          </a:p>
          <a:p>
            <a:r>
              <a:rPr lang="en-US" sz="1200" dirty="0" smtClean="0"/>
              <a:t>}</a:t>
            </a:r>
            <a:endParaRPr lang="en-US" sz="1200" dirty="0"/>
          </a:p>
        </p:txBody>
      </p:sp>
      <p:graphicFrame>
        <p:nvGraphicFramePr>
          <p:cNvPr id="5" name="Table 4"/>
          <p:cNvGraphicFramePr>
            <a:graphicFrameLocks noGrp="1"/>
          </p:cNvGraphicFramePr>
          <p:nvPr>
            <p:extLst>
              <p:ext uri="{D42A27DB-BD31-4B8C-83A1-F6EECF244321}">
                <p14:modId xmlns:p14="http://schemas.microsoft.com/office/powerpoint/2010/main" xmlns="" val="1063998670"/>
              </p:ext>
            </p:extLst>
          </p:nvPr>
        </p:nvGraphicFramePr>
        <p:xfrm>
          <a:off x="40766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bl>
          </a:graphicData>
        </a:graphic>
      </p:graphicFrame>
      <p:sp>
        <p:nvSpPr>
          <p:cNvPr id="7" name="TextBox 6"/>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xmlns="" val="955038464"/>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r>
            </a:tbl>
          </a:graphicData>
        </a:graphic>
      </p:graphicFrame>
      <p:sp>
        <p:nvSpPr>
          <p:cNvPr id="11" name="Rectangle 10"/>
          <p:cNvSpPr/>
          <p:nvPr/>
        </p:nvSpPr>
        <p:spPr>
          <a:xfrm>
            <a:off x="4953000" y="3810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 name="TextBox 11"/>
          <p:cNvSpPr txBox="1"/>
          <p:nvPr/>
        </p:nvSpPr>
        <p:spPr>
          <a:xfrm>
            <a:off x="7543800" y="3777734"/>
            <a:ext cx="490840" cy="369332"/>
          </a:xfrm>
          <a:prstGeom prst="rect">
            <a:avLst/>
          </a:prstGeom>
          <a:noFill/>
        </p:spPr>
        <p:txBody>
          <a:bodyPr wrap="none" rtlCol="0">
            <a:spAutoFit/>
          </a:bodyPr>
          <a:lstStyle/>
          <a:p>
            <a:r>
              <a:rPr lang="en-US" dirty="0" smtClean="0"/>
              <a:t>ICB</a:t>
            </a:r>
            <a:endParaRPr lang="en-US" dirty="0"/>
          </a:p>
        </p:txBody>
      </p:sp>
      <p:sp>
        <p:nvSpPr>
          <p:cNvPr id="14" name="TextBox 13"/>
          <p:cNvSpPr txBox="1"/>
          <p:nvPr/>
        </p:nvSpPr>
        <p:spPr>
          <a:xfrm>
            <a:off x="762000" y="1752600"/>
            <a:ext cx="3124200" cy="1200329"/>
          </a:xfrm>
          <a:prstGeom prst="rect">
            <a:avLst/>
          </a:prstGeom>
          <a:noFill/>
          <a:ln>
            <a:solidFill>
              <a:srgbClr val="002060"/>
            </a:solidFill>
          </a:ln>
        </p:spPr>
        <p:txBody>
          <a:bodyPr wrap="square" rtlCol="0">
            <a:spAutoFit/>
          </a:bodyPr>
          <a:lstStyle/>
          <a:p>
            <a:r>
              <a:rPr lang="en-US" dirty="0" smtClean="0"/>
              <a:t>Core 0 executes ‘foo’</a:t>
            </a:r>
          </a:p>
          <a:p>
            <a:r>
              <a:rPr lang="en-US" dirty="0" smtClean="0"/>
              <a:t>Core 1 executes ‘bar’</a:t>
            </a:r>
          </a:p>
          <a:p>
            <a:r>
              <a:rPr lang="en-US" dirty="0" smtClean="0"/>
              <a:t>‘flag’ cache line is owned by ‘0’</a:t>
            </a:r>
          </a:p>
          <a:p>
            <a:r>
              <a:rPr lang="en-US" dirty="0" smtClean="0"/>
              <a:t>‘data’ cache line is owned by ‘1’</a:t>
            </a:r>
          </a:p>
        </p:txBody>
      </p:sp>
      <p:sp>
        <p:nvSpPr>
          <p:cNvPr id="13" name="TextBox 12"/>
          <p:cNvSpPr txBox="1"/>
          <p:nvPr/>
        </p:nvSpPr>
        <p:spPr>
          <a:xfrm>
            <a:off x="990600" y="4876800"/>
            <a:ext cx="1905000" cy="1015663"/>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dirty="0" smtClean="0"/>
              <a:t>    while (flag == 0);</a:t>
            </a:r>
          </a:p>
          <a:p>
            <a:r>
              <a:rPr lang="en-US" sz="1200" dirty="0" smtClean="0"/>
              <a:t>    assert(data);</a:t>
            </a:r>
          </a:p>
          <a:p>
            <a:r>
              <a:rPr lang="en-US" sz="1200" dirty="0" smtClean="0"/>
              <a:t>}</a:t>
            </a:r>
            <a:endParaRPr lang="en-US" sz="1200" dirty="0"/>
          </a:p>
        </p:txBody>
      </p:sp>
      <p:graphicFrame>
        <p:nvGraphicFramePr>
          <p:cNvPr id="17" name="Table 16"/>
          <p:cNvGraphicFramePr>
            <a:graphicFrameLocks noGrp="1"/>
          </p:cNvGraphicFramePr>
          <p:nvPr>
            <p:extLst>
              <p:ext uri="{D42A27DB-BD31-4B8C-83A1-F6EECF244321}">
                <p14:modId xmlns:p14="http://schemas.microsoft.com/office/powerpoint/2010/main" xmlns="" val="725628822"/>
              </p:ext>
            </p:extLst>
          </p:nvPr>
        </p:nvGraphicFramePr>
        <p:xfrm>
          <a:off x="64007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bl>
          </a:graphicData>
        </a:graphic>
      </p:graphicFrame>
      <p:sp>
        <p:nvSpPr>
          <p:cNvPr id="19" name="TextBox 18"/>
          <p:cNvSpPr txBox="1"/>
          <p:nvPr/>
        </p:nvSpPr>
        <p:spPr>
          <a:xfrm>
            <a:off x="4267200" y="1371600"/>
            <a:ext cx="1676400" cy="646331"/>
          </a:xfrm>
          <a:prstGeom prst="rect">
            <a:avLst/>
          </a:prstGeom>
          <a:noFill/>
        </p:spPr>
        <p:txBody>
          <a:bodyPr wrap="square" rtlCol="0">
            <a:spAutoFit/>
          </a:bodyPr>
          <a:lstStyle/>
          <a:p>
            <a:pPr algn="ctr"/>
            <a:r>
              <a:rPr lang="en-US" dirty="0" smtClean="0"/>
              <a:t>Core 0 Cache/Store Q</a:t>
            </a:r>
            <a:endParaRPr lang="en-US" dirty="0"/>
          </a:p>
        </p:txBody>
      </p:sp>
      <p:sp>
        <p:nvSpPr>
          <p:cNvPr id="20" name="TextBox 19"/>
          <p:cNvSpPr txBox="1"/>
          <p:nvPr/>
        </p:nvSpPr>
        <p:spPr>
          <a:xfrm>
            <a:off x="6553200" y="1334869"/>
            <a:ext cx="1676400" cy="646331"/>
          </a:xfrm>
          <a:prstGeom prst="rect">
            <a:avLst/>
          </a:prstGeom>
          <a:noFill/>
        </p:spPr>
        <p:txBody>
          <a:bodyPr wrap="square" rtlCol="0">
            <a:spAutoFit/>
          </a:bodyPr>
          <a:lstStyle/>
          <a:p>
            <a:pPr algn="ctr"/>
            <a:r>
              <a:rPr lang="en-US" dirty="0" smtClean="0"/>
              <a:t>Core 1 Cache/Store Q</a:t>
            </a:r>
            <a:endParaRPr lang="en-US" dirty="0"/>
          </a:p>
        </p:txBody>
      </p:sp>
      <p:graphicFrame>
        <p:nvGraphicFramePr>
          <p:cNvPr id="21" name="Table 20"/>
          <p:cNvGraphicFramePr>
            <a:graphicFrameLocks noGrp="1"/>
          </p:cNvGraphicFramePr>
          <p:nvPr>
            <p:extLst>
              <p:ext uri="{D42A27DB-BD31-4B8C-83A1-F6EECF244321}">
                <p14:modId xmlns:p14="http://schemas.microsoft.com/office/powerpoint/2010/main" xmlns="" val="4147263553"/>
              </p:ext>
            </p:extLst>
          </p:nvPr>
        </p:nvGraphicFramePr>
        <p:xfrm>
          <a:off x="44958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xmlns="" val="3040767842"/>
              </p:ext>
            </p:extLst>
          </p:nvPr>
        </p:nvGraphicFramePr>
        <p:xfrm>
          <a:off x="67437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spTree>
    <p:extLst>
      <p:ext uri="{BB962C8B-B14F-4D97-AF65-F5344CB8AC3E}">
        <p14:creationId xmlns:p14="http://schemas.microsoft.com/office/powerpoint/2010/main" xmlns="" val="25650072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Store Q Issue Example</a:t>
            </a:r>
            <a:endParaRPr lang="en-US" dirty="0"/>
          </a:p>
        </p:txBody>
      </p:sp>
      <p:sp>
        <p:nvSpPr>
          <p:cNvPr id="4" name="TextBox 3"/>
          <p:cNvSpPr txBox="1"/>
          <p:nvPr/>
        </p:nvSpPr>
        <p:spPr>
          <a:xfrm>
            <a:off x="990600" y="3733800"/>
            <a:ext cx="1905000" cy="1015663"/>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b="1" dirty="0" smtClean="0">
                <a:solidFill>
                  <a:srgbClr val="FF0000"/>
                </a:solidFill>
              </a:rPr>
              <a:t>    data= 1;</a:t>
            </a:r>
          </a:p>
          <a:p>
            <a:r>
              <a:rPr lang="en-US" sz="1200" dirty="0" smtClean="0"/>
              <a:t>    flag = 1;</a:t>
            </a:r>
          </a:p>
          <a:p>
            <a:r>
              <a:rPr lang="en-US" sz="1200" dirty="0" smtClean="0"/>
              <a:t>}</a:t>
            </a:r>
            <a:endParaRPr lang="en-US" sz="1200" dirty="0"/>
          </a:p>
        </p:txBody>
      </p:sp>
      <p:sp>
        <p:nvSpPr>
          <p:cNvPr id="11" name="Rectangle 10"/>
          <p:cNvSpPr/>
          <p:nvPr/>
        </p:nvSpPr>
        <p:spPr>
          <a:xfrm>
            <a:off x="4953000" y="3810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RWITW (data)</a:t>
            </a:r>
            <a:endParaRPr lang="en-US" dirty="0">
              <a:solidFill>
                <a:schemeClr val="tx1"/>
              </a:solidFill>
            </a:endParaRPr>
          </a:p>
        </p:txBody>
      </p:sp>
      <p:sp>
        <p:nvSpPr>
          <p:cNvPr id="12" name="TextBox 11"/>
          <p:cNvSpPr txBox="1"/>
          <p:nvPr/>
        </p:nvSpPr>
        <p:spPr>
          <a:xfrm>
            <a:off x="7543800" y="3777734"/>
            <a:ext cx="490840" cy="369332"/>
          </a:xfrm>
          <a:prstGeom prst="rect">
            <a:avLst/>
          </a:prstGeom>
          <a:noFill/>
        </p:spPr>
        <p:txBody>
          <a:bodyPr wrap="none" rtlCol="0">
            <a:spAutoFit/>
          </a:bodyPr>
          <a:lstStyle/>
          <a:p>
            <a:r>
              <a:rPr lang="en-US" dirty="0" smtClean="0"/>
              <a:t>ICB</a:t>
            </a:r>
            <a:endParaRPr lang="en-US" dirty="0"/>
          </a:p>
        </p:txBody>
      </p:sp>
      <p:sp>
        <p:nvSpPr>
          <p:cNvPr id="14" name="TextBox 13"/>
          <p:cNvSpPr txBox="1"/>
          <p:nvPr/>
        </p:nvSpPr>
        <p:spPr>
          <a:xfrm>
            <a:off x="762000" y="1752600"/>
            <a:ext cx="3124200" cy="1200329"/>
          </a:xfrm>
          <a:prstGeom prst="rect">
            <a:avLst/>
          </a:prstGeom>
          <a:noFill/>
          <a:ln>
            <a:solidFill>
              <a:srgbClr val="002060"/>
            </a:solidFill>
          </a:ln>
        </p:spPr>
        <p:txBody>
          <a:bodyPr wrap="square" rtlCol="0">
            <a:spAutoFit/>
          </a:bodyPr>
          <a:lstStyle/>
          <a:p>
            <a:r>
              <a:rPr lang="en-US" dirty="0" smtClean="0"/>
              <a:t>Core 0 saves the store in the Store Q and issues a RWITW message for ‘data’ due to it not being in the cache</a:t>
            </a:r>
            <a:endParaRPr lang="en-US" dirty="0"/>
          </a:p>
        </p:txBody>
      </p:sp>
      <p:sp>
        <p:nvSpPr>
          <p:cNvPr id="13" name="TextBox 12"/>
          <p:cNvSpPr txBox="1"/>
          <p:nvPr/>
        </p:nvSpPr>
        <p:spPr>
          <a:xfrm>
            <a:off x="990600" y="4876800"/>
            <a:ext cx="1905000" cy="1015663"/>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dirty="0" smtClean="0"/>
              <a:t>    while (flag == 0);</a:t>
            </a:r>
          </a:p>
          <a:p>
            <a:r>
              <a:rPr lang="en-US" sz="1200" dirty="0" smtClean="0"/>
              <a:t>    assert(data);</a:t>
            </a:r>
          </a:p>
          <a:p>
            <a:r>
              <a:rPr lang="en-US" sz="1200" dirty="0" smtClean="0"/>
              <a:t>}</a:t>
            </a:r>
            <a:endParaRPr lang="en-US" sz="1200" dirty="0"/>
          </a:p>
        </p:txBody>
      </p:sp>
      <p:sp>
        <p:nvSpPr>
          <p:cNvPr id="3" name="Down Arrow 2"/>
          <p:cNvSpPr/>
          <p:nvPr/>
        </p:nvSpPr>
        <p:spPr>
          <a:xfrm>
            <a:off x="5257800" y="3276600"/>
            <a:ext cx="3810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5" name="Table 14"/>
          <p:cNvGraphicFramePr>
            <a:graphicFrameLocks noGrp="1"/>
          </p:cNvGraphicFramePr>
          <p:nvPr>
            <p:extLst>
              <p:ext uri="{D42A27DB-BD31-4B8C-83A1-F6EECF244321}">
                <p14:modId xmlns:p14="http://schemas.microsoft.com/office/powerpoint/2010/main" xmlns="" val="3019325939"/>
              </p:ext>
            </p:extLst>
          </p:nvPr>
        </p:nvGraphicFramePr>
        <p:xfrm>
          <a:off x="40766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bl>
          </a:graphicData>
        </a:graphic>
      </p:graphicFrame>
      <p:sp>
        <p:nvSpPr>
          <p:cNvPr id="16" name="TextBox 15"/>
          <p:cNvSpPr txBox="1"/>
          <p:nvPr/>
        </p:nvSpPr>
        <p:spPr>
          <a:xfrm>
            <a:off x="4267200" y="1371600"/>
            <a:ext cx="1676400" cy="646331"/>
          </a:xfrm>
          <a:prstGeom prst="rect">
            <a:avLst/>
          </a:prstGeom>
          <a:noFill/>
        </p:spPr>
        <p:txBody>
          <a:bodyPr wrap="square" rtlCol="0">
            <a:spAutoFit/>
          </a:bodyPr>
          <a:lstStyle/>
          <a:p>
            <a:pPr algn="ctr"/>
            <a:r>
              <a:rPr lang="en-US" dirty="0" smtClean="0"/>
              <a:t>Core 0 Cache/Store Q</a:t>
            </a:r>
            <a:endParaRPr lang="en-US" dirty="0"/>
          </a:p>
        </p:txBody>
      </p:sp>
      <p:graphicFrame>
        <p:nvGraphicFramePr>
          <p:cNvPr id="19" name="Table 18"/>
          <p:cNvGraphicFramePr>
            <a:graphicFrameLocks noGrp="1"/>
          </p:cNvGraphicFramePr>
          <p:nvPr>
            <p:extLst>
              <p:ext uri="{D42A27DB-BD31-4B8C-83A1-F6EECF244321}">
                <p14:modId xmlns:p14="http://schemas.microsoft.com/office/powerpoint/2010/main" xmlns="" val="817620905"/>
              </p:ext>
            </p:extLst>
          </p:nvPr>
        </p:nvGraphicFramePr>
        <p:xfrm>
          <a:off x="64007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bl>
          </a:graphicData>
        </a:graphic>
      </p:graphicFrame>
      <p:sp>
        <p:nvSpPr>
          <p:cNvPr id="20" name="TextBox 19"/>
          <p:cNvSpPr txBox="1"/>
          <p:nvPr/>
        </p:nvSpPr>
        <p:spPr>
          <a:xfrm>
            <a:off x="6553200" y="1334869"/>
            <a:ext cx="1676400" cy="646331"/>
          </a:xfrm>
          <a:prstGeom prst="rect">
            <a:avLst/>
          </a:prstGeom>
          <a:noFill/>
        </p:spPr>
        <p:txBody>
          <a:bodyPr wrap="square" rtlCol="0">
            <a:spAutoFit/>
          </a:bodyPr>
          <a:lstStyle/>
          <a:p>
            <a:pPr algn="ctr"/>
            <a:r>
              <a:rPr lang="en-US" dirty="0" smtClean="0"/>
              <a:t>Core 1 Cache/Store Q</a:t>
            </a:r>
            <a:endParaRPr lang="en-US" dirty="0"/>
          </a:p>
        </p:txBody>
      </p:sp>
      <p:sp>
        <p:nvSpPr>
          <p:cNvPr id="23" name="TextBox 22"/>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24" name="Table 23"/>
          <p:cNvGraphicFramePr>
            <a:graphicFrameLocks noGrp="1"/>
          </p:cNvGraphicFramePr>
          <p:nvPr>
            <p:extLst>
              <p:ext uri="{D42A27DB-BD31-4B8C-83A1-F6EECF244321}">
                <p14:modId xmlns:p14="http://schemas.microsoft.com/office/powerpoint/2010/main" xmlns="" val="1478075041"/>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xmlns="" val="328079561"/>
              </p:ext>
            </p:extLst>
          </p:nvPr>
        </p:nvGraphicFramePr>
        <p:xfrm>
          <a:off x="44958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r>
                        <a:rPr lang="en-US" dirty="0" smtClean="0">
                          <a:solidFill>
                            <a:srgbClr val="FF0000"/>
                          </a:solidFill>
                        </a:rPr>
                        <a:t>data</a:t>
                      </a:r>
                      <a:endParaRPr lang="en-US" dirty="0">
                        <a:solidFill>
                          <a:srgbClr val="FF0000"/>
                        </a:solidFill>
                      </a:endParaRPr>
                    </a:p>
                  </a:txBody>
                  <a:tcPr>
                    <a:solidFill>
                      <a:schemeClr val="accent3">
                        <a:lumMod val="60000"/>
                        <a:lumOff val="40000"/>
                      </a:schemeClr>
                    </a:solidFill>
                  </a:tcPr>
                </a:tc>
                <a:tc>
                  <a:txBody>
                    <a:bodyPr/>
                    <a:lstStyle/>
                    <a:p>
                      <a:pPr algn="ctr"/>
                      <a:r>
                        <a:rPr lang="en-US" dirty="0" smtClean="0">
                          <a:solidFill>
                            <a:srgbClr val="FF0000"/>
                          </a:solidFill>
                        </a:rPr>
                        <a:t>1</a:t>
                      </a:r>
                      <a:endParaRPr lang="en-US" dirty="0">
                        <a:solidFill>
                          <a:srgbClr val="FF0000"/>
                        </a:solidFill>
                      </a:endParaRPr>
                    </a:p>
                  </a:txBody>
                  <a:tcPr>
                    <a:solidFill>
                      <a:schemeClr val="accent3">
                        <a:lumMod val="60000"/>
                        <a:lumOff val="40000"/>
                      </a:schemeClr>
                    </a:solidFill>
                  </a:tcPr>
                </a:tc>
              </a:tr>
            </a:tbl>
          </a:graphicData>
        </a:graphic>
      </p:graphicFrame>
      <p:graphicFrame>
        <p:nvGraphicFramePr>
          <p:cNvPr id="25" name="Table 24"/>
          <p:cNvGraphicFramePr>
            <a:graphicFrameLocks noGrp="1"/>
          </p:cNvGraphicFramePr>
          <p:nvPr>
            <p:extLst>
              <p:ext uri="{D42A27DB-BD31-4B8C-83A1-F6EECF244321}">
                <p14:modId xmlns:p14="http://schemas.microsoft.com/office/powerpoint/2010/main" xmlns="" val="3295144328"/>
              </p:ext>
            </p:extLst>
          </p:nvPr>
        </p:nvGraphicFramePr>
        <p:xfrm>
          <a:off x="67437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spTree>
    <p:extLst>
      <p:ext uri="{BB962C8B-B14F-4D97-AF65-F5344CB8AC3E}">
        <p14:creationId xmlns:p14="http://schemas.microsoft.com/office/powerpoint/2010/main" xmlns="" val="5041548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Store Q Issue Example</a:t>
            </a:r>
            <a:endParaRPr lang="en-US" dirty="0"/>
          </a:p>
        </p:txBody>
      </p:sp>
      <p:sp>
        <p:nvSpPr>
          <p:cNvPr id="4" name="TextBox 3"/>
          <p:cNvSpPr txBox="1"/>
          <p:nvPr/>
        </p:nvSpPr>
        <p:spPr>
          <a:xfrm>
            <a:off x="990600" y="3733800"/>
            <a:ext cx="1905000" cy="1015663"/>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b="1" dirty="0" smtClean="0">
                <a:solidFill>
                  <a:srgbClr val="FF0000"/>
                </a:solidFill>
              </a:rPr>
              <a:t>    data= 1;</a:t>
            </a:r>
          </a:p>
          <a:p>
            <a:r>
              <a:rPr lang="en-US" sz="1200" dirty="0" smtClean="0"/>
              <a:t>    flag = 1;</a:t>
            </a:r>
          </a:p>
          <a:p>
            <a:r>
              <a:rPr lang="en-US" sz="1200" dirty="0" smtClean="0"/>
              <a:t>}</a:t>
            </a:r>
            <a:endParaRPr lang="en-US" sz="1200" dirty="0"/>
          </a:p>
        </p:txBody>
      </p:sp>
      <p:sp>
        <p:nvSpPr>
          <p:cNvPr id="11" name="Rectangle 10"/>
          <p:cNvSpPr/>
          <p:nvPr/>
        </p:nvSpPr>
        <p:spPr>
          <a:xfrm>
            <a:off x="4953000" y="3810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Read (flag)</a:t>
            </a:r>
            <a:endParaRPr lang="en-US" dirty="0">
              <a:solidFill>
                <a:schemeClr val="tx1"/>
              </a:solidFill>
            </a:endParaRPr>
          </a:p>
        </p:txBody>
      </p:sp>
      <p:sp>
        <p:nvSpPr>
          <p:cNvPr id="12" name="TextBox 11"/>
          <p:cNvSpPr txBox="1"/>
          <p:nvPr/>
        </p:nvSpPr>
        <p:spPr>
          <a:xfrm>
            <a:off x="7543800" y="3777734"/>
            <a:ext cx="490840" cy="369332"/>
          </a:xfrm>
          <a:prstGeom prst="rect">
            <a:avLst/>
          </a:prstGeom>
          <a:noFill/>
        </p:spPr>
        <p:txBody>
          <a:bodyPr wrap="none" rtlCol="0">
            <a:spAutoFit/>
          </a:bodyPr>
          <a:lstStyle/>
          <a:p>
            <a:r>
              <a:rPr lang="en-US" dirty="0" smtClean="0"/>
              <a:t>ICB</a:t>
            </a:r>
            <a:endParaRPr lang="en-US" dirty="0"/>
          </a:p>
        </p:txBody>
      </p:sp>
      <p:sp>
        <p:nvSpPr>
          <p:cNvPr id="14" name="TextBox 13"/>
          <p:cNvSpPr txBox="1"/>
          <p:nvPr/>
        </p:nvSpPr>
        <p:spPr>
          <a:xfrm>
            <a:off x="762000" y="1752600"/>
            <a:ext cx="3124200" cy="923330"/>
          </a:xfrm>
          <a:prstGeom prst="rect">
            <a:avLst/>
          </a:prstGeom>
          <a:noFill/>
          <a:ln>
            <a:solidFill>
              <a:srgbClr val="002060"/>
            </a:solidFill>
          </a:ln>
        </p:spPr>
        <p:txBody>
          <a:bodyPr wrap="square" rtlCol="0">
            <a:spAutoFit/>
          </a:bodyPr>
          <a:lstStyle/>
          <a:p>
            <a:r>
              <a:rPr lang="en-US" dirty="0" smtClean="0"/>
              <a:t>Core 1 issues a read message for ‘flag’ due to it not being in the cache</a:t>
            </a:r>
            <a:endParaRPr lang="en-US" dirty="0"/>
          </a:p>
        </p:txBody>
      </p:sp>
      <p:sp>
        <p:nvSpPr>
          <p:cNvPr id="13" name="TextBox 12"/>
          <p:cNvSpPr txBox="1"/>
          <p:nvPr/>
        </p:nvSpPr>
        <p:spPr>
          <a:xfrm>
            <a:off x="990600" y="4876800"/>
            <a:ext cx="1905000" cy="1015663"/>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b="1" dirty="0" smtClean="0">
                <a:solidFill>
                  <a:srgbClr val="FF0000"/>
                </a:solidFill>
              </a:rPr>
              <a:t>    while (flag == 0);</a:t>
            </a:r>
          </a:p>
          <a:p>
            <a:r>
              <a:rPr lang="en-US" sz="1200" dirty="0" smtClean="0"/>
              <a:t>    assert(data);</a:t>
            </a:r>
          </a:p>
          <a:p>
            <a:r>
              <a:rPr lang="en-US" sz="1200" dirty="0" smtClean="0"/>
              <a:t>}</a:t>
            </a:r>
            <a:endParaRPr lang="en-US" sz="1200" dirty="0"/>
          </a:p>
        </p:txBody>
      </p:sp>
      <p:sp>
        <p:nvSpPr>
          <p:cNvPr id="3" name="Down Arrow 2"/>
          <p:cNvSpPr/>
          <p:nvPr/>
        </p:nvSpPr>
        <p:spPr>
          <a:xfrm>
            <a:off x="6993565" y="3276600"/>
            <a:ext cx="3810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5" name="Table 14"/>
          <p:cNvGraphicFramePr>
            <a:graphicFrameLocks noGrp="1"/>
          </p:cNvGraphicFramePr>
          <p:nvPr>
            <p:extLst>
              <p:ext uri="{D42A27DB-BD31-4B8C-83A1-F6EECF244321}">
                <p14:modId xmlns:p14="http://schemas.microsoft.com/office/powerpoint/2010/main" xmlns="" val="1965918023"/>
              </p:ext>
            </p:extLst>
          </p:nvPr>
        </p:nvGraphicFramePr>
        <p:xfrm>
          <a:off x="40766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xmlns="" val="3737642682"/>
              </p:ext>
            </p:extLst>
          </p:nvPr>
        </p:nvGraphicFramePr>
        <p:xfrm>
          <a:off x="64007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bl>
          </a:graphicData>
        </a:graphic>
      </p:graphicFrame>
      <p:sp>
        <p:nvSpPr>
          <p:cNvPr id="23" name="TextBox 22"/>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24" name="Table 23"/>
          <p:cNvGraphicFramePr>
            <a:graphicFrameLocks noGrp="1"/>
          </p:cNvGraphicFramePr>
          <p:nvPr>
            <p:extLst>
              <p:ext uri="{D42A27DB-BD31-4B8C-83A1-F6EECF244321}">
                <p14:modId xmlns:p14="http://schemas.microsoft.com/office/powerpoint/2010/main" xmlns="" val="3199733777"/>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r>
            </a:tbl>
          </a:graphicData>
        </a:graphic>
      </p:graphicFrame>
      <p:sp>
        <p:nvSpPr>
          <p:cNvPr id="17" name="TextBox 16"/>
          <p:cNvSpPr txBox="1"/>
          <p:nvPr/>
        </p:nvSpPr>
        <p:spPr>
          <a:xfrm>
            <a:off x="4267200" y="1371600"/>
            <a:ext cx="1676400" cy="646331"/>
          </a:xfrm>
          <a:prstGeom prst="rect">
            <a:avLst/>
          </a:prstGeom>
          <a:noFill/>
        </p:spPr>
        <p:txBody>
          <a:bodyPr wrap="square" rtlCol="0">
            <a:spAutoFit/>
          </a:bodyPr>
          <a:lstStyle/>
          <a:p>
            <a:pPr algn="ctr"/>
            <a:r>
              <a:rPr lang="en-US" dirty="0" smtClean="0"/>
              <a:t>Core 0 Cache/Store Q</a:t>
            </a:r>
            <a:endParaRPr lang="en-US" dirty="0"/>
          </a:p>
        </p:txBody>
      </p:sp>
      <p:sp>
        <p:nvSpPr>
          <p:cNvPr id="18" name="TextBox 17"/>
          <p:cNvSpPr txBox="1"/>
          <p:nvPr/>
        </p:nvSpPr>
        <p:spPr>
          <a:xfrm>
            <a:off x="6553200" y="1334869"/>
            <a:ext cx="1676400" cy="646331"/>
          </a:xfrm>
          <a:prstGeom prst="rect">
            <a:avLst/>
          </a:prstGeom>
          <a:noFill/>
        </p:spPr>
        <p:txBody>
          <a:bodyPr wrap="square" rtlCol="0">
            <a:spAutoFit/>
          </a:bodyPr>
          <a:lstStyle/>
          <a:p>
            <a:pPr algn="ctr"/>
            <a:r>
              <a:rPr lang="en-US" dirty="0" smtClean="0"/>
              <a:t>Core 1 Cache/Store Q</a:t>
            </a:r>
            <a:endParaRPr lang="en-US" dirty="0"/>
          </a:p>
        </p:txBody>
      </p:sp>
      <p:graphicFrame>
        <p:nvGraphicFramePr>
          <p:cNvPr id="21" name="Table 20"/>
          <p:cNvGraphicFramePr>
            <a:graphicFrameLocks noGrp="1"/>
          </p:cNvGraphicFramePr>
          <p:nvPr>
            <p:extLst>
              <p:ext uri="{D42A27DB-BD31-4B8C-83A1-F6EECF244321}">
                <p14:modId xmlns:p14="http://schemas.microsoft.com/office/powerpoint/2010/main" xmlns="" val="2183947077"/>
              </p:ext>
            </p:extLst>
          </p:nvPr>
        </p:nvGraphicFramePr>
        <p:xfrm>
          <a:off x="44958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r>
                        <a:rPr lang="en-US" dirty="0" smtClean="0">
                          <a:solidFill>
                            <a:schemeClr val="tx1"/>
                          </a:solidFill>
                        </a:rPr>
                        <a:t>data</a:t>
                      </a:r>
                      <a:endParaRPr lang="en-US" dirty="0">
                        <a:solidFill>
                          <a:schemeClr val="tx1"/>
                        </a:solidFill>
                      </a:endParaRPr>
                    </a:p>
                  </a:txBody>
                  <a:tcPr>
                    <a:solidFill>
                      <a:schemeClr val="accent3">
                        <a:lumMod val="60000"/>
                        <a:lumOff val="40000"/>
                      </a:schemeClr>
                    </a:solidFill>
                  </a:tcPr>
                </a:tc>
                <a:tc>
                  <a:txBody>
                    <a:bodyPr/>
                    <a:lstStyle/>
                    <a:p>
                      <a:pPr algn="ctr"/>
                      <a:r>
                        <a:rPr lang="en-US" dirty="0" smtClean="0">
                          <a:solidFill>
                            <a:schemeClr val="tx1"/>
                          </a:solidFill>
                        </a:rPr>
                        <a:t>1</a:t>
                      </a: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xmlns="" val="3040767842"/>
              </p:ext>
            </p:extLst>
          </p:nvPr>
        </p:nvGraphicFramePr>
        <p:xfrm>
          <a:off x="67437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spTree>
    <p:extLst>
      <p:ext uri="{BB962C8B-B14F-4D97-AF65-F5344CB8AC3E}">
        <p14:creationId xmlns:p14="http://schemas.microsoft.com/office/powerpoint/2010/main" xmlns="" val="169589191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Store Q Issue Example</a:t>
            </a:r>
            <a:endParaRPr lang="en-US" dirty="0"/>
          </a:p>
        </p:txBody>
      </p:sp>
      <p:sp>
        <p:nvSpPr>
          <p:cNvPr id="4" name="TextBox 3"/>
          <p:cNvSpPr txBox="1"/>
          <p:nvPr/>
        </p:nvSpPr>
        <p:spPr>
          <a:xfrm>
            <a:off x="990600" y="3733800"/>
            <a:ext cx="1905000" cy="1015663"/>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dirty="0" smtClean="0"/>
              <a:t>    data= 1;</a:t>
            </a:r>
          </a:p>
          <a:p>
            <a:r>
              <a:rPr lang="en-US" sz="1200" b="1" dirty="0" smtClean="0">
                <a:solidFill>
                  <a:srgbClr val="FF0000"/>
                </a:solidFill>
              </a:rPr>
              <a:t>    flag = 1;</a:t>
            </a:r>
          </a:p>
          <a:p>
            <a:r>
              <a:rPr lang="en-US" sz="1200" dirty="0" smtClean="0"/>
              <a:t>}</a:t>
            </a:r>
            <a:endParaRPr lang="en-US" sz="1200" dirty="0"/>
          </a:p>
        </p:txBody>
      </p:sp>
      <p:sp>
        <p:nvSpPr>
          <p:cNvPr id="11" name="Rectangle 10"/>
          <p:cNvSpPr/>
          <p:nvPr/>
        </p:nvSpPr>
        <p:spPr>
          <a:xfrm>
            <a:off x="4953000" y="3810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 name="TextBox 11"/>
          <p:cNvSpPr txBox="1"/>
          <p:nvPr/>
        </p:nvSpPr>
        <p:spPr>
          <a:xfrm>
            <a:off x="7543800" y="3777734"/>
            <a:ext cx="490840" cy="369332"/>
          </a:xfrm>
          <a:prstGeom prst="rect">
            <a:avLst/>
          </a:prstGeom>
          <a:noFill/>
        </p:spPr>
        <p:txBody>
          <a:bodyPr wrap="none" rtlCol="0">
            <a:spAutoFit/>
          </a:bodyPr>
          <a:lstStyle/>
          <a:p>
            <a:r>
              <a:rPr lang="en-US" dirty="0" smtClean="0"/>
              <a:t>ICB</a:t>
            </a:r>
            <a:endParaRPr lang="en-US" dirty="0"/>
          </a:p>
        </p:txBody>
      </p:sp>
      <p:sp>
        <p:nvSpPr>
          <p:cNvPr id="14" name="TextBox 13"/>
          <p:cNvSpPr txBox="1"/>
          <p:nvPr/>
        </p:nvSpPr>
        <p:spPr>
          <a:xfrm>
            <a:off x="762000" y="1752600"/>
            <a:ext cx="3124200" cy="923330"/>
          </a:xfrm>
          <a:prstGeom prst="rect">
            <a:avLst/>
          </a:prstGeom>
          <a:noFill/>
          <a:ln>
            <a:solidFill>
              <a:srgbClr val="002060"/>
            </a:solidFill>
          </a:ln>
        </p:spPr>
        <p:txBody>
          <a:bodyPr wrap="square" rtlCol="0">
            <a:spAutoFit/>
          </a:bodyPr>
          <a:lstStyle/>
          <a:p>
            <a:r>
              <a:rPr lang="en-US" dirty="0" smtClean="0"/>
              <a:t>Core 0 owns ‘flag’ and hence updates the cache with ‘1’ and marks as modified</a:t>
            </a:r>
            <a:endParaRPr lang="en-US" dirty="0"/>
          </a:p>
        </p:txBody>
      </p:sp>
      <p:sp>
        <p:nvSpPr>
          <p:cNvPr id="13" name="TextBox 12"/>
          <p:cNvSpPr txBox="1"/>
          <p:nvPr/>
        </p:nvSpPr>
        <p:spPr>
          <a:xfrm>
            <a:off x="990600" y="4876800"/>
            <a:ext cx="1905000" cy="1015663"/>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b="1" dirty="0" smtClean="0">
                <a:solidFill>
                  <a:srgbClr val="FF0000"/>
                </a:solidFill>
              </a:rPr>
              <a:t>    while (flag == 0);</a:t>
            </a:r>
          </a:p>
          <a:p>
            <a:r>
              <a:rPr lang="en-US" sz="1200" dirty="0" smtClean="0"/>
              <a:t>    assert(data);</a:t>
            </a:r>
          </a:p>
          <a:p>
            <a:r>
              <a:rPr lang="en-US" sz="1200" dirty="0" smtClean="0"/>
              <a:t>}</a:t>
            </a:r>
            <a:endParaRPr lang="en-US" sz="1200" dirty="0"/>
          </a:p>
        </p:txBody>
      </p:sp>
      <p:graphicFrame>
        <p:nvGraphicFramePr>
          <p:cNvPr id="15" name="Table 14"/>
          <p:cNvGraphicFramePr>
            <a:graphicFrameLocks noGrp="1"/>
          </p:cNvGraphicFramePr>
          <p:nvPr>
            <p:extLst>
              <p:ext uri="{D42A27DB-BD31-4B8C-83A1-F6EECF244321}">
                <p14:modId xmlns:p14="http://schemas.microsoft.com/office/powerpoint/2010/main" xmlns="" val="866094490"/>
              </p:ext>
            </p:extLst>
          </p:nvPr>
        </p:nvGraphicFramePr>
        <p:xfrm>
          <a:off x="40766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r h="370840">
                <a:tc>
                  <a:txBody>
                    <a:bodyPr/>
                    <a:lstStyle/>
                    <a:p>
                      <a:pPr algn="ctr"/>
                      <a:r>
                        <a:rPr lang="en-US" dirty="0" smtClean="0"/>
                        <a:t>flag</a:t>
                      </a:r>
                      <a:endParaRPr lang="en-US" dirty="0"/>
                    </a:p>
                  </a:txBody>
                  <a:tcPr/>
                </a:tc>
                <a:tc>
                  <a:txBody>
                    <a:bodyPr/>
                    <a:lstStyle/>
                    <a:p>
                      <a:pPr algn="ctr"/>
                      <a:r>
                        <a:rPr lang="en-US" b="1" dirty="0" smtClean="0">
                          <a:solidFill>
                            <a:srgbClr val="FF0000"/>
                          </a:solidFill>
                        </a:rPr>
                        <a:t>1</a:t>
                      </a:r>
                      <a:endParaRPr lang="en-US" b="1" dirty="0">
                        <a:solidFill>
                          <a:srgbClr val="FF0000"/>
                        </a:solidFill>
                      </a:endParaRPr>
                    </a:p>
                  </a:txBody>
                  <a:tcPr/>
                </a:tc>
                <a:tc>
                  <a:txBody>
                    <a:bodyPr/>
                    <a:lstStyle/>
                    <a:p>
                      <a:pPr algn="ctr"/>
                      <a:r>
                        <a:rPr lang="en-US" b="1" dirty="0" smtClean="0">
                          <a:solidFill>
                            <a:srgbClr val="FF0000"/>
                          </a:solidFill>
                        </a:rPr>
                        <a:t>M</a:t>
                      </a:r>
                      <a:endParaRPr lang="en-US" b="1" dirty="0">
                        <a:solidFill>
                          <a:srgbClr val="FF0000"/>
                        </a:solidFill>
                      </a:endParaRPr>
                    </a:p>
                  </a:txBody>
                  <a:tcPr/>
                </a:tc>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xmlns="" val="145431754"/>
              </p:ext>
            </p:extLst>
          </p:nvPr>
        </p:nvGraphicFramePr>
        <p:xfrm>
          <a:off x="64007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bl>
          </a:graphicData>
        </a:graphic>
      </p:graphicFrame>
      <p:sp>
        <p:nvSpPr>
          <p:cNvPr id="23" name="TextBox 22"/>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24" name="Table 23"/>
          <p:cNvGraphicFramePr>
            <a:graphicFrameLocks noGrp="1"/>
          </p:cNvGraphicFramePr>
          <p:nvPr>
            <p:extLst>
              <p:ext uri="{D42A27DB-BD31-4B8C-83A1-F6EECF244321}">
                <p14:modId xmlns:p14="http://schemas.microsoft.com/office/powerpoint/2010/main" xmlns="" val="2528647160"/>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r>
            </a:tbl>
          </a:graphicData>
        </a:graphic>
      </p:graphicFrame>
      <p:sp>
        <p:nvSpPr>
          <p:cNvPr id="17" name="TextBox 16"/>
          <p:cNvSpPr txBox="1"/>
          <p:nvPr/>
        </p:nvSpPr>
        <p:spPr>
          <a:xfrm>
            <a:off x="4267200" y="1371600"/>
            <a:ext cx="1676400" cy="646331"/>
          </a:xfrm>
          <a:prstGeom prst="rect">
            <a:avLst/>
          </a:prstGeom>
          <a:noFill/>
        </p:spPr>
        <p:txBody>
          <a:bodyPr wrap="square" rtlCol="0">
            <a:spAutoFit/>
          </a:bodyPr>
          <a:lstStyle/>
          <a:p>
            <a:pPr algn="ctr"/>
            <a:r>
              <a:rPr lang="en-US" dirty="0" smtClean="0"/>
              <a:t>Core 0 Cache/Store Q</a:t>
            </a:r>
            <a:endParaRPr lang="en-US" dirty="0"/>
          </a:p>
        </p:txBody>
      </p:sp>
      <p:sp>
        <p:nvSpPr>
          <p:cNvPr id="18" name="TextBox 17"/>
          <p:cNvSpPr txBox="1"/>
          <p:nvPr/>
        </p:nvSpPr>
        <p:spPr>
          <a:xfrm>
            <a:off x="6553200" y="1334869"/>
            <a:ext cx="1676400" cy="646331"/>
          </a:xfrm>
          <a:prstGeom prst="rect">
            <a:avLst/>
          </a:prstGeom>
          <a:noFill/>
        </p:spPr>
        <p:txBody>
          <a:bodyPr wrap="square" rtlCol="0">
            <a:spAutoFit/>
          </a:bodyPr>
          <a:lstStyle/>
          <a:p>
            <a:pPr algn="ctr"/>
            <a:r>
              <a:rPr lang="en-US" dirty="0" smtClean="0"/>
              <a:t>Core 1 Cache/Store Q</a:t>
            </a:r>
            <a:endParaRPr lang="en-US" dirty="0"/>
          </a:p>
        </p:txBody>
      </p:sp>
      <p:graphicFrame>
        <p:nvGraphicFramePr>
          <p:cNvPr id="21" name="Table 20"/>
          <p:cNvGraphicFramePr>
            <a:graphicFrameLocks noGrp="1"/>
          </p:cNvGraphicFramePr>
          <p:nvPr>
            <p:extLst>
              <p:ext uri="{D42A27DB-BD31-4B8C-83A1-F6EECF244321}">
                <p14:modId xmlns:p14="http://schemas.microsoft.com/office/powerpoint/2010/main" xmlns="" val="3873850908"/>
              </p:ext>
            </p:extLst>
          </p:nvPr>
        </p:nvGraphicFramePr>
        <p:xfrm>
          <a:off x="44958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r>
                        <a:rPr lang="en-US" dirty="0" smtClean="0">
                          <a:solidFill>
                            <a:schemeClr val="tx1"/>
                          </a:solidFill>
                        </a:rPr>
                        <a:t>data</a:t>
                      </a:r>
                      <a:endParaRPr lang="en-US" dirty="0">
                        <a:solidFill>
                          <a:schemeClr val="tx1"/>
                        </a:solidFill>
                      </a:endParaRPr>
                    </a:p>
                  </a:txBody>
                  <a:tcPr>
                    <a:solidFill>
                      <a:schemeClr val="accent3">
                        <a:lumMod val="60000"/>
                        <a:lumOff val="40000"/>
                      </a:schemeClr>
                    </a:solidFill>
                  </a:tcPr>
                </a:tc>
                <a:tc>
                  <a:txBody>
                    <a:bodyPr/>
                    <a:lstStyle/>
                    <a:p>
                      <a:pPr algn="ctr"/>
                      <a:r>
                        <a:rPr lang="en-US" dirty="0" smtClean="0">
                          <a:solidFill>
                            <a:schemeClr val="tx1"/>
                          </a:solidFill>
                        </a:rPr>
                        <a:t>1</a:t>
                      </a: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xmlns="" val="3591948637"/>
              </p:ext>
            </p:extLst>
          </p:nvPr>
        </p:nvGraphicFramePr>
        <p:xfrm>
          <a:off x="67437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spTree>
    <p:extLst>
      <p:ext uri="{BB962C8B-B14F-4D97-AF65-F5344CB8AC3E}">
        <p14:creationId xmlns:p14="http://schemas.microsoft.com/office/powerpoint/2010/main" xmlns="" val="305147973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Store Q Issue Example</a:t>
            </a:r>
            <a:endParaRPr lang="en-US" dirty="0"/>
          </a:p>
        </p:txBody>
      </p:sp>
      <p:sp>
        <p:nvSpPr>
          <p:cNvPr id="4" name="TextBox 3"/>
          <p:cNvSpPr txBox="1"/>
          <p:nvPr/>
        </p:nvSpPr>
        <p:spPr>
          <a:xfrm>
            <a:off x="990600" y="3733800"/>
            <a:ext cx="1905000" cy="1015663"/>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dirty="0" smtClean="0"/>
              <a:t>    data= 1;</a:t>
            </a:r>
          </a:p>
          <a:p>
            <a:r>
              <a:rPr lang="en-US" sz="1200" dirty="0" smtClean="0"/>
              <a:t>    flag = 1;</a:t>
            </a:r>
          </a:p>
          <a:p>
            <a:r>
              <a:rPr lang="en-US" sz="1200" b="1" dirty="0" smtClean="0">
                <a:solidFill>
                  <a:srgbClr val="FF0000"/>
                </a:solidFill>
              </a:rPr>
              <a:t>}</a:t>
            </a:r>
            <a:endParaRPr lang="en-US" sz="1200" b="1" dirty="0">
              <a:solidFill>
                <a:srgbClr val="FF0000"/>
              </a:solidFill>
            </a:endParaRPr>
          </a:p>
        </p:txBody>
      </p:sp>
      <p:sp>
        <p:nvSpPr>
          <p:cNvPr id="11" name="Rectangle 10"/>
          <p:cNvSpPr/>
          <p:nvPr/>
        </p:nvSpPr>
        <p:spPr>
          <a:xfrm>
            <a:off x="4953000" y="3810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Read Response (flag=1)</a:t>
            </a:r>
            <a:endParaRPr lang="en-US" dirty="0">
              <a:solidFill>
                <a:schemeClr val="tx1"/>
              </a:solidFill>
            </a:endParaRPr>
          </a:p>
        </p:txBody>
      </p:sp>
      <p:sp>
        <p:nvSpPr>
          <p:cNvPr id="12" name="TextBox 11"/>
          <p:cNvSpPr txBox="1"/>
          <p:nvPr/>
        </p:nvSpPr>
        <p:spPr>
          <a:xfrm>
            <a:off x="7543800" y="3777734"/>
            <a:ext cx="490840" cy="369332"/>
          </a:xfrm>
          <a:prstGeom prst="rect">
            <a:avLst/>
          </a:prstGeom>
          <a:noFill/>
        </p:spPr>
        <p:txBody>
          <a:bodyPr wrap="none" rtlCol="0">
            <a:spAutoFit/>
          </a:bodyPr>
          <a:lstStyle/>
          <a:p>
            <a:r>
              <a:rPr lang="en-US" dirty="0" smtClean="0"/>
              <a:t>ICB</a:t>
            </a:r>
            <a:endParaRPr lang="en-US" dirty="0"/>
          </a:p>
        </p:txBody>
      </p:sp>
      <p:sp>
        <p:nvSpPr>
          <p:cNvPr id="14" name="TextBox 13"/>
          <p:cNvSpPr txBox="1"/>
          <p:nvPr/>
        </p:nvSpPr>
        <p:spPr>
          <a:xfrm>
            <a:off x="762000" y="1752600"/>
            <a:ext cx="3124200" cy="1477328"/>
          </a:xfrm>
          <a:prstGeom prst="rect">
            <a:avLst/>
          </a:prstGeom>
          <a:noFill/>
          <a:ln>
            <a:solidFill>
              <a:srgbClr val="002060"/>
            </a:solidFill>
          </a:ln>
        </p:spPr>
        <p:txBody>
          <a:bodyPr wrap="square" rtlCol="0">
            <a:spAutoFit/>
          </a:bodyPr>
          <a:lstStyle/>
          <a:p>
            <a:r>
              <a:rPr lang="en-US" dirty="0" smtClean="0"/>
              <a:t>Core 0 respond to the read request of ‘flag’</a:t>
            </a:r>
          </a:p>
          <a:p>
            <a:r>
              <a:rPr lang="en-US" dirty="0" smtClean="0"/>
              <a:t>The cache line is written back to main memory and also marked as Shared.</a:t>
            </a:r>
            <a:endParaRPr lang="en-US" dirty="0"/>
          </a:p>
        </p:txBody>
      </p:sp>
      <p:sp>
        <p:nvSpPr>
          <p:cNvPr id="13" name="TextBox 12"/>
          <p:cNvSpPr txBox="1"/>
          <p:nvPr/>
        </p:nvSpPr>
        <p:spPr>
          <a:xfrm>
            <a:off x="990600" y="4876800"/>
            <a:ext cx="1905000" cy="1015663"/>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b="1" dirty="0" smtClean="0">
                <a:solidFill>
                  <a:srgbClr val="FF0000"/>
                </a:solidFill>
              </a:rPr>
              <a:t>    while (flag == 0);</a:t>
            </a:r>
          </a:p>
          <a:p>
            <a:r>
              <a:rPr lang="en-US" sz="1200" dirty="0" smtClean="0"/>
              <a:t>    assert(data);</a:t>
            </a:r>
          </a:p>
          <a:p>
            <a:r>
              <a:rPr lang="en-US" sz="1200" dirty="0" smtClean="0"/>
              <a:t>}</a:t>
            </a:r>
            <a:endParaRPr lang="en-US" sz="1200" dirty="0"/>
          </a:p>
        </p:txBody>
      </p:sp>
      <p:sp>
        <p:nvSpPr>
          <p:cNvPr id="3" name="Down Arrow 2"/>
          <p:cNvSpPr/>
          <p:nvPr/>
        </p:nvSpPr>
        <p:spPr>
          <a:xfrm>
            <a:off x="5257800" y="3276600"/>
            <a:ext cx="3810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5" name="Table 14"/>
          <p:cNvGraphicFramePr>
            <a:graphicFrameLocks noGrp="1"/>
          </p:cNvGraphicFramePr>
          <p:nvPr>
            <p:extLst>
              <p:ext uri="{D42A27DB-BD31-4B8C-83A1-F6EECF244321}">
                <p14:modId xmlns:p14="http://schemas.microsoft.com/office/powerpoint/2010/main" xmlns="" val="3977509149"/>
              </p:ext>
            </p:extLst>
          </p:nvPr>
        </p:nvGraphicFramePr>
        <p:xfrm>
          <a:off x="40766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r h="370840">
                <a:tc>
                  <a:txBody>
                    <a:bodyPr/>
                    <a:lstStyle/>
                    <a:p>
                      <a:pPr algn="ctr"/>
                      <a:r>
                        <a:rPr lang="en-US" dirty="0" smtClean="0"/>
                        <a:t>flag</a:t>
                      </a:r>
                      <a:endParaRPr lang="en-US" dirty="0"/>
                    </a:p>
                  </a:txBody>
                  <a:tcPr/>
                </a:tc>
                <a:tc>
                  <a:txBody>
                    <a:bodyPr/>
                    <a:lstStyle/>
                    <a:p>
                      <a:pPr algn="ctr"/>
                      <a:r>
                        <a:rPr lang="en-US" dirty="0" smtClean="0"/>
                        <a:t>1</a:t>
                      </a:r>
                      <a:endParaRPr lang="en-US" dirty="0"/>
                    </a:p>
                  </a:txBody>
                  <a:tcPr/>
                </a:tc>
                <a:tc>
                  <a:txBody>
                    <a:bodyPr/>
                    <a:lstStyle/>
                    <a:p>
                      <a:pPr algn="ctr"/>
                      <a:r>
                        <a:rPr lang="en-US" b="1" dirty="0" smtClean="0">
                          <a:solidFill>
                            <a:srgbClr val="FF0000"/>
                          </a:solidFill>
                        </a:rPr>
                        <a:t>S</a:t>
                      </a:r>
                      <a:endParaRPr lang="en-US" b="1" dirty="0">
                        <a:solidFill>
                          <a:srgbClr val="FF0000"/>
                        </a:solidFill>
                      </a:endParaRPr>
                    </a:p>
                  </a:txBody>
                  <a:tcPr/>
                </a:tc>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xmlns="" val="145431754"/>
              </p:ext>
            </p:extLst>
          </p:nvPr>
        </p:nvGraphicFramePr>
        <p:xfrm>
          <a:off x="64007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bl>
          </a:graphicData>
        </a:graphic>
      </p:graphicFrame>
      <p:sp>
        <p:nvSpPr>
          <p:cNvPr id="23" name="TextBox 22"/>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24" name="Table 23"/>
          <p:cNvGraphicFramePr>
            <a:graphicFrameLocks noGrp="1"/>
          </p:cNvGraphicFramePr>
          <p:nvPr>
            <p:extLst>
              <p:ext uri="{D42A27DB-BD31-4B8C-83A1-F6EECF244321}">
                <p14:modId xmlns:p14="http://schemas.microsoft.com/office/powerpoint/2010/main" xmlns="" val="1865382335"/>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r>
              <a:tr h="370840">
                <a:tc>
                  <a:txBody>
                    <a:bodyPr/>
                    <a:lstStyle/>
                    <a:p>
                      <a:pPr algn="ctr"/>
                      <a:r>
                        <a:rPr lang="en-US" b="1" dirty="0" smtClean="0">
                          <a:solidFill>
                            <a:srgbClr val="FF0000"/>
                          </a:solidFill>
                        </a:rPr>
                        <a:t>flag</a:t>
                      </a:r>
                      <a:endParaRPr lang="en-US" b="1" dirty="0">
                        <a:solidFill>
                          <a:srgbClr val="FF0000"/>
                        </a:solidFill>
                      </a:endParaRPr>
                    </a:p>
                  </a:txBody>
                  <a:tcPr/>
                </a:tc>
                <a:tc>
                  <a:txBody>
                    <a:bodyPr/>
                    <a:lstStyle/>
                    <a:p>
                      <a:pPr algn="ctr"/>
                      <a:r>
                        <a:rPr lang="en-US" b="1" dirty="0" smtClean="0">
                          <a:solidFill>
                            <a:srgbClr val="FF0000"/>
                          </a:solidFill>
                        </a:rPr>
                        <a:t>1</a:t>
                      </a:r>
                      <a:endParaRPr lang="en-US" b="1" dirty="0">
                        <a:solidFill>
                          <a:srgbClr val="FF0000"/>
                        </a:solidFill>
                      </a:endParaRPr>
                    </a:p>
                  </a:txBody>
                  <a:tcPr/>
                </a:tc>
              </a:tr>
            </a:tbl>
          </a:graphicData>
        </a:graphic>
      </p:graphicFrame>
      <p:sp>
        <p:nvSpPr>
          <p:cNvPr id="17" name="TextBox 16"/>
          <p:cNvSpPr txBox="1"/>
          <p:nvPr/>
        </p:nvSpPr>
        <p:spPr>
          <a:xfrm>
            <a:off x="4267200" y="1371600"/>
            <a:ext cx="1676400" cy="646331"/>
          </a:xfrm>
          <a:prstGeom prst="rect">
            <a:avLst/>
          </a:prstGeom>
          <a:noFill/>
        </p:spPr>
        <p:txBody>
          <a:bodyPr wrap="square" rtlCol="0">
            <a:spAutoFit/>
          </a:bodyPr>
          <a:lstStyle/>
          <a:p>
            <a:pPr algn="ctr"/>
            <a:r>
              <a:rPr lang="en-US" dirty="0" smtClean="0"/>
              <a:t>Core 0 Cache/Store Q</a:t>
            </a:r>
            <a:endParaRPr lang="en-US" dirty="0"/>
          </a:p>
        </p:txBody>
      </p:sp>
      <p:sp>
        <p:nvSpPr>
          <p:cNvPr id="18" name="TextBox 17"/>
          <p:cNvSpPr txBox="1"/>
          <p:nvPr/>
        </p:nvSpPr>
        <p:spPr>
          <a:xfrm>
            <a:off x="6553200" y="1334869"/>
            <a:ext cx="1676400" cy="646331"/>
          </a:xfrm>
          <a:prstGeom prst="rect">
            <a:avLst/>
          </a:prstGeom>
          <a:noFill/>
        </p:spPr>
        <p:txBody>
          <a:bodyPr wrap="square" rtlCol="0">
            <a:spAutoFit/>
          </a:bodyPr>
          <a:lstStyle/>
          <a:p>
            <a:pPr algn="ctr"/>
            <a:r>
              <a:rPr lang="en-US" dirty="0" smtClean="0"/>
              <a:t>Core 1 Cache/Store Q</a:t>
            </a:r>
            <a:endParaRPr lang="en-US" dirty="0"/>
          </a:p>
        </p:txBody>
      </p:sp>
      <p:graphicFrame>
        <p:nvGraphicFramePr>
          <p:cNvPr id="21" name="Table 20"/>
          <p:cNvGraphicFramePr>
            <a:graphicFrameLocks noGrp="1"/>
          </p:cNvGraphicFramePr>
          <p:nvPr>
            <p:extLst>
              <p:ext uri="{D42A27DB-BD31-4B8C-83A1-F6EECF244321}">
                <p14:modId xmlns:p14="http://schemas.microsoft.com/office/powerpoint/2010/main" xmlns="" val="3873850908"/>
              </p:ext>
            </p:extLst>
          </p:nvPr>
        </p:nvGraphicFramePr>
        <p:xfrm>
          <a:off x="44958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r>
                        <a:rPr lang="en-US" dirty="0" smtClean="0">
                          <a:solidFill>
                            <a:schemeClr val="tx1"/>
                          </a:solidFill>
                        </a:rPr>
                        <a:t>data</a:t>
                      </a:r>
                      <a:endParaRPr lang="en-US" dirty="0">
                        <a:solidFill>
                          <a:schemeClr val="tx1"/>
                        </a:solidFill>
                      </a:endParaRPr>
                    </a:p>
                  </a:txBody>
                  <a:tcPr>
                    <a:solidFill>
                      <a:schemeClr val="accent3">
                        <a:lumMod val="60000"/>
                        <a:lumOff val="40000"/>
                      </a:schemeClr>
                    </a:solidFill>
                  </a:tcPr>
                </a:tc>
                <a:tc>
                  <a:txBody>
                    <a:bodyPr/>
                    <a:lstStyle/>
                    <a:p>
                      <a:pPr algn="ctr"/>
                      <a:r>
                        <a:rPr lang="en-US" dirty="0" smtClean="0">
                          <a:solidFill>
                            <a:schemeClr val="tx1"/>
                          </a:solidFill>
                        </a:rPr>
                        <a:t>1</a:t>
                      </a: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xmlns="" val="3591948637"/>
              </p:ext>
            </p:extLst>
          </p:nvPr>
        </p:nvGraphicFramePr>
        <p:xfrm>
          <a:off x="67437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sp>
        <p:nvSpPr>
          <p:cNvPr id="5" name="Curved Right Arrow 4"/>
          <p:cNvSpPr/>
          <p:nvPr/>
        </p:nvSpPr>
        <p:spPr>
          <a:xfrm>
            <a:off x="3581400" y="2976357"/>
            <a:ext cx="419100" cy="228600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xmlns="" val="305147973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Store Q Issue Example</a:t>
            </a:r>
            <a:endParaRPr lang="en-US" dirty="0"/>
          </a:p>
        </p:txBody>
      </p:sp>
      <p:sp>
        <p:nvSpPr>
          <p:cNvPr id="11" name="Rectangle 10"/>
          <p:cNvSpPr/>
          <p:nvPr/>
        </p:nvSpPr>
        <p:spPr>
          <a:xfrm>
            <a:off x="4953000" y="3810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Read Response (flag=1)</a:t>
            </a:r>
            <a:endParaRPr lang="en-US" dirty="0">
              <a:solidFill>
                <a:schemeClr val="tx1"/>
              </a:solidFill>
            </a:endParaRPr>
          </a:p>
        </p:txBody>
      </p:sp>
      <p:sp>
        <p:nvSpPr>
          <p:cNvPr id="12" name="TextBox 11"/>
          <p:cNvSpPr txBox="1"/>
          <p:nvPr/>
        </p:nvSpPr>
        <p:spPr>
          <a:xfrm>
            <a:off x="7543800" y="3777734"/>
            <a:ext cx="490840" cy="369332"/>
          </a:xfrm>
          <a:prstGeom prst="rect">
            <a:avLst/>
          </a:prstGeom>
          <a:noFill/>
        </p:spPr>
        <p:txBody>
          <a:bodyPr wrap="none" rtlCol="0">
            <a:spAutoFit/>
          </a:bodyPr>
          <a:lstStyle/>
          <a:p>
            <a:r>
              <a:rPr lang="en-US" dirty="0" smtClean="0"/>
              <a:t>ICB</a:t>
            </a:r>
            <a:endParaRPr lang="en-US" dirty="0"/>
          </a:p>
        </p:txBody>
      </p:sp>
      <p:sp>
        <p:nvSpPr>
          <p:cNvPr id="14" name="TextBox 13"/>
          <p:cNvSpPr txBox="1"/>
          <p:nvPr/>
        </p:nvSpPr>
        <p:spPr>
          <a:xfrm>
            <a:off x="762000" y="1752600"/>
            <a:ext cx="3124200" cy="923330"/>
          </a:xfrm>
          <a:prstGeom prst="rect">
            <a:avLst/>
          </a:prstGeom>
          <a:noFill/>
          <a:ln>
            <a:solidFill>
              <a:srgbClr val="002060"/>
            </a:solidFill>
          </a:ln>
        </p:spPr>
        <p:txBody>
          <a:bodyPr wrap="square" rtlCol="0">
            <a:spAutoFit/>
          </a:bodyPr>
          <a:lstStyle/>
          <a:p>
            <a:r>
              <a:rPr lang="en-US" dirty="0" smtClean="0"/>
              <a:t>Core 1 receives the read response and marks the cache line as Shared</a:t>
            </a:r>
            <a:endParaRPr lang="en-US" dirty="0"/>
          </a:p>
        </p:txBody>
      </p:sp>
      <p:sp>
        <p:nvSpPr>
          <p:cNvPr id="13" name="TextBox 12"/>
          <p:cNvSpPr txBox="1"/>
          <p:nvPr/>
        </p:nvSpPr>
        <p:spPr>
          <a:xfrm>
            <a:off x="990600" y="4876800"/>
            <a:ext cx="1905000" cy="1015663"/>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b="1" dirty="0" smtClean="0">
                <a:solidFill>
                  <a:srgbClr val="FF0000"/>
                </a:solidFill>
              </a:rPr>
              <a:t>    while (flag == 0);</a:t>
            </a:r>
          </a:p>
          <a:p>
            <a:r>
              <a:rPr lang="en-US" sz="1200" dirty="0" smtClean="0"/>
              <a:t>    assert(data);</a:t>
            </a:r>
          </a:p>
          <a:p>
            <a:r>
              <a:rPr lang="en-US" sz="1200" dirty="0" smtClean="0"/>
              <a:t>}</a:t>
            </a:r>
            <a:endParaRPr lang="en-US" sz="1200" dirty="0"/>
          </a:p>
        </p:txBody>
      </p:sp>
      <p:sp>
        <p:nvSpPr>
          <p:cNvPr id="3" name="Down Arrow 2"/>
          <p:cNvSpPr/>
          <p:nvPr/>
        </p:nvSpPr>
        <p:spPr>
          <a:xfrm rot="10800000">
            <a:off x="6858000" y="3276600"/>
            <a:ext cx="3810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5" name="Table 14"/>
          <p:cNvGraphicFramePr>
            <a:graphicFrameLocks noGrp="1"/>
          </p:cNvGraphicFramePr>
          <p:nvPr>
            <p:extLst>
              <p:ext uri="{D42A27DB-BD31-4B8C-83A1-F6EECF244321}">
                <p14:modId xmlns:p14="http://schemas.microsoft.com/office/powerpoint/2010/main" xmlns="" val="2425686291"/>
              </p:ext>
            </p:extLst>
          </p:nvPr>
        </p:nvGraphicFramePr>
        <p:xfrm>
          <a:off x="40766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r h="370840">
                <a:tc>
                  <a:txBody>
                    <a:bodyPr/>
                    <a:lstStyle/>
                    <a:p>
                      <a:pPr algn="ctr"/>
                      <a:r>
                        <a:rPr lang="en-US" dirty="0" smtClean="0"/>
                        <a:t>flag</a:t>
                      </a:r>
                      <a:endParaRPr lang="en-US" dirty="0"/>
                    </a:p>
                  </a:txBody>
                  <a:tcPr/>
                </a:tc>
                <a:tc>
                  <a:txBody>
                    <a:bodyPr/>
                    <a:lstStyle/>
                    <a:p>
                      <a:pPr algn="ctr"/>
                      <a:r>
                        <a:rPr lang="en-US" dirty="0" smtClean="0"/>
                        <a:t>1</a:t>
                      </a:r>
                      <a:endParaRPr lang="en-US" dirty="0"/>
                    </a:p>
                  </a:txBody>
                  <a:tcPr/>
                </a:tc>
                <a:tc>
                  <a:txBody>
                    <a:bodyPr/>
                    <a:lstStyle/>
                    <a:p>
                      <a:pPr algn="ctr"/>
                      <a:r>
                        <a:rPr lang="en-US" b="1" dirty="0" smtClean="0"/>
                        <a:t>S</a:t>
                      </a:r>
                      <a:endParaRPr lang="en-US" b="1" dirty="0"/>
                    </a:p>
                  </a:txBody>
                  <a:tcPr/>
                </a:tc>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xmlns="" val="3232086221"/>
              </p:ext>
            </p:extLst>
          </p:nvPr>
        </p:nvGraphicFramePr>
        <p:xfrm>
          <a:off x="64007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r h="370840">
                <a:tc>
                  <a:txBody>
                    <a:bodyPr/>
                    <a:lstStyle/>
                    <a:p>
                      <a:pPr algn="ctr"/>
                      <a:r>
                        <a:rPr lang="en-US" b="1" dirty="0" smtClean="0">
                          <a:solidFill>
                            <a:srgbClr val="FF0000"/>
                          </a:solidFill>
                        </a:rPr>
                        <a:t>flag</a:t>
                      </a:r>
                      <a:endParaRPr lang="en-US" b="1" dirty="0">
                        <a:solidFill>
                          <a:srgbClr val="FF0000"/>
                        </a:solidFill>
                      </a:endParaRPr>
                    </a:p>
                  </a:txBody>
                  <a:tcPr/>
                </a:tc>
                <a:tc>
                  <a:txBody>
                    <a:bodyPr/>
                    <a:lstStyle/>
                    <a:p>
                      <a:pPr algn="ctr"/>
                      <a:r>
                        <a:rPr lang="en-US" b="1" dirty="0" smtClean="0">
                          <a:solidFill>
                            <a:srgbClr val="FF0000"/>
                          </a:solidFill>
                        </a:rPr>
                        <a:t>1</a:t>
                      </a:r>
                      <a:endParaRPr lang="en-US" b="1" dirty="0">
                        <a:solidFill>
                          <a:srgbClr val="FF0000"/>
                        </a:solidFill>
                      </a:endParaRPr>
                    </a:p>
                  </a:txBody>
                  <a:tcPr/>
                </a:tc>
                <a:tc>
                  <a:txBody>
                    <a:bodyPr/>
                    <a:lstStyle/>
                    <a:p>
                      <a:pPr algn="ctr"/>
                      <a:r>
                        <a:rPr lang="en-US" b="1" dirty="0" smtClean="0">
                          <a:solidFill>
                            <a:srgbClr val="FF0000"/>
                          </a:solidFill>
                        </a:rPr>
                        <a:t>S</a:t>
                      </a:r>
                      <a:endParaRPr lang="en-US" b="1" dirty="0">
                        <a:solidFill>
                          <a:srgbClr val="FF0000"/>
                        </a:solidFill>
                      </a:endParaRPr>
                    </a:p>
                  </a:txBody>
                  <a:tcPr/>
                </a:tc>
              </a:tr>
            </a:tbl>
          </a:graphicData>
        </a:graphic>
      </p:graphicFrame>
      <p:sp>
        <p:nvSpPr>
          <p:cNvPr id="23" name="TextBox 22"/>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24" name="Table 23"/>
          <p:cNvGraphicFramePr>
            <a:graphicFrameLocks noGrp="1"/>
          </p:cNvGraphicFramePr>
          <p:nvPr>
            <p:extLst>
              <p:ext uri="{D42A27DB-BD31-4B8C-83A1-F6EECF244321}">
                <p14:modId xmlns:p14="http://schemas.microsoft.com/office/powerpoint/2010/main" xmlns="" val="4263157323"/>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flag</a:t>
                      </a:r>
                      <a:endParaRPr lang="en-US" dirty="0"/>
                    </a:p>
                  </a:txBody>
                  <a:tcPr/>
                </a:tc>
                <a:tc>
                  <a:txBody>
                    <a:bodyPr/>
                    <a:lstStyle/>
                    <a:p>
                      <a:pPr algn="ctr"/>
                      <a:r>
                        <a:rPr lang="en-US" dirty="0" smtClean="0"/>
                        <a:t>1</a:t>
                      </a:r>
                      <a:endParaRPr lang="en-US" dirty="0"/>
                    </a:p>
                  </a:txBody>
                  <a:tcPr/>
                </a:tc>
              </a:tr>
            </a:tbl>
          </a:graphicData>
        </a:graphic>
      </p:graphicFrame>
      <p:sp>
        <p:nvSpPr>
          <p:cNvPr id="17" name="TextBox 16"/>
          <p:cNvSpPr txBox="1"/>
          <p:nvPr/>
        </p:nvSpPr>
        <p:spPr>
          <a:xfrm>
            <a:off x="4267200" y="1371600"/>
            <a:ext cx="1676400" cy="646331"/>
          </a:xfrm>
          <a:prstGeom prst="rect">
            <a:avLst/>
          </a:prstGeom>
          <a:noFill/>
        </p:spPr>
        <p:txBody>
          <a:bodyPr wrap="square" rtlCol="0">
            <a:spAutoFit/>
          </a:bodyPr>
          <a:lstStyle/>
          <a:p>
            <a:pPr algn="ctr"/>
            <a:r>
              <a:rPr lang="en-US" dirty="0" smtClean="0"/>
              <a:t>Core 0 Cache/Store Q</a:t>
            </a:r>
            <a:endParaRPr lang="en-US" dirty="0"/>
          </a:p>
        </p:txBody>
      </p:sp>
      <p:sp>
        <p:nvSpPr>
          <p:cNvPr id="18" name="TextBox 17"/>
          <p:cNvSpPr txBox="1"/>
          <p:nvPr/>
        </p:nvSpPr>
        <p:spPr>
          <a:xfrm>
            <a:off x="6553200" y="1334869"/>
            <a:ext cx="1676400" cy="646331"/>
          </a:xfrm>
          <a:prstGeom prst="rect">
            <a:avLst/>
          </a:prstGeom>
          <a:noFill/>
        </p:spPr>
        <p:txBody>
          <a:bodyPr wrap="square" rtlCol="0">
            <a:spAutoFit/>
          </a:bodyPr>
          <a:lstStyle/>
          <a:p>
            <a:pPr algn="ctr"/>
            <a:r>
              <a:rPr lang="en-US" dirty="0" smtClean="0"/>
              <a:t>Core 1 Cache/Store Q</a:t>
            </a:r>
            <a:endParaRPr lang="en-US" dirty="0"/>
          </a:p>
        </p:txBody>
      </p:sp>
      <p:graphicFrame>
        <p:nvGraphicFramePr>
          <p:cNvPr id="21" name="Table 20"/>
          <p:cNvGraphicFramePr>
            <a:graphicFrameLocks noGrp="1"/>
          </p:cNvGraphicFramePr>
          <p:nvPr>
            <p:extLst>
              <p:ext uri="{D42A27DB-BD31-4B8C-83A1-F6EECF244321}">
                <p14:modId xmlns:p14="http://schemas.microsoft.com/office/powerpoint/2010/main" xmlns="" val="1260531828"/>
              </p:ext>
            </p:extLst>
          </p:nvPr>
        </p:nvGraphicFramePr>
        <p:xfrm>
          <a:off x="44958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r>
                        <a:rPr lang="en-US" dirty="0" smtClean="0">
                          <a:solidFill>
                            <a:schemeClr val="tx1"/>
                          </a:solidFill>
                        </a:rPr>
                        <a:t>data</a:t>
                      </a:r>
                      <a:endParaRPr lang="en-US" dirty="0">
                        <a:solidFill>
                          <a:schemeClr val="tx1"/>
                        </a:solidFill>
                      </a:endParaRPr>
                    </a:p>
                  </a:txBody>
                  <a:tcPr>
                    <a:solidFill>
                      <a:schemeClr val="accent3">
                        <a:lumMod val="60000"/>
                        <a:lumOff val="40000"/>
                      </a:schemeClr>
                    </a:solidFill>
                  </a:tcPr>
                </a:tc>
                <a:tc>
                  <a:txBody>
                    <a:bodyPr/>
                    <a:lstStyle/>
                    <a:p>
                      <a:pPr algn="ctr"/>
                      <a:r>
                        <a:rPr lang="en-US" dirty="0" smtClean="0">
                          <a:solidFill>
                            <a:schemeClr val="tx1"/>
                          </a:solidFill>
                        </a:rPr>
                        <a:t>1</a:t>
                      </a: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xmlns="" val="4294477722"/>
              </p:ext>
            </p:extLst>
          </p:nvPr>
        </p:nvGraphicFramePr>
        <p:xfrm>
          <a:off x="67437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sp>
        <p:nvSpPr>
          <p:cNvPr id="20" name="TextBox 19"/>
          <p:cNvSpPr txBox="1"/>
          <p:nvPr/>
        </p:nvSpPr>
        <p:spPr>
          <a:xfrm>
            <a:off x="990600" y="3733800"/>
            <a:ext cx="1905000" cy="1015663"/>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dirty="0" smtClean="0"/>
              <a:t>    data= 1;</a:t>
            </a:r>
          </a:p>
          <a:p>
            <a:r>
              <a:rPr lang="en-US" sz="1200" dirty="0" smtClean="0"/>
              <a:t>    flag = 1;</a:t>
            </a:r>
          </a:p>
          <a:p>
            <a:r>
              <a:rPr lang="en-US" sz="1200" b="1" dirty="0" smtClean="0">
                <a:solidFill>
                  <a:srgbClr val="FF0000"/>
                </a:solidFill>
              </a:rPr>
              <a:t>}</a:t>
            </a:r>
            <a:endParaRPr lang="en-US" sz="1200" b="1" dirty="0">
              <a:solidFill>
                <a:srgbClr val="FF0000"/>
              </a:solidFill>
            </a:endParaRPr>
          </a:p>
        </p:txBody>
      </p:sp>
    </p:spTree>
    <p:extLst>
      <p:ext uri="{BB962C8B-B14F-4D97-AF65-F5344CB8AC3E}">
        <p14:creationId xmlns:p14="http://schemas.microsoft.com/office/powerpoint/2010/main" xmlns="" val="345271075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Store Q Issue Example</a:t>
            </a:r>
            <a:endParaRPr lang="en-US" dirty="0"/>
          </a:p>
        </p:txBody>
      </p:sp>
      <p:sp>
        <p:nvSpPr>
          <p:cNvPr id="11" name="Rectangle 10"/>
          <p:cNvSpPr/>
          <p:nvPr/>
        </p:nvSpPr>
        <p:spPr>
          <a:xfrm>
            <a:off x="4953000" y="3810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 name="TextBox 11"/>
          <p:cNvSpPr txBox="1"/>
          <p:nvPr/>
        </p:nvSpPr>
        <p:spPr>
          <a:xfrm>
            <a:off x="7543800" y="3777734"/>
            <a:ext cx="490840" cy="369332"/>
          </a:xfrm>
          <a:prstGeom prst="rect">
            <a:avLst/>
          </a:prstGeom>
          <a:noFill/>
        </p:spPr>
        <p:txBody>
          <a:bodyPr wrap="none" rtlCol="0">
            <a:spAutoFit/>
          </a:bodyPr>
          <a:lstStyle/>
          <a:p>
            <a:r>
              <a:rPr lang="en-US" dirty="0" smtClean="0"/>
              <a:t>ICB</a:t>
            </a:r>
            <a:endParaRPr lang="en-US" dirty="0"/>
          </a:p>
        </p:txBody>
      </p:sp>
      <p:sp>
        <p:nvSpPr>
          <p:cNvPr id="14" name="TextBox 13"/>
          <p:cNvSpPr txBox="1"/>
          <p:nvPr/>
        </p:nvSpPr>
        <p:spPr>
          <a:xfrm>
            <a:off x="762000" y="1752600"/>
            <a:ext cx="3124200" cy="1200329"/>
          </a:xfrm>
          <a:prstGeom prst="rect">
            <a:avLst/>
          </a:prstGeom>
          <a:noFill/>
          <a:ln>
            <a:solidFill>
              <a:srgbClr val="002060"/>
            </a:solidFill>
          </a:ln>
        </p:spPr>
        <p:txBody>
          <a:bodyPr wrap="square" rtlCol="0">
            <a:spAutoFit/>
          </a:bodyPr>
          <a:lstStyle/>
          <a:p>
            <a:r>
              <a:rPr lang="en-US" dirty="0" smtClean="0"/>
              <a:t>Core 1 now moves on to the next instruction. ‘data’ is in the cache and is therefore read.</a:t>
            </a:r>
          </a:p>
          <a:p>
            <a:r>
              <a:rPr lang="en-US" dirty="0" smtClean="0"/>
              <a:t>ASSERT!!</a:t>
            </a:r>
            <a:endParaRPr lang="en-US" dirty="0"/>
          </a:p>
        </p:txBody>
      </p:sp>
      <p:sp>
        <p:nvSpPr>
          <p:cNvPr id="13" name="TextBox 12"/>
          <p:cNvSpPr txBox="1"/>
          <p:nvPr/>
        </p:nvSpPr>
        <p:spPr>
          <a:xfrm>
            <a:off x="990600" y="4876800"/>
            <a:ext cx="1905000" cy="1015663"/>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dirty="0" smtClean="0"/>
              <a:t>    while (flag == 0);</a:t>
            </a:r>
          </a:p>
          <a:p>
            <a:r>
              <a:rPr lang="en-US" sz="1200" b="1" dirty="0" smtClean="0">
                <a:solidFill>
                  <a:srgbClr val="FF0000"/>
                </a:solidFill>
              </a:rPr>
              <a:t>    assert(data);</a:t>
            </a:r>
          </a:p>
          <a:p>
            <a:r>
              <a:rPr lang="en-US" sz="1200" dirty="0" smtClean="0"/>
              <a:t>}</a:t>
            </a:r>
            <a:endParaRPr lang="en-US" sz="1200" dirty="0"/>
          </a:p>
        </p:txBody>
      </p:sp>
      <p:graphicFrame>
        <p:nvGraphicFramePr>
          <p:cNvPr id="15" name="Table 14"/>
          <p:cNvGraphicFramePr>
            <a:graphicFrameLocks noGrp="1"/>
          </p:cNvGraphicFramePr>
          <p:nvPr>
            <p:extLst>
              <p:ext uri="{D42A27DB-BD31-4B8C-83A1-F6EECF244321}">
                <p14:modId xmlns:p14="http://schemas.microsoft.com/office/powerpoint/2010/main" xmlns="" val="85963208"/>
              </p:ext>
            </p:extLst>
          </p:nvPr>
        </p:nvGraphicFramePr>
        <p:xfrm>
          <a:off x="40766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r h="370840">
                <a:tc>
                  <a:txBody>
                    <a:bodyPr/>
                    <a:lstStyle/>
                    <a:p>
                      <a:pPr algn="ctr"/>
                      <a:r>
                        <a:rPr lang="en-US" dirty="0" smtClean="0"/>
                        <a:t>flag</a:t>
                      </a:r>
                      <a:endParaRPr lang="en-US" dirty="0"/>
                    </a:p>
                  </a:txBody>
                  <a:tcPr/>
                </a:tc>
                <a:tc>
                  <a:txBody>
                    <a:bodyPr/>
                    <a:lstStyle/>
                    <a:p>
                      <a:pPr algn="ctr"/>
                      <a:r>
                        <a:rPr lang="en-US" dirty="0" smtClean="0"/>
                        <a:t>1</a:t>
                      </a:r>
                      <a:endParaRPr lang="en-US" dirty="0"/>
                    </a:p>
                  </a:txBody>
                  <a:tcPr/>
                </a:tc>
                <a:tc>
                  <a:txBody>
                    <a:bodyPr/>
                    <a:lstStyle/>
                    <a:p>
                      <a:pPr algn="ctr"/>
                      <a:r>
                        <a:rPr lang="en-US" b="1" dirty="0" smtClean="0"/>
                        <a:t>S</a:t>
                      </a:r>
                      <a:endParaRPr lang="en-US" b="1" dirty="0"/>
                    </a:p>
                  </a:txBody>
                  <a:tcPr/>
                </a:tc>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xmlns="" val="1339281113"/>
              </p:ext>
            </p:extLst>
          </p:nvPr>
        </p:nvGraphicFramePr>
        <p:xfrm>
          <a:off x="64007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r h="370840">
                <a:tc>
                  <a:txBody>
                    <a:bodyPr/>
                    <a:lstStyle/>
                    <a:p>
                      <a:pPr algn="ctr"/>
                      <a:r>
                        <a:rPr lang="en-US" b="1" dirty="0" smtClean="0">
                          <a:solidFill>
                            <a:schemeClr val="accent6">
                              <a:lumMod val="50000"/>
                            </a:schemeClr>
                          </a:solidFill>
                        </a:rPr>
                        <a:t>flag</a:t>
                      </a:r>
                      <a:endParaRPr lang="en-US" b="1" dirty="0">
                        <a:solidFill>
                          <a:schemeClr val="accent6">
                            <a:lumMod val="50000"/>
                          </a:schemeClr>
                        </a:solidFill>
                      </a:endParaRPr>
                    </a:p>
                  </a:txBody>
                  <a:tcPr/>
                </a:tc>
                <a:tc>
                  <a:txBody>
                    <a:bodyPr/>
                    <a:lstStyle/>
                    <a:p>
                      <a:pPr algn="ctr"/>
                      <a:r>
                        <a:rPr lang="en-US" b="1" dirty="0" smtClean="0">
                          <a:solidFill>
                            <a:schemeClr val="accent6">
                              <a:lumMod val="50000"/>
                            </a:schemeClr>
                          </a:solidFill>
                        </a:rPr>
                        <a:t>1</a:t>
                      </a:r>
                      <a:endParaRPr lang="en-US" b="1" dirty="0">
                        <a:solidFill>
                          <a:schemeClr val="accent6">
                            <a:lumMod val="50000"/>
                          </a:schemeClr>
                        </a:solidFill>
                      </a:endParaRPr>
                    </a:p>
                  </a:txBody>
                  <a:tcPr/>
                </a:tc>
                <a:tc>
                  <a:txBody>
                    <a:bodyPr/>
                    <a:lstStyle/>
                    <a:p>
                      <a:pPr algn="ctr"/>
                      <a:r>
                        <a:rPr lang="en-US" b="1" dirty="0" smtClean="0">
                          <a:solidFill>
                            <a:schemeClr val="accent6">
                              <a:lumMod val="50000"/>
                            </a:schemeClr>
                          </a:solidFill>
                        </a:rPr>
                        <a:t>S</a:t>
                      </a:r>
                      <a:endParaRPr lang="en-US" b="1" dirty="0">
                        <a:solidFill>
                          <a:schemeClr val="accent6">
                            <a:lumMod val="50000"/>
                          </a:schemeClr>
                        </a:solidFill>
                      </a:endParaRPr>
                    </a:p>
                  </a:txBody>
                  <a:tcPr/>
                </a:tc>
              </a:tr>
            </a:tbl>
          </a:graphicData>
        </a:graphic>
      </p:graphicFrame>
      <p:sp>
        <p:nvSpPr>
          <p:cNvPr id="23" name="TextBox 22"/>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24" name="Table 23"/>
          <p:cNvGraphicFramePr>
            <a:graphicFrameLocks noGrp="1"/>
          </p:cNvGraphicFramePr>
          <p:nvPr>
            <p:extLst>
              <p:ext uri="{D42A27DB-BD31-4B8C-83A1-F6EECF244321}">
                <p14:modId xmlns:p14="http://schemas.microsoft.com/office/powerpoint/2010/main" xmlns="" val="1048163964"/>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flag</a:t>
                      </a:r>
                      <a:endParaRPr lang="en-US" dirty="0"/>
                    </a:p>
                  </a:txBody>
                  <a:tcPr/>
                </a:tc>
                <a:tc>
                  <a:txBody>
                    <a:bodyPr/>
                    <a:lstStyle/>
                    <a:p>
                      <a:pPr algn="ctr"/>
                      <a:r>
                        <a:rPr lang="en-US" dirty="0" smtClean="0"/>
                        <a:t>1</a:t>
                      </a:r>
                      <a:endParaRPr lang="en-US" dirty="0"/>
                    </a:p>
                  </a:txBody>
                  <a:tcPr/>
                </a:tc>
              </a:tr>
            </a:tbl>
          </a:graphicData>
        </a:graphic>
      </p:graphicFrame>
      <p:sp>
        <p:nvSpPr>
          <p:cNvPr id="17" name="TextBox 16"/>
          <p:cNvSpPr txBox="1"/>
          <p:nvPr/>
        </p:nvSpPr>
        <p:spPr>
          <a:xfrm>
            <a:off x="4267200" y="1371600"/>
            <a:ext cx="1676400" cy="646331"/>
          </a:xfrm>
          <a:prstGeom prst="rect">
            <a:avLst/>
          </a:prstGeom>
          <a:noFill/>
        </p:spPr>
        <p:txBody>
          <a:bodyPr wrap="square" rtlCol="0">
            <a:spAutoFit/>
          </a:bodyPr>
          <a:lstStyle/>
          <a:p>
            <a:pPr algn="ctr"/>
            <a:r>
              <a:rPr lang="en-US" dirty="0" smtClean="0"/>
              <a:t>Core 0 Cache/Store Q</a:t>
            </a:r>
            <a:endParaRPr lang="en-US" dirty="0"/>
          </a:p>
        </p:txBody>
      </p:sp>
      <p:sp>
        <p:nvSpPr>
          <p:cNvPr id="18" name="TextBox 17"/>
          <p:cNvSpPr txBox="1"/>
          <p:nvPr/>
        </p:nvSpPr>
        <p:spPr>
          <a:xfrm>
            <a:off x="6553200" y="1334869"/>
            <a:ext cx="1676400" cy="646331"/>
          </a:xfrm>
          <a:prstGeom prst="rect">
            <a:avLst/>
          </a:prstGeom>
          <a:noFill/>
        </p:spPr>
        <p:txBody>
          <a:bodyPr wrap="square" rtlCol="0">
            <a:spAutoFit/>
          </a:bodyPr>
          <a:lstStyle/>
          <a:p>
            <a:pPr algn="ctr"/>
            <a:r>
              <a:rPr lang="en-US" dirty="0" smtClean="0"/>
              <a:t>Core 1 Cache/Store Q</a:t>
            </a:r>
            <a:endParaRPr lang="en-US" dirty="0"/>
          </a:p>
        </p:txBody>
      </p:sp>
      <p:graphicFrame>
        <p:nvGraphicFramePr>
          <p:cNvPr id="21" name="Table 20"/>
          <p:cNvGraphicFramePr>
            <a:graphicFrameLocks noGrp="1"/>
          </p:cNvGraphicFramePr>
          <p:nvPr>
            <p:extLst>
              <p:ext uri="{D42A27DB-BD31-4B8C-83A1-F6EECF244321}">
                <p14:modId xmlns:p14="http://schemas.microsoft.com/office/powerpoint/2010/main" xmlns="" val="3280342789"/>
              </p:ext>
            </p:extLst>
          </p:nvPr>
        </p:nvGraphicFramePr>
        <p:xfrm>
          <a:off x="44958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r>
                        <a:rPr lang="en-US" dirty="0" smtClean="0">
                          <a:solidFill>
                            <a:schemeClr val="tx1"/>
                          </a:solidFill>
                        </a:rPr>
                        <a:t>data</a:t>
                      </a:r>
                      <a:endParaRPr lang="en-US" dirty="0">
                        <a:solidFill>
                          <a:schemeClr val="tx1"/>
                        </a:solidFill>
                      </a:endParaRPr>
                    </a:p>
                  </a:txBody>
                  <a:tcPr>
                    <a:solidFill>
                      <a:schemeClr val="accent3">
                        <a:lumMod val="60000"/>
                        <a:lumOff val="40000"/>
                      </a:schemeClr>
                    </a:solidFill>
                  </a:tcPr>
                </a:tc>
                <a:tc>
                  <a:txBody>
                    <a:bodyPr/>
                    <a:lstStyle/>
                    <a:p>
                      <a:pPr algn="ctr"/>
                      <a:r>
                        <a:rPr lang="en-US" dirty="0" smtClean="0">
                          <a:solidFill>
                            <a:schemeClr val="tx1"/>
                          </a:solidFill>
                        </a:rPr>
                        <a:t>1</a:t>
                      </a: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xmlns="" val="3017937428"/>
              </p:ext>
            </p:extLst>
          </p:nvPr>
        </p:nvGraphicFramePr>
        <p:xfrm>
          <a:off x="67437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sp>
        <p:nvSpPr>
          <p:cNvPr id="20" name="TextBox 19"/>
          <p:cNvSpPr txBox="1"/>
          <p:nvPr/>
        </p:nvSpPr>
        <p:spPr>
          <a:xfrm>
            <a:off x="990600" y="3733800"/>
            <a:ext cx="1905000" cy="1015663"/>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dirty="0" smtClean="0"/>
              <a:t>    data= 1;</a:t>
            </a:r>
          </a:p>
          <a:p>
            <a:r>
              <a:rPr lang="en-US" sz="1200" dirty="0" smtClean="0"/>
              <a:t>    flag = 1;</a:t>
            </a:r>
          </a:p>
          <a:p>
            <a:r>
              <a:rPr lang="en-US" sz="1200" b="1" dirty="0" smtClean="0">
                <a:solidFill>
                  <a:srgbClr val="FF0000"/>
                </a:solidFill>
              </a:rPr>
              <a:t>}</a:t>
            </a:r>
            <a:endParaRPr lang="en-US" sz="1200" b="1" dirty="0">
              <a:solidFill>
                <a:srgbClr val="FF0000"/>
              </a:solidFill>
            </a:endParaRPr>
          </a:p>
        </p:txBody>
      </p:sp>
    </p:spTree>
    <p:extLst>
      <p:ext uri="{BB962C8B-B14F-4D97-AF65-F5344CB8AC3E}">
        <p14:creationId xmlns:p14="http://schemas.microsoft.com/office/powerpoint/2010/main" xmlns="" val="20948205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How does the cache share data between cores?</a:t>
            </a:r>
          </a:p>
          <a:p>
            <a:r>
              <a:rPr lang="en-US" dirty="0" smtClean="0"/>
              <a:t>How does the data stay consistent when multiple cores are updating memory at the same time?</a:t>
            </a:r>
          </a:p>
          <a:p>
            <a:endParaRPr lang="en-US" dirty="0"/>
          </a:p>
        </p:txBody>
      </p:sp>
    </p:spTree>
    <p:extLst>
      <p:ext uri="{BB962C8B-B14F-4D97-AF65-F5344CB8AC3E}">
        <p14:creationId xmlns:p14="http://schemas.microsoft.com/office/powerpoint/2010/main" xmlns="" val="335495838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Store Q Issue Example</a:t>
            </a:r>
            <a:endParaRPr lang="en-US" dirty="0"/>
          </a:p>
        </p:txBody>
      </p:sp>
      <p:sp>
        <p:nvSpPr>
          <p:cNvPr id="11" name="Rectangle 10"/>
          <p:cNvSpPr/>
          <p:nvPr/>
        </p:nvSpPr>
        <p:spPr>
          <a:xfrm>
            <a:off x="4953000" y="3810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RWITW Resp. (data=0)</a:t>
            </a:r>
            <a:endParaRPr lang="en-US" dirty="0">
              <a:solidFill>
                <a:schemeClr val="tx1"/>
              </a:solidFill>
            </a:endParaRPr>
          </a:p>
        </p:txBody>
      </p:sp>
      <p:sp>
        <p:nvSpPr>
          <p:cNvPr id="12" name="TextBox 11"/>
          <p:cNvSpPr txBox="1"/>
          <p:nvPr/>
        </p:nvSpPr>
        <p:spPr>
          <a:xfrm>
            <a:off x="7543800" y="3777734"/>
            <a:ext cx="490840" cy="369332"/>
          </a:xfrm>
          <a:prstGeom prst="rect">
            <a:avLst/>
          </a:prstGeom>
          <a:noFill/>
        </p:spPr>
        <p:txBody>
          <a:bodyPr wrap="none" rtlCol="0">
            <a:spAutoFit/>
          </a:bodyPr>
          <a:lstStyle/>
          <a:p>
            <a:r>
              <a:rPr lang="en-US" dirty="0" smtClean="0"/>
              <a:t>ICB</a:t>
            </a:r>
            <a:endParaRPr lang="en-US" dirty="0"/>
          </a:p>
        </p:txBody>
      </p:sp>
      <p:sp>
        <p:nvSpPr>
          <p:cNvPr id="14" name="TextBox 13"/>
          <p:cNvSpPr txBox="1"/>
          <p:nvPr/>
        </p:nvSpPr>
        <p:spPr>
          <a:xfrm>
            <a:off x="762000" y="1752600"/>
            <a:ext cx="3124200" cy="1200329"/>
          </a:xfrm>
          <a:prstGeom prst="rect">
            <a:avLst/>
          </a:prstGeom>
          <a:noFill/>
          <a:ln>
            <a:solidFill>
              <a:srgbClr val="002060"/>
            </a:solidFill>
          </a:ln>
        </p:spPr>
        <p:txBody>
          <a:bodyPr wrap="square" rtlCol="0">
            <a:spAutoFit/>
          </a:bodyPr>
          <a:lstStyle/>
          <a:p>
            <a:r>
              <a:rPr lang="en-US" dirty="0" smtClean="0"/>
              <a:t>Core 1 now receive the delayed “Read Invalidate” message. It replies and marks its cache line as invalid</a:t>
            </a:r>
            <a:endParaRPr lang="en-US" dirty="0"/>
          </a:p>
        </p:txBody>
      </p:sp>
      <p:sp>
        <p:nvSpPr>
          <p:cNvPr id="3" name="Down Arrow 2"/>
          <p:cNvSpPr/>
          <p:nvPr/>
        </p:nvSpPr>
        <p:spPr>
          <a:xfrm>
            <a:off x="6858000" y="3276600"/>
            <a:ext cx="3810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5" name="Table 14"/>
          <p:cNvGraphicFramePr>
            <a:graphicFrameLocks noGrp="1"/>
          </p:cNvGraphicFramePr>
          <p:nvPr>
            <p:extLst>
              <p:ext uri="{D42A27DB-BD31-4B8C-83A1-F6EECF244321}">
                <p14:modId xmlns:p14="http://schemas.microsoft.com/office/powerpoint/2010/main" xmlns="" val="3153815764"/>
              </p:ext>
            </p:extLst>
          </p:nvPr>
        </p:nvGraphicFramePr>
        <p:xfrm>
          <a:off x="40766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r h="370840">
                <a:tc>
                  <a:txBody>
                    <a:bodyPr/>
                    <a:lstStyle/>
                    <a:p>
                      <a:pPr algn="ctr"/>
                      <a:r>
                        <a:rPr lang="en-US" dirty="0" smtClean="0"/>
                        <a:t>flag</a:t>
                      </a:r>
                      <a:endParaRPr lang="en-US" dirty="0"/>
                    </a:p>
                  </a:txBody>
                  <a:tcPr/>
                </a:tc>
                <a:tc>
                  <a:txBody>
                    <a:bodyPr/>
                    <a:lstStyle/>
                    <a:p>
                      <a:pPr algn="ctr"/>
                      <a:r>
                        <a:rPr lang="en-US" dirty="0" smtClean="0"/>
                        <a:t>1</a:t>
                      </a:r>
                      <a:endParaRPr lang="en-US" dirty="0"/>
                    </a:p>
                  </a:txBody>
                  <a:tcPr/>
                </a:tc>
                <a:tc>
                  <a:txBody>
                    <a:bodyPr/>
                    <a:lstStyle/>
                    <a:p>
                      <a:pPr algn="ctr"/>
                      <a:r>
                        <a:rPr lang="en-US" b="1" dirty="0" smtClean="0"/>
                        <a:t>S</a:t>
                      </a:r>
                      <a:endParaRPr lang="en-US" b="1" dirty="0"/>
                    </a:p>
                  </a:txBody>
                  <a:tcPr/>
                </a:tc>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xmlns="" val="2846494796"/>
              </p:ext>
            </p:extLst>
          </p:nvPr>
        </p:nvGraphicFramePr>
        <p:xfrm>
          <a:off x="64007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c>
                  <a:txBody>
                    <a:bodyPr/>
                    <a:lstStyle/>
                    <a:p>
                      <a:pPr algn="ctr"/>
                      <a:r>
                        <a:rPr lang="en-US" b="1" dirty="0" smtClean="0">
                          <a:solidFill>
                            <a:srgbClr val="FF0000"/>
                          </a:solidFill>
                        </a:rPr>
                        <a:t>I</a:t>
                      </a:r>
                      <a:endParaRPr lang="en-US" b="1" dirty="0">
                        <a:solidFill>
                          <a:srgbClr val="FF0000"/>
                        </a:solidFill>
                      </a:endParaRPr>
                    </a:p>
                  </a:txBody>
                  <a:tcPr/>
                </a:tc>
              </a:tr>
              <a:tr h="370840">
                <a:tc>
                  <a:txBody>
                    <a:bodyPr/>
                    <a:lstStyle/>
                    <a:p>
                      <a:pPr algn="ctr"/>
                      <a:r>
                        <a:rPr lang="en-US" dirty="0" smtClean="0"/>
                        <a:t>flag</a:t>
                      </a:r>
                      <a:endParaRPr lang="en-US" dirty="0"/>
                    </a:p>
                  </a:txBody>
                  <a:tcPr/>
                </a:tc>
                <a:tc>
                  <a:txBody>
                    <a:bodyPr/>
                    <a:lstStyle/>
                    <a:p>
                      <a:pPr algn="ctr"/>
                      <a:r>
                        <a:rPr lang="en-US" dirty="0" smtClean="0"/>
                        <a:t>1</a:t>
                      </a:r>
                      <a:endParaRPr lang="en-US" dirty="0"/>
                    </a:p>
                  </a:txBody>
                  <a:tcPr/>
                </a:tc>
                <a:tc>
                  <a:txBody>
                    <a:bodyPr/>
                    <a:lstStyle/>
                    <a:p>
                      <a:pPr algn="ctr"/>
                      <a:r>
                        <a:rPr lang="en-US" b="1" dirty="0" smtClean="0"/>
                        <a:t>S</a:t>
                      </a:r>
                      <a:endParaRPr lang="en-US" b="1" dirty="0"/>
                    </a:p>
                  </a:txBody>
                  <a:tcPr/>
                </a:tc>
              </a:tr>
            </a:tbl>
          </a:graphicData>
        </a:graphic>
      </p:graphicFrame>
      <p:sp>
        <p:nvSpPr>
          <p:cNvPr id="23" name="TextBox 22"/>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24" name="Table 23"/>
          <p:cNvGraphicFramePr>
            <a:graphicFrameLocks noGrp="1"/>
          </p:cNvGraphicFramePr>
          <p:nvPr>
            <p:extLst>
              <p:ext uri="{D42A27DB-BD31-4B8C-83A1-F6EECF244321}">
                <p14:modId xmlns:p14="http://schemas.microsoft.com/office/powerpoint/2010/main" xmlns="" val="1528047312"/>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flag</a:t>
                      </a:r>
                      <a:endParaRPr lang="en-US" dirty="0"/>
                    </a:p>
                  </a:txBody>
                  <a:tcPr/>
                </a:tc>
                <a:tc>
                  <a:txBody>
                    <a:bodyPr/>
                    <a:lstStyle/>
                    <a:p>
                      <a:pPr algn="ctr"/>
                      <a:r>
                        <a:rPr lang="en-US" dirty="0" smtClean="0"/>
                        <a:t>1</a:t>
                      </a:r>
                      <a:endParaRPr lang="en-US" dirty="0"/>
                    </a:p>
                  </a:txBody>
                  <a:tcPr/>
                </a:tc>
              </a:tr>
            </a:tbl>
          </a:graphicData>
        </a:graphic>
      </p:graphicFrame>
      <p:sp>
        <p:nvSpPr>
          <p:cNvPr id="17" name="TextBox 16"/>
          <p:cNvSpPr txBox="1"/>
          <p:nvPr/>
        </p:nvSpPr>
        <p:spPr>
          <a:xfrm>
            <a:off x="4267200" y="1371600"/>
            <a:ext cx="1676400" cy="646331"/>
          </a:xfrm>
          <a:prstGeom prst="rect">
            <a:avLst/>
          </a:prstGeom>
          <a:noFill/>
        </p:spPr>
        <p:txBody>
          <a:bodyPr wrap="square" rtlCol="0">
            <a:spAutoFit/>
          </a:bodyPr>
          <a:lstStyle/>
          <a:p>
            <a:pPr algn="ctr"/>
            <a:r>
              <a:rPr lang="en-US" dirty="0" smtClean="0"/>
              <a:t>Core 0 Cache/Store Q</a:t>
            </a:r>
            <a:endParaRPr lang="en-US" dirty="0"/>
          </a:p>
        </p:txBody>
      </p:sp>
      <p:sp>
        <p:nvSpPr>
          <p:cNvPr id="18" name="TextBox 17"/>
          <p:cNvSpPr txBox="1"/>
          <p:nvPr/>
        </p:nvSpPr>
        <p:spPr>
          <a:xfrm>
            <a:off x="6553200" y="1334869"/>
            <a:ext cx="1676400" cy="646331"/>
          </a:xfrm>
          <a:prstGeom prst="rect">
            <a:avLst/>
          </a:prstGeom>
          <a:noFill/>
        </p:spPr>
        <p:txBody>
          <a:bodyPr wrap="square" rtlCol="0">
            <a:spAutoFit/>
          </a:bodyPr>
          <a:lstStyle/>
          <a:p>
            <a:pPr algn="ctr"/>
            <a:r>
              <a:rPr lang="en-US" dirty="0" smtClean="0"/>
              <a:t>Core 1 Cache/Store Q</a:t>
            </a:r>
            <a:endParaRPr lang="en-US" dirty="0"/>
          </a:p>
        </p:txBody>
      </p:sp>
      <p:graphicFrame>
        <p:nvGraphicFramePr>
          <p:cNvPr id="21" name="Table 20"/>
          <p:cNvGraphicFramePr>
            <a:graphicFrameLocks noGrp="1"/>
          </p:cNvGraphicFramePr>
          <p:nvPr>
            <p:extLst>
              <p:ext uri="{D42A27DB-BD31-4B8C-83A1-F6EECF244321}">
                <p14:modId xmlns:p14="http://schemas.microsoft.com/office/powerpoint/2010/main" xmlns="" val="2068700655"/>
              </p:ext>
            </p:extLst>
          </p:nvPr>
        </p:nvGraphicFramePr>
        <p:xfrm>
          <a:off x="44958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r>
                        <a:rPr lang="en-US" dirty="0" smtClean="0">
                          <a:solidFill>
                            <a:schemeClr val="tx1"/>
                          </a:solidFill>
                        </a:rPr>
                        <a:t>data</a:t>
                      </a:r>
                      <a:endParaRPr lang="en-US" dirty="0">
                        <a:solidFill>
                          <a:schemeClr val="tx1"/>
                        </a:solidFill>
                      </a:endParaRPr>
                    </a:p>
                  </a:txBody>
                  <a:tcPr>
                    <a:solidFill>
                      <a:schemeClr val="accent3">
                        <a:lumMod val="60000"/>
                        <a:lumOff val="40000"/>
                      </a:schemeClr>
                    </a:solidFill>
                  </a:tcPr>
                </a:tc>
                <a:tc>
                  <a:txBody>
                    <a:bodyPr/>
                    <a:lstStyle/>
                    <a:p>
                      <a:pPr algn="ctr"/>
                      <a:r>
                        <a:rPr lang="en-US" dirty="0" smtClean="0">
                          <a:solidFill>
                            <a:schemeClr val="tx1"/>
                          </a:solidFill>
                        </a:rPr>
                        <a:t>1</a:t>
                      </a: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xmlns="" val="277106749"/>
              </p:ext>
            </p:extLst>
          </p:nvPr>
        </p:nvGraphicFramePr>
        <p:xfrm>
          <a:off x="67437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sp>
        <p:nvSpPr>
          <p:cNvPr id="20" name="TextBox 19"/>
          <p:cNvSpPr txBox="1"/>
          <p:nvPr/>
        </p:nvSpPr>
        <p:spPr>
          <a:xfrm>
            <a:off x="990600" y="4876800"/>
            <a:ext cx="1905000" cy="1015663"/>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dirty="0" smtClean="0"/>
              <a:t>    while (flag == 0);</a:t>
            </a:r>
          </a:p>
          <a:p>
            <a:r>
              <a:rPr lang="en-US" sz="1200" b="1" dirty="0" smtClean="0">
                <a:solidFill>
                  <a:srgbClr val="FF0000"/>
                </a:solidFill>
              </a:rPr>
              <a:t>    assert(data);</a:t>
            </a:r>
          </a:p>
          <a:p>
            <a:r>
              <a:rPr lang="en-US" sz="1200" dirty="0" smtClean="0"/>
              <a:t>}</a:t>
            </a:r>
            <a:endParaRPr lang="en-US" sz="1200" dirty="0"/>
          </a:p>
        </p:txBody>
      </p:sp>
      <p:sp>
        <p:nvSpPr>
          <p:cNvPr id="25" name="TextBox 24"/>
          <p:cNvSpPr txBox="1"/>
          <p:nvPr/>
        </p:nvSpPr>
        <p:spPr>
          <a:xfrm>
            <a:off x="990600" y="3733800"/>
            <a:ext cx="1905000" cy="1015663"/>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dirty="0" smtClean="0"/>
              <a:t>    data= 1;</a:t>
            </a:r>
          </a:p>
          <a:p>
            <a:r>
              <a:rPr lang="en-US" sz="1200" dirty="0" smtClean="0"/>
              <a:t>    flag = 1;</a:t>
            </a:r>
          </a:p>
          <a:p>
            <a:r>
              <a:rPr lang="en-US" sz="1200" b="1" dirty="0" smtClean="0">
                <a:solidFill>
                  <a:srgbClr val="FF0000"/>
                </a:solidFill>
              </a:rPr>
              <a:t>}</a:t>
            </a:r>
            <a:endParaRPr lang="en-US" sz="1200" b="1" dirty="0">
              <a:solidFill>
                <a:srgbClr val="FF0000"/>
              </a:solidFill>
            </a:endParaRPr>
          </a:p>
        </p:txBody>
      </p:sp>
    </p:spTree>
    <p:extLst>
      <p:ext uri="{BB962C8B-B14F-4D97-AF65-F5344CB8AC3E}">
        <p14:creationId xmlns:p14="http://schemas.microsoft.com/office/powerpoint/2010/main" xmlns="" val="406522097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Store Q Issue Example</a:t>
            </a:r>
            <a:endParaRPr lang="en-US" dirty="0"/>
          </a:p>
        </p:txBody>
      </p:sp>
      <p:sp>
        <p:nvSpPr>
          <p:cNvPr id="11" name="Rectangle 10"/>
          <p:cNvSpPr/>
          <p:nvPr/>
        </p:nvSpPr>
        <p:spPr>
          <a:xfrm>
            <a:off x="4953000" y="3810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RWITW Resp. (data=0)</a:t>
            </a:r>
            <a:endParaRPr lang="en-US" dirty="0">
              <a:solidFill>
                <a:schemeClr val="tx1"/>
              </a:solidFill>
            </a:endParaRPr>
          </a:p>
        </p:txBody>
      </p:sp>
      <p:sp>
        <p:nvSpPr>
          <p:cNvPr id="12" name="TextBox 11"/>
          <p:cNvSpPr txBox="1"/>
          <p:nvPr/>
        </p:nvSpPr>
        <p:spPr>
          <a:xfrm>
            <a:off x="7543800" y="3777734"/>
            <a:ext cx="490840" cy="369332"/>
          </a:xfrm>
          <a:prstGeom prst="rect">
            <a:avLst/>
          </a:prstGeom>
          <a:noFill/>
        </p:spPr>
        <p:txBody>
          <a:bodyPr wrap="none" rtlCol="0">
            <a:spAutoFit/>
          </a:bodyPr>
          <a:lstStyle/>
          <a:p>
            <a:r>
              <a:rPr lang="en-US" dirty="0" smtClean="0"/>
              <a:t>ICB</a:t>
            </a:r>
            <a:endParaRPr lang="en-US" dirty="0"/>
          </a:p>
        </p:txBody>
      </p:sp>
      <p:sp>
        <p:nvSpPr>
          <p:cNvPr id="14" name="TextBox 13"/>
          <p:cNvSpPr txBox="1"/>
          <p:nvPr/>
        </p:nvSpPr>
        <p:spPr>
          <a:xfrm>
            <a:off x="762000" y="1752600"/>
            <a:ext cx="3124200" cy="646331"/>
          </a:xfrm>
          <a:prstGeom prst="rect">
            <a:avLst/>
          </a:prstGeom>
          <a:noFill/>
          <a:ln>
            <a:solidFill>
              <a:srgbClr val="002060"/>
            </a:solidFill>
          </a:ln>
        </p:spPr>
        <p:txBody>
          <a:bodyPr wrap="square" rtlCol="0">
            <a:spAutoFit/>
          </a:bodyPr>
          <a:lstStyle/>
          <a:p>
            <a:r>
              <a:rPr lang="en-US" dirty="0" smtClean="0"/>
              <a:t>Core 0 receives the cache line and installs it in its cache.</a:t>
            </a:r>
            <a:endParaRPr lang="en-US" dirty="0"/>
          </a:p>
        </p:txBody>
      </p:sp>
      <p:sp>
        <p:nvSpPr>
          <p:cNvPr id="3" name="Down Arrow 2"/>
          <p:cNvSpPr/>
          <p:nvPr/>
        </p:nvSpPr>
        <p:spPr>
          <a:xfrm rot="10800000">
            <a:off x="5257800" y="3276600"/>
            <a:ext cx="3810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5" name="Table 14"/>
          <p:cNvGraphicFramePr>
            <a:graphicFrameLocks noGrp="1"/>
          </p:cNvGraphicFramePr>
          <p:nvPr>
            <p:extLst>
              <p:ext uri="{D42A27DB-BD31-4B8C-83A1-F6EECF244321}">
                <p14:modId xmlns:p14="http://schemas.microsoft.com/office/powerpoint/2010/main" xmlns="" val="2528977932"/>
              </p:ext>
            </p:extLst>
          </p:nvPr>
        </p:nvGraphicFramePr>
        <p:xfrm>
          <a:off x="40766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b="1" dirty="0" smtClean="0">
                          <a:solidFill>
                            <a:srgbClr val="FF0000"/>
                          </a:solidFill>
                        </a:rPr>
                        <a:t>data</a:t>
                      </a:r>
                      <a:endParaRPr lang="en-US" b="1" dirty="0">
                        <a:solidFill>
                          <a:srgbClr val="FF0000"/>
                        </a:solidFill>
                      </a:endParaRPr>
                    </a:p>
                  </a:txBody>
                  <a:tcPr/>
                </a:tc>
                <a:tc>
                  <a:txBody>
                    <a:bodyPr/>
                    <a:lstStyle/>
                    <a:p>
                      <a:pPr algn="ctr"/>
                      <a:r>
                        <a:rPr lang="en-US" b="1" dirty="0" smtClean="0">
                          <a:solidFill>
                            <a:srgbClr val="FF0000"/>
                          </a:solidFill>
                        </a:rPr>
                        <a:t>0</a:t>
                      </a:r>
                      <a:endParaRPr lang="en-US" b="1" dirty="0">
                        <a:solidFill>
                          <a:srgbClr val="FF0000"/>
                        </a:solidFill>
                      </a:endParaRPr>
                    </a:p>
                  </a:txBody>
                  <a:tcPr/>
                </a:tc>
                <a:tc>
                  <a:txBody>
                    <a:bodyPr/>
                    <a:lstStyle/>
                    <a:p>
                      <a:pPr algn="ctr"/>
                      <a:r>
                        <a:rPr lang="en-US" b="1" dirty="0" smtClean="0">
                          <a:solidFill>
                            <a:srgbClr val="FF0000"/>
                          </a:solidFill>
                        </a:rPr>
                        <a:t>E</a:t>
                      </a:r>
                      <a:endParaRPr lang="en-US" b="1" dirty="0">
                        <a:solidFill>
                          <a:srgbClr val="FF0000"/>
                        </a:solidFill>
                      </a:endParaRPr>
                    </a:p>
                  </a:txBody>
                  <a:tcPr/>
                </a:tc>
              </a:tr>
              <a:tr h="370840">
                <a:tc>
                  <a:txBody>
                    <a:bodyPr/>
                    <a:lstStyle/>
                    <a:p>
                      <a:pPr algn="ctr"/>
                      <a:r>
                        <a:rPr lang="en-US" dirty="0" smtClean="0"/>
                        <a:t>flag</a:t>
                      </a:r>
                      <a:endParaRPr lang="en-US" dirty="0"/>
                    </a:p>
                  </a:txBody>
                  <a:tcPr/>
                </a:tc>
                <a:tc>
                  <a:txBody>
                    <a:bodyPr/>
                    <a:lstStyle/>
                    <a:p>
                      <a:pPr algn="ctr"/>
                      <a:r>
                        <a:rPr lang="en-US" dirty="0" smtClean="0"/>
                        <a:t>1</a:t>
                      </a:r>
                      <a:endParaRPr lang="en-US" dirty="0"/>
                    </a:p>
                  </a:txBody>
                  <a:tcPr/>
                </a:tc>
                <a:tc>
                  <a:txBody>
                    <a:bodyPr/>
                    <a:lstStyle/>
                    <a:p>
                      <a:pPr algn="ctr"/>
                      <a:r>
                        <a:rPr lang="en-US" b="1" dirty="0" smtClean="0"/>
                        <a:t>S</a:t>
                      </a:r>
                      <a:endParaRPr lang="en-US" b="1" dirty="0"/>
                    </a:p>
                  </a:txBody>
                  <a:tcPr/>
                </a:tc>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xmlns="" val="214416753"/>
              </p:ext>
            </p:extLst>
          </p:nvPr>
        </p:nvGraphicFramePr>
        <p:xfrm>
          <a:off x="64007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c>
                  <a:txBody>
                    <a:bodyPr/>
                    <a:lstStyle/>
                    <a:p>
                      <a:pPr algn="ctr"/>
                      <a:r>
                        <a:rPr lang="en-US" b="1" dirty="0" smtClean="0"/>
                        <a:t>I</a:t>
                      </a:r>
                      <a:endParaRPr lang="en-US" b="1" dirty="0"/>
                    </a:p>
                  </a:txBody>
                  <a:tcPr/>
                </a:tc>
              </a:tr>
              <a:tr h="370840">
                <a:tc>
                  <a:txBody>
                    <a:bodyPr/>
                    <a:lstStyle/>
                    <a:p>
                      <a:pPr algn="ctr"/>
                      <a:r>
                        <a:rPr lang="en-US" dirty="0" smtClean="0"/>
                        <a:t>flag</a:t>
                      </a:r>
                      <a:endParaRPr lang="en-US" dirty="0"/>
                    </a:p>
                  </a:txBody>
                  <a:tcPr/>
                </a:tc>
                <a:tc>
                  <a:txBody>
                    <a:bodyPr/>
                    <a:lstStyle/>
                    <a:p>
                      <a:pPr algn="ctr"/>
                      <a:r>
                        <a:rPr lang="en-US" dirty="0" smtClean="0"/>
                        <a:t>1</a:t>
                      </a:r>
                      <a:endParaRPr lang="en-US" dirty="0"/>
                    </a:p>
                  </a:txBody>
                  <a:tcPr/>
                </a:tc>
                <a:tc>
                  <a:txBody>
                    <a:bodyPr/>
                    <a:lstStyle/>
                    <a:p>
                      <a:pPr algn="ctr"/>
                      <a:r>
                        <a:rPr lang="en-US" b="1" dirty="0" smtClean="0"/>
                        <a:t>S</a:t>
                      </a:r>
                      <a:endParaRPr lang="en-US" b="1" dirty="0"/>
                    </a:p>
                  </a:txBody>
                  <a:tcPr/>
                </a:tc>
              </a:tr>
            </a:tbl>
          </a:graphicData>
        </a:graphic>
      </p:graphicFrame>
      <p:sp>
        <p:nvSpPr>
          <p:cNvPr id="23" name="TextBox 22"/>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24" name="Table 23"/>
          <p:cNvGraphicFramePr>
            <a:graphicFrameLocks noGrp="1"/>
          </p:cNvGraphicFramePr>
          <p:nvPr>
            <p:extLst>
              <p:ext uri="{D42A27DB-BD31-4B8C-83A1-F6EECF244321}">
                <p14:modId xmlns:p14="http://schemas.microsoft.com/office/powerpoint/2010/main" xmlns="" val="2434733666"/>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flag</a:t>
                      </a:r>
                      <a:endParaRPr lang="en-US" dirty="0"/>
                    </a:p>
                  </a:txBody>
                  <a:tcPr/>
                </a:tc>
                <a:tc>
                  <a:txBody>
                    <a:bodyPr/>
                    <a:lstStyle/>
                    <a:p>
                      <a:pPr algn="ctr"/>
                      <a:r>
                        <a:rPr lang="en-US" dirty="0" smtClean="0"/>
                        <a:t>1</a:t>
                      </a:r>
                      <a:endParaRPr lang="en-US" dirty="0"/>
                    </a:p>
                  </a:txBody>
                  <a:tcPr/>
                </a:tc>
              </a:tr>
            </a:tbl>
          </a:graphicData>
        </a:graphic>
      </p:graphicFrame>
      <p:sp>
        <p:nvSpPr>
          <p:cNvPr id="17" name="TextBox 16"/>
          <p:cNvSpPr txBox="1"/>
          <p:nvPr/>
        </p:nvSpPr>
        <p:spPr>
          <a:xfrm>
            <a:off x="4267200" y="1371600"/>
            <a:ext cx="1676400" cy="646331"/>
          </a:xfrm>
          <a:prstGeom prst="rect">
            <a:avLst/>
          </a:prstGeom>
          <a:noFill/>
        </p:spPr>
        <p:txBody>
          <a:bodyPr wrap="square" rtlCol="0">
            <a:spAutoFit/>
          </a:bodyPr>
          <a:lstStyle/>
          <a:p>
            <a:pPr algn="ctr"/>
            <a:r>
              <a:rPr lang="en-US" dirty="0" smtClean="0"/>
              <a:t>Core 0 Cache/Store Q</a:t>
            </a:r>
            <a:endParaRPr lang="en-US" dirty="0"/>
          </a:p>
        </p:txBody>
      </p:sp>
      <p:sp>
        <p:nvSpPr>
          <p:cNvPr id="18" name="TextBox 17"/>
          <p:cNvSpPr txBox="1"/>
          <p:nvPr/>
        </p:nvSpPr>
        <p:spPr>
          <a:xfrm>
            <a:off x="6553200" y="1334869"/>
            <a:ext cx="1676400" cy="646331"/>
          </a:xfrm>
          <a:prstGeom prst="rect">
            <a:avLst/>
          </a:prstGeom>
          <a:noFill/>
        </p:spPr>
        <p:txBody>
          <a:bodyPr wrap="square" rtlCol="0">
            <a:spAutoFit/>
          </a:bodyPr>
          <a:lstStyle/>
          <a:p>
            <a:pPr algn="ctr"/>
            <a:r>
              <a:rPr lang="en-US" dirty="0" smtClean="0"/>
              <a:t>Core 1 Cache/Store Q</a:t>
            </a:r>
            <a:endParaRPr lang="en-US" dirty="0"/>
          </a:p>
        </p:txBody>
      </p:sp>
      <p:graphicFrame>
        <p:nvGraphicFramePr>
          <p:cNvPr id="21" name="Table 20"/>
          <p:cNvGraphicFramePr>
            <a:graphicFrameLocks noGrp="1"/>
          </p:cNvGraphicFramePr>
          <p:nvPr>
            <p:extLst>
              <p:ext uri="{D42A27DB-BD31-4B8C-83A1-F6EECF244321}">
                <p14:modId xmlns:p14="http://schemas.microsoft.com/office/powerpoint/2010/main" xmlns="" val="930094892"/>
              </p:ext>
            </p:extLst>
          </p:nvPr>
        </p:nvGraphicFramePr>
        <p:xfrm>
          <a:off x="44958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r>
                        <a:rPr lang="en-US" dirty="0" smtClean="0">
                          <a:solidFill>
                            <a:schemeClr val="tx1"/>
                          </a:solidFill>
                        </a:rPr>
                        <a:t>data</a:t>
                      </a:r>
                      <a:endParaRPr lang="en-US" dirty="0">
                        <a:solidFill>
                          <a:schemeClr val="tx1"/>
                        </a:solidFill>
                      </a:endParaRPr>
                    </a:p>
                  </a:txBody>
                  <a:tcPr>
                    <a:solidFill>
                      <a:schemeClr val="accent3">
                        <a:lumMod val="60000"/>
                        <a:lumOff val="40000"/>
                      </a:schemeClr>
                    </a:solidFill>
                  </a:tcPr>
                </a:tc>
                <a:tc>
                  <a:txBody>
                    <a:bodyPr/>
                    <a:lstStyle/>
                    <a:p>
                      <a:pPr algn="ctr"/>
                      <a:r>
                        <a:rPr lang="en-US" dirty="0" smtClean="0">
                          <a:solidFill>
                            <a:schemeClr val="tx1"/>
                          </a:solidFill>
                        </a:rPr>
                        <a:t>1</a:t>
                      </a: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xmlns="" val="3147387467"/>
              </p:ext>
            </p:extLst>
          </p:nvPr>
        </p:nvGraphicFramePr>
        <p:xfrm>
          <a:off x="67437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sp>
        <p:nvSpPr>
          <p:cNvPr id="20" name="TextBox 19"/>
          <p:cNvSpPr txBox="1"/>
          <p:nvPr/>
        </p:nvSpPr>
        <p:spPr>
          <a:xfrm>
            <a:off x="990600" y="4876800"/>
            <a:ext cx="1905000" cy="1015663"/>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dirty="0" smtClean="0"/>
              <a:t>    while (flag == 0);</a:t>
            </a:r>
          </a:p>
          <a:p>
            <a:r>
              <a:rPr lang="en-US" sz="1200" b="1" dirty="0" smtClean="0">
                <a:solidFill>
                  <a:srgbClr val="FF0000"/>
                </a:solidFill>
              </a:rPr>
              <a:t>    assert(data);</a:t>
            </a:r>
          </a:p>
          <a:p>
            <a:r>
              <a:rPr lang="en-US" sz="1200" dirty="0" smtClean="0"/>
              <a:t>}</a:t>
            </a:r>
            <a:endParaRPr lang="en-US" sz="1200" dirty="0"/>
          </a:p>
        </p:txBody>
      </p:sp>
      <p:sp>
        <p:nvSpPr>
          <p:cNvPr id="25" name="TextBox 24"/>
          <p:cNvSpPr txBox="1"/>
          <p:nvPr/>
        </p:nvSpPr>
        <p:spPr>
          <a:xfrm>
            <a:off x="990600" y="3733800"/>
            <a:ext cx="1905000" cy="1015663"/>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dirty="0" smtClean="0"/>
              <a:t>    data= 1;</a:t>
            </a:r>
          </a:p>
          <a:p>
            <a:r>
              <a:rPr lang="en-US" sz="1200" dirty="0" smtClean="0"/>
              <a:t>    flag = 1;</a:t>
            </a:r>
          </a:p>
          <a:p>
            <a:r>
              <a:rPr lang="en-US" sz="1200" b="1" dirty="0" smtClean="0">
                <a:solidFill>
                  <a:srgbClr val="FF0000"/>
                </a:solidFill>
              </a:rPr>
              <a:t>}</a:t>
            </a:r>
            <a:endParaRPr lang="en-US" sz="1200" b="1" dirty="0">
              <a:solidFill>
                <a:srgbClr val="FF0000"/>
              </a:solidFill>
            </a:endParaRPr>
          </a:p>
        </p:txBody>
      </p:sp>
    </p:spTree>
    <p:extLst>
      <p:ext uri="{BB962C8B-B14F-4D97-AF65-F5344CB8AC3E}">
        <p14:creationId xmlns:p14="http://schemas.microsoft.com/office/powerpoint/2010/main" xmlns="" val="256963869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Store Q Issue Example</a:t>
            </a:r>
            <a:endParaRPr lang="en-US" dirty="0"/>
          </a:p>
        </p:txBody>
      </p:sp>
      <p:sp>
        <p:nvSpPr>
          <p:cNvPr id="11" name="Rectangle 10"/>
          <p:cNvSpPr/>
          <p:nvPr/>
        </p:nvSpPr>
        <p:spPr>
          <a:xfrm>
            <a:off x="4953000" y="3810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 name="TextBox 11"/>
          <p:cNvSpPr txBox="1"/>
          <p:nvPr/>
        </p:nvSpPr>
        <p:spPr>
          <a:xfrm>
            <a:off x="7543800" y="3777734"/>
            <a:ext cx="490840" cy="369332"/>
          </a:xfrm>
          <a:prstGeom prst="rect">
            <a:avLst/>
          </a:prstGeom>
          <a:noFill/>
        </p:spPr>
        <p:txBody>
          <a:bodyPr wrap="none" rtlCol="0">
            <a:spAutoFit/>
          </a:bodyPr>
          <a:lstStyle/>
          <a:p>
            <a:r>
              <a:rPr lang="en-US" dirty="0" smtClean="0"/>
              <a:t>ICB</a:t>
            </a:r>
            <a:endParaRPr lang="en-US" dirty="0"/>
          </a:p>
        </p:txBody>
      </p:sp>
      <p:sp>
        <p:nvSpPr>
          <p:cNvPr id="14" name="TextBox 13"/>
          <p:cNvSpPr txBox="1"/>
          <p:nvPr/>
        </p:nvSpPr>
        <p:spPr>
          <a:xfrm>
            <a:off x="762000" y="1752600"/>
            <a:ext cx="3124200" cy="1477328"/>
          </a:xfrm>
          <a:prstGeom prst="rect">
            <a:avLst/>
          </a:prstGeom>
          <a:noFill/>
          <a:ln>
            <a:solidFill>
              <a:srgbClr val="002060"/>
            </a:solidFill>
          </a:ln>
        </p:spPr>
        <p:txBody>
          <a:bodyPr wrap="square" rtlCol="0">
            <a:spAutoFit/>
          </a:bodyPr>
          <a:lstStyle/>
          <a:p>
            <a:r>
              <a:rPr lang="en-US" dirty="0" smtClean="0"/>
              <a:t>Core 0’s Store Q can finally commit the write to the ‘flag’ cache line but it is too late. Core 1 is halted and execution stops.</a:t>
            </a:r>
            <a:endParaRPr lang="en-US" dirty="0"/>
          </a:p>
        </p:txBody>
      </p:sp>
      <p:graphicFrame>
        <p:nvGraphicFramePr>
          <p:cNvPr id="15" name="Table 14"/>
          <p:cNvGraphicFramePr>
            <a:graphicFrameLocks noGrp="1"/>
          </p:cNvGraphicFramePr>
          <p:nvPr>
            <p:extLst>
              <p:ext uri="{D42A27DB-BD31-4B8C-83A1-F6EECF244321}">
                <p14:modId xmlns:p14="http://schemas.microsoft.com/office/powerpoint/2010/main" xmlns="" val="349685653"/>
              </p:ext>
            </p:extLst>
          </p:nvPr>
        </p:nvGraphicFramePr>
        <p:xfrm>
          <a:off x="40766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b="1" dirty="0" smtClean="0">
                          <a:solidFill>
                            <a:srgbClr val="FF0000"/>
                          </a:solidFill>
                        </a:rPr>
                        <a:t>1</a:t>
                      </a:r>
                      <a:endParaRPr lang="en-US" b="1" dirty="0">
                        <a:solidFill>
                          <a:srgbClr val="FF0000"/>
                        </a:solidFill>
                      </a:endParaRPr>
                    </a:p>
                  </a:txBody>
                  <a:tcPr/>
                </a:tc>
                <a:tc>
                  <a:txBody>
                    <a:bodyPr/>
                    <a:lstStyle/>
                    <a:p>
                      <a:pPr algn="ctr"/>
                      <a:r>
                        <a:rPr lang="en-US" b="1" dirty="0" smtClean="0">
                          <a:solidFill>
                            <a:srgbClr val="FF0000"/>
                          </a:solidFill>
                        </a:rPr>
                        <a:t>M</a:t>
                      </a:r>
                      <a:endParaRPr lang="en-US" b="1" dirty="0">
                        <a:solidFill>
                          <a:srgbClr val="FF0000"/>
                        </a:solidFill>
                      </a:endParaRPr>
                    </a:p>
                  </a:txBody>
                  <a:tcPr/>
                </a:tc>
              </a:tr>
              <a:tr h="370840">
                <a:tc>
                  <a:txBody>
                    <a:bodyPr/>
                    <a:lstStyle/>
                    <a:p>
                      <a:pPr algn="ctr"/>
                      <a:r>
                        <a:rPr lang="en-US" dirty="0" smtClean="0"/>
                        <a:t>flag</a:t>
                      </a:r>
                      <a:endParaRPr lang="en-US" dirty="0"/>
                    </a:p>
                  </a:txBody>
                  <a:tcPr/>
                </a:tc>
                <a:tc>
                  <a:txBody>
                    <a:bodyPr/>
                    <a:lstStyle/>
                    <a:p>
                      <a:pPr algn="ctr"/>
                      <a:r>
                        <a:rPr lang="en-US" dirty="0" smtClean="0"/>
                        <a:t>1</a:t>
                      </a:r>
                      <a:endParaRPr lang="en-US" dirty="0"/>
                    </a:p>
                  </a:txBody>
                  <a:tcPr/>
                </a:tc>
                <a:tc>
                  <a:txBody>
                    <a:bodyPr/>
                    <a:lstStyle/>
                    <a:p>
                      <a:pPr algn="ctr"/>
                      <a:r>
                        <a:rPr lang="en-US" b="1" dirty="0" smtClean="0"/>
                        <a:t>S</a:t>
                      </a:r>
                      <a:endParaRPr lang="en-US" b="1" dirty="0"/>
                    </a:p>
                  </a:txBody>
                  <a:tcPr/>
                </a:tc>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xmlns="" val="214416753"/>
              </p:ext>
            </p:extLst>
          </p:nvPr>
        </p:nvGraphicFramePr>
        <p:xfrm>
          <a:off x="64007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c>
                  <a:txBody>
                    <a:bodyPr/>
                    <a:lstStyle/>
                    <a:p>
                      <a:pPr algn="ctr"/>
                      <a:r>
                        <a:rPr lang="en-US" b="1" dirty="0" smtClean="0"/>
                        <a:t>I</a:t>
                      </a:r>
                      <a:endParaRPr lang="en-US" b="1" dirty="0"/>
                    </a:p>
                  </a:txBody>
                  <a:tcPr/>
                </a:tc>
              </a:tr>
              <a:tr h="370840">
                <a:tc>
                  <a:txBody>
                    <a:bodyPr/>
                    <a:lstStyle/>
                    <a:p>
                      <a:pPr algn="ctr"/>
                      <a:r>
                        <a:rPr lang="en-US" dirty="0" smtClean="0"/>
                        <a:t>flag</a:t>
                      </a:r>
                      <a:endParaRPr lang="en-US" dirty="0"/>
                    </a:p>
                  </a:txBody>
                  <a:tcPr/>
                </a:tc>
                <a:tc>
                  <a:txBody>
                    <a:bodyPr/>
                    <a:lstStyle/>
                    <a:p>
                      <a:pPr algn="ctr"/>
                      <a:r>
                        <a:rPr lang="en-US" dirty="0" smtClean="0"/>
                        <a:t>1</a:t>
                      </a:r>
                      <a:endParaRPr lang="en-US" dirty="0"/>
                    </a:p>
                  </a:txBody>
                  <a:tcPr/>
                </a:tc>
                <a:tc>
                  <a:txBody>
                    <a:bodyPr/>
                    <a:lstStyle/>
                    <a:p>
                      <a:pPr algn="ctr"/>
                      <a:r>
                        <a:rPr lang="en-US" b="1" dirty="0" smtClean="0"/>
                        <a:t>S</a:t>
                      </a:r>
                      <a:endParaRPr lang="en-US" b="1" dirty="0"/>
                    </a:p>
                  </a:txBody>
                  <a:tcPr/>
                </a:tc>
              </a:tr>
            </a:tbl>
          </a:graphicData>
        </a:graphic>
      </p:graphicFrame>
      <p:sp>
        <p:nvSpPr>
          <p:cNvPr id="23" name="TextBox 22"/>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24" name="Table 23"/>
          <p:cNvGraphicFramePr>
            <a:graphicFrameLocks noGrp="1"/>
          </p:cNvGraphicFramePr>
          <p:nvPr>
            <p:extLst>
              <p:ext uri="{D42A27DB-BD31-4B8C-83A1-F6EECF244321}">
                <p14:modId xmlns:p14="http://schemas.microsoft.com/office/powerpoint/2010/main" xmlns="" val="296386589"/>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flag</a:t>
                      </a:r>
                      <a:endParaRPr lang="en-US" dirty="0"/>
                    </a:p>
                  </a:txBody>
                  <a:tcPr/>
                </a:tc>
                <a:tc>
                  <a:txBody>
                    <a:bodyPr/>
                    <a:lstStyle/>
                    <a:p>
                      <a:pPr algn="ctr"/>
                      <a:r>
                        <a:rPr lang="en-US" dirty="0" smtClean="0"/>
                        <a:t>1</a:t>
                      </a:r>
                      <a:endParaRPr lang="en-US" dirty="0"/>
                    </a:p>
                  </a:txBody>
                  <a:tcPr/>
                </a:tc>
              </a:tr>
            </a:tbl>
          </a:graphicData>
        </a:graphic>
      </p:graphicFrame>
      <p:sp>
        <p:nvSpPr>
          <p:cNvPr id="17" name="TextBox 16"/>
          <p:cNvSpPr txBox="1"/>
          <p:nvPr/>
        </p:nvSpPr>
        <p:spPr>
          <a:xfrm>
            <a:off x="4267200" y="1371600"/>
            <a:ext cx="1676400" cy="646331"/>
          </a:xfrm>
          <a:prstGeom prst="rect">
            <a:avLst/>
          </a:prstGeom>
          <a:noFill/>
        </p:spPr>
        <p:txBody>
          <a:bodyPr wrap="square" rtlCol="0">
            <a:spAutoFit/>
          </a:bodyPr>
          <a:lstStyle/>
          <a:p>
            <a:pPr algn="ctr"/>
            <a:r>
              <a:rPr lang="en-US" dirty="0" smtClean="0"/>
              <a:t>Core 0 Cache/Store Q</a:t>
            </a:r>
            <a:endParaRPr lang="en-US" dirty="0"/>
          </a:p>
        </p:txBody>
      </p:sp>
      <p:sp>
        <p:nvSpPr>
          <p:cNvPr id="18" name="TextBox 17"/>
          <p:cNvSpPr txBox="1"/>
          <p:nvPr/>
        </p:nvSpPr>
        <p:spPr>
          <a:xfrm>
            <a:off x="6553200" y="1334869"/>
            <a:ext cx="1676400" cy="646331"/>
          </a:xfrm>
          <a:prstGeom prst="rect">
            <a:avLst/>
          </a:prstGeom>
          <a:noFill/>
        </p:spPr>
        <p:txBody>
          <a:bodyPr wrap="square" rtlCol="0">
            <a:spAutoFit/>
          </a:bodyPr>
          <a:lstStyle/>
          <a:p>
            <a:pPr algn="ctr"/>
            <a:r>
              <a:rPr lang="en-US" dirty="0" smtClean="0"/>
              <a:t>Core 1 Cache/Store Q</a:t>
            </a:r>
            <a:endParaRPr lang="en-US" dirty="0"/>
          </a:p>
        </p:txBody>
      </p:sp>
      <p:graphicFrame>
        <p:nvGraphicFramePr>
          <p:cNvPr id="21" name="Table 20"/>
          <p:cNvGraphicFramePr>
            <a:graphicFrameLocks noGrp="1"/>
          </p:cNvGraphicFramePr>
          <p:nvPr>
            <p:extLst>
              <p:ext uri="{D42A27DB-BD31-4B8C-83A1-F6EECF244321}">
                <p14:modId xmlns:p14="http://schemas.microsoft.com/office/powerpoint/2010/main" xmlns="" val="1054407355"/>
              </p:ext>
            </p:extLst>
          </p:nvPr>
        </p:nvGraphicFramePr>
        <p:xfrm>
          <a:off x="44958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xmlns="" val="3147387467"/>
              </p:ext>
            </p:extLst>
          </p:nvPr>
        </p:nvGraphicFramePr>
        <p:xfrm>
          <a:off x="67437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sp>
        <p:nvSpPr>
          <p:cNvPr id="20" name="TextBox 19"/>
          <p:cNvSpPr txBox="1"/>
          <p:nvPr/>
        </p:nvSpPr>
        <p:spPr>
          <a:xfrm>
            <a:off x="990600" y="4876800"/>
            <a:ext cx="1905000" cy="1015663"/>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dirty="0" smtClean="0"/>
              <a:t>    while (flag == 0);</a:t>
            </a:r>
          </a:p>
          <a:p>
            <a:r>
              <a:rPr lang="en-US" sz="1200" b="1" dirty="0" smtClean="0">
                <a:solidFill>
                  <a:srgbClr val="FF0000"/>
                </a:solidFill>
              </a:rPr>
              <a:t>    assert(data);</a:t>
            </a:r>
          </a:p>
          <a:p>
            <a:r>
              <a:rPr lang="en-US" sz="1200" dirty="0" smtClean="0"/>
              <a:t>}</a:t>
            </a:r>
            <a:endParaRPr lang="en-US" sz="1200" dirty="0"/>
          </a:p>
        </p:txBody>
      </p:sp>
      <p:sp>
        <p:nvSpPr>
          <p:cNvPr id="25" name="TextBox 24"/>
          <p:cNvSpPr txBox="1"/>
          <p:nvPr/>
        </p:nvSpPr>
        <p:spPr>
          <a:xfrm>
            <a:off x="990600" y="3733800"/>
            <a:ext cx="1905000" cy="1015663"/>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dirty="0" smtClean="0"/>
              <a:t>    data= 1;</a:t>
            </a:r>
          </a:p>
          <a:p>
            <a:r>
              <a:rPr lang="en-US" sz="1200" dirty="0" smtClean="0"/>
              <a:t>    flag = 1;</a:t>
            </a:r>
          </a:p>
          <a:p>
            <a:r>
              <a:rPr lang="en-US" sz="1200" b="1" dirty="0" smtClean="0">
                <a:solidFill>
                  <a:srgbClr val="FF0000"/>
                </a:solidFill>
              </a:rPr>
              <a:t>}</a:t>
            </a:r>
            <a:endParaRPr lang="en-US" sz="1200" b="1" dirty="0">
              <a:solidFill>
                <a:srgbClr val="FF0000"/>
              </a:solidFill>
            </a:endParaRPr>
          </a:p>
        </p:txBody>
      </p:sp>
    </p:spTree>
    <p:extLst>
      <p:ext uri="{BB962C8B-B14F-4D97-AF65-F5344CB8AC3E}">
        <p14:creationId xmlns:p14="http://schemas.microsoft.com/office/powerpoint/2010/main" xmlns="" val="25696386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we solve this issue?</a:t>
            </a:r>
            <a:endParaRPr lang="en-US" dirty="0"/>
          </a:p>
        </p:txBody>
      </p:sp>
      <p:sp>
        <p:nvSpPr>
          <p:cNvPr id="3" name="Content Placeholder 2"/>
          <p:cNvSpPr>
            <a:spLocks noGrp="1"/>
          </p:cNvSpPr>
          <p:nvPr>
            <p:ph idx="1"/>
          </p:nvPr>
        </p:nvSpPr>
        <p:spPr/>
        <p:txBody>
          <a:bodyPr/>
          <a:lstStyle/>
          <a:p>
            <a:r>
              <a:rPr lang="en-US" dirty="0" smtClean="0"/>
              <a:t>All caches have a coherent view of main memory BUT local writes are not part of that</a:t>
            </a:r>
          </a:p>
          <a:p>
            <a:r>
              <a:rPr lang="en-US" dirty="0" smtClean="0"/>
              <a:t>We need a way to ensure that our stored data is part of the ‘cache coherent domain’</a:t>
            </a:r>
          </a:p>
          <a:p>
            <a:pPr lvl="1"/>
            <a:r>
              <a:rPr lang="en-US" dirty="0" err="1" smtClean="0"/>
              <a:t>I.e</a:t>
            </a:r>
            <a:r>
              <a:rPr lang="en-US" dirty="0" smtClean="0"/>
              <a:t> Visible by other cores</a:t>
            </a:r>
          </a:p>
          <a:p>
            <a:pPr lvl="2"/>
            <a:r>
              <a:rPr lang="en-US" dirty="0" err="1" smtClean="0"/>
              <a:t>I.e</a:t>
            </a:r>
            <a:r>
              <a:rPr lang="en-US" dirty="0" smtClean="0"/>
              <a:t> Can be fetched by other caches</a:t>
            </a:r>
          </a:p>
          <a:p>
            <a:r>
              <a:rPr lang="en-US" dirty="0" smtClean="0"/>
              <a:t>Can we flush the store Q to the cache?</a:t>
            </a:r>
          </a:p>
          <a:p>
            <a:pPr lvl="1"/>
            <a:r>
              <a:rPr lang="en-US" dirty="0" smtClean="0"/>
              <a:t>Memory Store Barriers (__</a:t>
            </a:r>
            <a:r>
              <a:rPr lang="en-US" dirty="0" err="1" smtClean="0"/>
              <a:t>mb_release</a:t>
            </a:r>
            <a:r>
              <a:rPr lang="en-US" dirty="0" smtClean="0"/>
              <a:t>)</a:t>
            </a:r>
            <a:endParaRPr lang="en-US" dirty="0"/>
          </a:p>
        </p:txBody>
      </p:sp>
    </p:spTree>
    <p:extLst>
      <p:ext uri="{BB962C8B-B14F-4D97-AF65-F5344CB8AC3E}">
        <p14:creationId xmlns:p14="http://schemas.microsoft.com/office/powerpoint/2010/main" xmlns="" val="197877255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Memory Store Barriers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CPU instruction that won’t return until all data in the Store Q preceding the memory barrier is in the cache</a:t>
            </a:r>
          </a:p>
          <a:p>
            <a:pPr lvl="1"/>
            <a:r>
              <a:rPr lang="en-US" dirty="0" smtClean="0"/>
              <a:t>CPUs are evil!</a:t>
            </a:r>
          </a:p>
          <a:p>
            <a:r>
              <a:rPr lang="en-US" dirty="0" smtClean="0"/>
              <a:t>Prevents compilers from optimize memory stores across this barrier.</a:t>
            </a:r>
          </a:p>
          <a:p>
            <a:pPr lvl="1"/>
            <a:r>
              <a:rPr lang="en-US" dirty="0" smtClean="0"/>
              <a:t>Compilers are evil!</a:t>
            </a:r>
          </a:p>
          <a:p>
            <a:r>
              <a:rPr lang="en-US" dirty="0" smtClean="0"/>
              <a:t>Once the data is in the cache it can be seen by all other caches due to the cache line being invalidated in all other caches.</a:t>
            </a:r>
          </a:p>
          <a:p>
            <a:pPr lvl="1"/>
            <a:r>
              <a:rPr lang="en-US" dirty="0" smtClean="0"/>
              <a:t>RWITW (Read With Intent To Write)</a:t>
            </a:r>
          </a:p>
          <a:p>
            <a:pPr lvl="2"/>
            <a:r>
              <a:rPr lang="en-US" dirty="0" smtClean="0"/>
              <a:t>Read + Invalidate</a:t>
            </a:r>
          </a:p>
        </p:txBody>
      </p:sp>
    </p:spTree>
    <p:extLst>
      <p:ext uri="{BB962C8B-B14F-4D97-AF65-F5344CB8AC3E}">
        <p14:creationId xmlns:p14="http://schemas.microsoft.com/office/powerpoint/2010/main" xmlns="" val="128192018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Store Q Issue Example (Fixed)</a:t>
            </a:r>
            <a:endParaRPr lang="en-US" dirty="0"/>
          </a:p>
        </p:txBody>
      </p:sp>
      <p:sp>
        <p:nvSpPr>
          <p:cNvPr id="4" name="TextBox 3"/>
          <p:cNvSpPr txBox="1"/>
          <p:nvPr/>
        </p:nvSpPr>
        <p:spPr>
          <a:xfrm>
            <a:off x="990600" y="3733800"/>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dirty="0" smtClean="0"/>
              <a:t>    data = 1;</a:t>
            </a:r>
          </a:p>
          <a:p>
            <a:r>
              <a:rPr lang="en-US" sz="1200" dirty="0"/>
              <a:t> </a:t>
            </a:r>
            <a:r>
              <a:rPr lang="en-US" sz="1200" dirty="0" smtClean="0"/>
              <a:t>   __</a:t>
            </a:r>
            <a:r>
              <a:rPr lang="en-US" sz="1200" dirty="0" err="1" smtClean="0"/>
              <a:t>mb_release</a:t>
            </a:r>
            <a:r>
              <a:rPr lang="en-US" sz="1200" dirty="0" smtClean="0"/>
              <a:t>();</a:t>
            </a:r>
          </a:p>
          <a:p>
            <a:r>
              <a:rPr lang="en-US" sz="1200" dirty="0" smtClean="0"/>
              <a:t>    flag = 1;</a:t>
            </a:r>
          </a:p>
          <a:p>
            <a:r>
              <a:rPr lang="en-US" sz="1200" dirty="0" smtClean="0"/>
              <a:t>}</a:t>
            </a:r>
            <a:endParaRPr lang="en-US" sz="1200" dirty="0"/>
          </a:p>
        </p:txBody>
      </p:sp>
      <p:graphicFrame>
        <p:nvGraphicFramePr>
          <p:cNvPr id="5" name="Table 4"/>
          <p:cNvGraphicFramePr>
            <a:graphicFrameLocks noGrp="1"/>
          </p:cNvGraphicFramePr>
          <p:nvPr>
            <p:extLst>
              <p:ext uri="{D42A27DB-BD31-4B8C-83A1-F6EECF244321}">
                <p14:modId xmlns:p14="http://schemas.microsoft.com/office/powerpoint/2010/main" xmlns="" val="3149293421"/>
              </p:ext>
            </p:extLst>
          </p:nvPr>
        </p:nvGraphicFramePr>
        <p:xfrm>
          <a:off x="40766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bl>
          </a:graphicData>
        </a:graphic>
      </p:graphicFrame>
      <p:sp>
        <p:nvSpPr>
          <p:cNvPr id="7" name="TextBox 6"/>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xmlns="" val="2697238246"/>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r>
            </a:tbl>
          </a:graphicData>
        </a:graphic>
      </p:graphicFrame>
      <p:sp>
        <p:nvSpPr>
          <p:cNvPr id="11" name="Rectangle 10"/>
          <p:cNvSpPr/>
          <p:nvPr/>
        </p:nvSpPr>
        <p:spPr>
          <a:xfrm>
            <a:off x="4953000" y="3810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 name="TextBox 11"/>
          <p:cNvSpPr txBox="1"/>
          <p:nvPr/>
        </p:nvSpPr>
        <p:spPr>
          <a:xfrm>
            <a:off x="7543800" y="3777734"/>
            <a:ext cx="490840" cy="369332"/>
          </a:xfrm>
          <a:prstGeom prst="rect">
            <a:avLst/>
          </a:prstGeom>
          <a:noFill/>
        </p:spPr>
        <p:txBody>
          <a:bodyPr wrap="none" rtlCol="0">
            <a:spAutoFit/>
          </a:bodyPr>
          <a:lstStyle/>
          <a:p>
            <a:r>
              <a:rPr lang="en-US" dirty="0" smtClean="0"/>
              <a:t>ICB</a:t>
            </a:r>
            <a:endParaRPr lang="en-US" dirty="0"/>
          </a:p>
        </p:txBody>
      </p:sp>
      <p:sp>
        <p:nvSpPr>
          <p:cNvPr id="14" name="TextBox 13"/>
          <p:cNvSpPr txBox="1"/>
          <p:nvPr/>
        </p:nvSpPr>
        <p:spPr>
          <a:xfrm>
            <a:off x="762000" y="1752600"/>
            <a:ext cx="3124200" cy="1200329"/>
          </a:xfrm>
          <a:prstGeom prst="rect">
            <a:avLst/>
          </a:prstGeom>
          <a:noFill/>
          <a:ln>
            <a:solidFill>
              <a:srgbClr val="002060"/>
            </a:solidFill>
          </a:ln>
        </p:spPr>
        <p:txBody>
          <a:bodyPr wrap="square" rtlCol="0">
            <a:spAutoFit/>
          </a:bodyPr>
          <a:lstStyle/>
          <a:p>
            <a:r>
              <a:rPr lang="en-US" dirty="0" smtClean="0"/>
              <a:t>Core 0 executes ‘foo’</a:t>
            </a:r>
          </a:p>
          <a:p>
            <a:r>
              <a:rPr lang="en-US" dirty="0" smtClean="0"/>
              <a:t>Core 1 executes ‘bar’</a:t>
            </a:r>
          </a:p>
          <a:p>
            <a:r>
              <a:rPr lang="en-US" dirty="0" smtClean="0"/>
              <a:t>‘data’ cache line is owned by ‘1’</a:t>
            </a:r>
          </a:p>
          <a:p>
            <a:r>
              <a:rPr lang="en-US" dirty="0" smtClean="0"/>
              <a:t>‘flag’ cache line is owned by ‘0’</a:t>
            </a:r>
          </a:p>
        </p:txBody>
      </p:sp>
      <p:sp>
        <p:nvSpPr>
          <p:cNvPr id="13" name="TextBox 12"/>
          <p:cNvSpPr txBox="1"/>
          <p:nvPr/>
        </p:nvSpPr>
        <p:spPr>
          <a:xfrm>
            <a:off x="990600" y="5080337"/>
            <a:ext cx="1905000" cy="1015663"/>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dirty="0" smtClean="0"/>
              <a:t>    while (flag == 0);</a:t>
            </a:r>
          </a:p>
          <a:p>
            <a:r>
              <a:rPr lang="en-US" sz="1200" dirty="0" smtClean="0"/>
              <a:t>    assert(data);</a:t>
            </a:r>
          </a:p>
          <a:p>
            <a:r>
              <a:rPr lang="en-US" sz="1200" dirty="0" smtClean="0"/>
              <a:t>}</a:t>
            </a:r>
            <a:endParaRPr lang="en-US" sz="1200" dirty="0"/>
          </a:p>
        </p:txBody>
      </p:sp>
      <p:graphicFrame>
        <p:nvGraphicFramePr>
          <p:cNvPr id="17" name="Table 16"/>
          <p:cNvGraphicFramePr>
            <a:graphicFrameLocks noGrp="1"/>
          </p:cNvGraphicFramePr>
          <p:nvPr>
            <p:extLst>
              <p:ext uri="{D42A27DB-BD31-4B8C-83A1-F6EECF244321}">
                <p14:modId xmlns:p14="http://schemas.microsoft.com/office/powerpoint/2010/main" xmlns="" val="65598930"/>
              </p:ext>
            </p:extLst>
          </p:nvPr>
        </p:nvGraphicFramePr>
        <p:xfrm>
          <a:off x="64007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bl>
          </a:graphicData>
        </a:graphic>
      </p:graphicFrame>
      <p:sp>
        <p:nvSpPr>
          <p:cNvPr id="19" name="TextBox 18"/>
          <p:cNvSpPr txBox="1"/>
          <p:nvPr/>
        </p:nvSpPr>
        <p:spPr>
          <a:xfrm>
            <a:off x="4267200" y="1371600"/>
            <a:ext cx="1676400" cy="646331"/>
          </a:xfrm>
          <a:prstGeom prst="rect">
            <a:avLst/>
          </a:prstGeom>
          <a:noFill/>
        </p:spPr>
        <p:txBody>
          <a:bodyPr wrap="square" rtlCol="0">
            <a:spAutoFit/>
          </a:bodyPr>
          <a:lstStyle/>
          <a:p>
            <a:pPr algn="ctr"/>
            <a:r>
              <a:rPr lang="en-US" dirty="0" smtClean="0"/>
              <a:t>Core 0 Cache/Store Q</a:t>
            </a:r>
            <a:endParaRPr lang="en-US" dirty="0"/>
          </a:p>
        </p:txBody>
      </p:sp>
      <p:sp>
        <p:nvSpPr>
          <p:cNvPr id="20" name="TextBox 19"/>
          <p:cNvSpPr txBox="1"/>
          <p:nvPr/>
        </p:nvSpPr>
        <p:spPr>
          <a:xfrm>
            <a:off x="6553200" y="1334869"/>
            <a:ext cx="1676400" cy="646331"/>
          </a:xfrm>
          <a:prstGeom prst="rect">
            <a:avLst/>
          </a:prstGeom>
          <a:noFill/>
        </p:spPr>
        <p:txBody>
          <a:bodyPr wrap="square" rtlCol="0">
            <a:spAutoFit/>
          </a:bodyPr>
          <a:lstStyle/>
          <a:p>
            <a:pPr algn="ctr"/>
            <a:r>
              <a:rPr lang="en-US" dirty="0" smtClean="0"/>
              <a:t>Core 1 Cache/Store Q</a:t>
            </a:r>
            <a:endParaRPr lang="en-US" dirty="0"/>
          </a:p>
        </p:txBody>
      </p:sp>
      <p:graphicFrame>
        <p:nvGraphicFramePr>
          <p:cNvPr id="21" name="Table 20"/>
          <p:cNvGraphicFramePr>
            <a:graphicFrameLocks noGrp="1"/>
          </p:cNvGraphicFramePr>
          <p:nvPr>
            <p:extLst>
              <p:ext uri="{D42A27DB-BD31-4B8C-83A1-F6EECF244321}">
                <p14:modId xmlns:p14="http://schemas.microsoft.com/office/powerpoint/2010/main" xmlns="" val="833653940"/>
              </p:ext>
            </p:extLst>
          </p:nvPr>
        </p:nvGraphicFramePr>
        <p:xfrm>
          <a:off x="44958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xmlns="" val="1321448572"/>
              </p:ext>
            </p:extLst>
          </p:nvPr>
        </p:nvGraphicFramePr>
        <p:xfrm>
          <a:off x="67437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spTree>
    <p:extLst>
      <p:ext uri="{BB962C8B-B14F-4D97-AF65-F5344CB8AC3E}">
        <p14:creationId xmlns:p14="http://schemas.microsoft.com/office/powerpoint/2010/main" xmlns="" val="195631233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Store Q Issue Example (Fixed)</a:t>
            </a:r>
            <a:endParaRPr lang="en-US" dirty="0"/>
          </a:p>
        </p:txBody>
      </p:sp>
      <p:sp>
        <p:nvSpPr>
          <p:cNvPr id="11" name="Rectangle 10"/>
          <p:cNvSpPr/>
          <p:nvPr/>
        </p:nvSpPr>
        <p:spPr>
          <a:xfrm>
            <a:off x="4953000" y="3810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RWITW (data)</a:t>
            </a:r>
            <a:endParaRPr lang="en-US" dirty="0">
              <a:solidFill>
                <a:schemeClr val="tx1"/>
              </a:solidFill>
            </a:endParaRPr>
          </a:p>
        </p:txBody>
      </p:sp>
      <p:sp>
        <p:nvSpPr>
          <p:cNvPr id="12" name="TextBox 11"/>
          <p:cNvSpPr txBox="1"/>
          <p:nvPr/>
        </p:nvSpPr>
        <p:spPr>
          <a:xfrm>
            <a:off x="7543800" y="3777734"/>
            <a:ext cx="490840" cy="369332"/>
          </a:xfrm>
          <a:prstGeom prst="rect">
            <a:avLst/>
          </a:prstGeom>
          <a:noFill/>
        </p:spPr>
        <p:txBody>
          <a:bodyPr wrap="none" rtlCol="0">
            <a:spAutoFit/>
          </a:bodyPr>
          <a:lstStyle/>
          <a:p>
            <a:r>
              <a:rPr lang="en-US" dirty="0" smtClean="0"/>
              <a:t>ICB</a:t>
            </a:r>
            <a:endParaRPr lang="en-US" dirty="0"/>
          </a:p>
        </p:txBody>
      </p:sp>
      <p:sp>
        <p:nvSpPr>
          <p:cNvPr id="14" name="TextBox 13"/>
          <p:cNvSpPr txBox="1"/>
          <p:nvPr/>
        </p:nvSpPr>
        <p:spPr>
          <a:xfrm>
            <a:off x="762000" y="1752600"/>
            <a:ext cx="3124200" cy="1200329"/>
          </a:xfrm>
          <a:prstGeom prst="rect">
            <a:avLst/>
          </a:prstGeom>
          <a:noFill/>
          <a:ln>
            <a:solidFill>
              <a:srgbClr val="002060"/>
            </a:solidFill>
          </a:ln>
        </p:spPr>
        <p:txBody>
          <a:bodyPr wrap="square" rtlCol="0">
            <a:spAutoFit/>
          </a:bodyPr>
          <a:lstStyle/>
          <a:p>
            <a:r>
              <a:rPr lang="en-US" dirty="0" smtClean="0"/>
              <a:t>Core 0 saves the write in the Store Q and issues a RWITW message for ‘data’ due to it not being in the cache</a:t>
            </a:r>
            <a:endParaRPr lang="en-US" dirty="0"/>
          </a:p>
        </p:txBody>
      </p:sp>
      <p:sp>
        <p:nvSpPr>
          <p:cNvPr id="3" name="Down Arrow 2"/>
          <p:cNvSpPr/>
          <p:nvPr/>
        </p:nvSpPr>
        <p:spPr>
          <a:xfrm>
            <a:off x="5257800" y="3276600"/>
            <a:ext cx="3810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5" name="Table 14"/>
          <p:cNvGraphicFramePr>
            <a:graphicFrameLocks noGrp="1"/>
          </p:cNvGraphicFramePr>
          <p:nvPr>
            <p:extLst>
              <p:ext uri="{D42A27DB-BD31-4B8C-83A1-F6EECF244321}">
                <p14:modId xmlns:p14="http://schemas.microsoft.com/office/powerpoint/2010/main" xmlns="" val="652513276"/>
              </p:ext>
            </p:extLst>
          </p:nvPr>
        </p:nvGraphicFramePr>
        <p:xfrm>
          <a:off x="40766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bl>
          </a:graphicData>
        </a:graphic>
      </p:graphicFrame>
      <p:sp>
        <p:nvSpPr>
          <p:cNvPr id="16" name="TextBox 15"/>
          <p:cNvSpPr txBox="1"/>
          <p:nvPr/>
        </p:nvSpPr>
        <p:spPr>
          <a:xfrm>
            <a:off x="4267200" y="1371600"/>
            <a:ext cx="1676400" cy="646331"/>
          </a:xfrm>
          <a:prstGeom prst="rect">
            <a:avLst/>
          </a:prstGeom>
          <a:noFill/>
        </p:spPr>
        <p:txBody>
          <a:bodyPr wrap="square" rtlCol="0">
            <a:spAutoFit/>
          </a:bodyPr>
          <a:lstStyle/>
          <a:p>
            <a:pPr algn="ctr"/>
            <a:r>
              <a:rPr lang="en-US" dirty="0" smtClean="0"/>
              <a:t>Core 0 Cache/Store Q</a:t>
            </a:r>
            <a:endParaRPr lang="en-US" dirty="0"/>
          </a:p>
        </p:txBody>
      </p:sp>
      <p:graphicFrame>
        <p:nvGraphicFramePr>
          <p:cNvPr id="19" name="Table 18"/>
          <p:cNvGraphicFramePr>
            <a:graphicFrameLocks noGrp="1"/>
          </p:cNvGraphicFramePr>
          <p:nvPr>
            <p:extLst>
              <p:ext uri="{D42A27DB-BD31-4B8C-83A1-F6EECF244321}">
                <p14:modId xmlns:p14="http://schemas.microsoft.com/office/powerpoint/2010/main" xmlns="" val="2053414516"/>
              </p:ext>
            </p:extLst>
          </p:nvPr>
        </p:nvGraphicFramePr>
        <p:xfrm>
          <a:off x="64007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bl>
          </a:graphicData>
        </a:graphic>
      </p:graphicFrame>
      <p:sp>
        <p:nvSpPr>
          <p:cNvPr id="20" name="TextBox 19"/>
          <p:cNvSpPr txBox="1"/>
          <p:nvPr/>
        </p:nvSpPr>
        <p:spPr>
          <a:xfrm>
            <a:off x="6553200" y="1334869"/>
            <a:ext cx="1676400" cy="646331"/>
          </a:xfrm>
          <a:prstGeom prst="rect">
            <a:avLst/>
          </a:prstGeom>
          <a:noFill/>
        </p:spPr>
        <p:txBody>
          <a:bodyPr wrap="square" rtlCol="0">
            <a:spAutoFit/>
          </a:bodyPr>
          <a:lstStyle/>
          <a:p>
            <a:pPr algn="ctr"/>
            <a:r>
              <a:rPr lang="en-US" dirty="0" smtClean="0"/>
              <a:t>Core 1 Cache/Store Q</a:t>
            </a:r>
            <a:endParaRPr lang="en-US" dirty="0"/>
          </a:p>
        </p:txBody>
      </p:sp>
      <p:sp>
        <p:nvSpPr>
          <p:cNvPr id="23" name="TextBox 22"/>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24" name="Table 23"/>
          <p:cNvGraphicFramePr>
            <a:graphicFrameLocks noGrp="1"/>
          </p:cNvGraphicFramePr>
          <p:nvPr>
            <p:extLst>
              <p:ext uri="{D42A27DB-BD31-4B8C-83A1-F6EECF244321}">
                <p14:modId xmlns:p14="http://schemas.microsoft.com/office/powerpoint/2010/main" xmlns="" val="621659629"/>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xmlns="" val="2732571556"/>
              </p:ext>
            </p:extLst>
          </p:nvPr>
        </p:nvGraphicFramePr>
        <p:xfrm>
          <a:off x="44958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r>
                        <a:rPr lang="en-US" dirty="0" smtClean="0">
                          <a:solidFill>
                            <a:srgbClr val="FF0000"/>
                          </a:solidFill>
                        </a:rPr>
                        <a:t>data</a:t>
                      </a:r>
                      <a:endParaRPr lang="en-US" dirty="0">
                        <a:solidFill>
                          <a:srgbClr val="FF0000"/>
                        </a:solidFill>
                      </a:endParaRPr>
                    </a:p>
                  </a:txBody>
                  <a:tcPr>
                    <a:solidFill>
                      <a:schemeClr val="accent3">
                        <a:lumMod val="60000"/>
                        <a:lumOff val="40000"/>
                      </a:schemeClr>
                    </a:solidFill>
                  </a:tcPr>
                </a:tc>
                <a:tc>
                  <a:txBody>
                    <a:bodyPr/>
                    <a:lstStyle/>
                    <a:p>
                      <a:pPr algn="ctr"/>
                      <a:r>
                        <a:rPr lang="en-US" dirty="0" smtClean="0">
                          <a:solidFill>
                            <a:srgbClr val="FF0000"/>
                          </a:solidFill>
                        </a:rPr>
                        <a:t>1</a:t>
                      </a:r>
                      <a:endParaRPr lang="en-US" dirty="0">
                        <a:solidFill>
                          <a:srgbClr val="FF0000"/>
                        </a:solidFill>
                      </a:endParaRPr>
                    </a:p>
                  </a:txBody>
                  <a:tcPr>
                    <a:solidFill>
                      <a:schemeClr val="accent3">
                        <a:lumMod val="60000"/>
                        <a:lumOff val="40000"/>
                      </a:schemeClr>
                    </a:solidFill>
                  </a:tcPr>
                </a:tc>
              </a:tr>
            </a:tbl>
          </a:graphicData>
        </a:graphic>
      </p:graphicFrame>
      <p:graphicFrame>
        <p:nvGraphicFramePr>
          <p:cNvPr id="25" name="Table 24"/>
          <p:cNvGraphicFramePr>
            <a:graphicFrameLocks noGrp="1"/>
          </p:cNvGraphicFramePr>
          <p:nvPr>
            <p:extLst>
              <p:ext uri="{D42A27DB-BD31-4B8C-83A1-F6EECF244321}">
                <p14:modId xmlns:p14="http://schemas.microsoft.com/office/powerpoint/2010/main" xmlns="" val="3057174920"/>
              </p:ext>
            </p:extLst>
          </p:nvPr>
        </p:nvGraphicFramePr>
        <p:xfrm>
          <a:off x="67437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sp>
        <p:nvSpPr>
          <p:cNvPr id="17" name="TextBox 16"/>
          <p:cNvSpPr txBox="1"/>
          <p:nvPr/>
        </p:nvSpPr>
        <p:spPr>
          <a:xfrm>
            <a:off x="990600" y="3733800"/>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b="1" dirty="0" smtClean="0">
                <a:solidFill>
                  <a:srgbClr val="FF0000"/>
                </a:solidFill>
              </a:rPr>
              <a:t>    data = 1;</a:t>
            </a:r>
          </a:p>
          <a:p>
            <a:r>
              <a:rPr lang="en-US" sz="1200" dirty="0"/>
              <a:t> </a:t>
            </a:r>
            <a:r>
              <a:rPr lang="en-US" sz="1200" dirty="0" smtClean="0"/>
              <a:t>   __</a:t>
            </a:r>
            <a:r>
              <a:rPr lang="en-US" sz="1200" dirty="0" err="1" smtClean="0"/>
              <a:t>mb_release</a:t>
            </a:r>
            <a:r>
              <a:rPr lang="en-US" sz="1200" dirty="0" smtClean="0"/>
              <a:t>();</a:t>
            </a:r>
          </a:p>
          <a:p>
            <a:r>
              <a:rPr lang="en-US" sz="1200" dirty="0" smtClean="0"/>
              <a:t>    flag = 1;</a:t>
            </a:r>
          </a:p>
          <a:p>
            <a:r>
              <a:rPr lang="en-US" sz="1200" dirty="0" smtClean="0"/>
              <a:t>}</a:t>
            </a:r>
            <a:endParaRPr lang="en-US" sz="1200" dirty="0"/>
          </a:p>
        </p:txBody>
      </p:sp>
      <p:sp>
        <p:nvSpPr>
          <p:cNvPr id="18" name="TextBox 17"/>
          <p:cNvSpPr txBox="1"/>
          <p:nvPr/>
        </p:nvSpPr>
        <p:spPr>
          <a:xfrm>
            <a:off x="990600" y="5080337"/>
            <a:ext cx="1905000" cy="1015663"/>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dirty="0" smtClean="0"/>
              <a:t>    while (flag == 0);</a:t>
            </a:r>
          </a:p>
          <a:p>
            <a:r>
              <a:rPr lang="en-US" sz="1200" dirty="0" smtClean="0"/>
              <a:t>    assert(data);</a:t>
            </a:r>
          </a:p>
          <a:p>
            <a:r>
              <a:rPr lang="en-US" sz="1200" dirty="0" smtClean="0"/>
              <a:t>}</a:t>
            </a:r>
            <a:endParaRPr lang="en-US" sz="1200" dirty="0"/>
          </a:p>
        </p:txBody>
      </p:sp>
    </p:spTree>
    <p:extLst>
      <p:ext uri="{BB962C8B-B14F-4D97-AF65-F5344CB8AC3E}">
        <p14:creationId xmlns:p14="http://schemas.microsoft.com/office/powerpoint/2010/main" xmlns="" val="102727174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Store Q Issue Example (Fixed)</a:t>
            </a:r>
            <a:endParaRPr lang="en-US" dirty="0"/>
          </a:p>
        </p:txBody>
      </p:sp>
      <p:sp>
        <p:nvSpPr>
          <p:cNvPr id="11" name="Rectangle 10"/>
          <p:cNvSpPr/>
          <p:nvPr/>
        </p:nvSpPr>
        <p:spPr>
          <a:xfrm>
            <a:off x="4953000" y="3810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Read (flag)</a:t>
            </a:r>
            <a:endParaRPr lang="en-US" dirty="0">
              <a:solidFill>
                <a:schemeClr val="tx1"/>
              </a:solidFill>
            </a:endParaRPr>
          </a:p>
        </p:txBody>
      </p:sp>
      <p:sp>
        <p:nvSpPr>
          <p:cNvPr id="12" name="TextBox 11"/>
          <p:cNvSpPr txBox="1"/>
          <p:nvPr/>
        </p:nvSpPr>
        <p:spPr>
          <a:xfrm>
            <a:off x="7543800" y="3777734"/>
            <a:ext cx="490840" cy="369332"/>
          </a:xfrm>
          <a:prstGeom prst="rect">
            <a:avLst/>
          </a:prstGeom>
          <a:noFill/>
        </p:spPr>
        <p:txBody>
          <a:bodyPr wrap="none" rtlCol="0">
            <a:spAutoFit/>
          </a:bodyPr>
          <a:lstStyle/>
          <a:p>
            <a:r>
              <a:rPr lang="en-US" dirty="0" smtClean="0"/>
              <a:t>ICB</a:t>
            </a:r>
            <a:endParaRPr lang="en-US" dirty="0"/>
          </a:p>
        </p:txBody>
      </p:sp>
      <p:sp>
        <p:nvSpPr>
          <p:cNvPr id="14" name="TextBox 13"/>
          <p:cNvSpPr txBox="1"/>
          <p:nvPr/>
        </p:nvSpPr>
        <p:spPr>
          <a:xfrm>
            <a:off x="762000" y="1752600"/>
            <a:ext cx="3124200" cy="923330"/>
          </a:xfrm>
          <a:prstGeom prst="rect">
            <a:avLst/>
          </a:prstGeom>
          <a:noFill/>
          <a:ln>
            <a:solidFill>
              <a:srgbClr val="002060"/>
            </a:solidFill>
          </a:ln>
        </p:spPr>
        <p:txBody>
          <a:bodyPr wrap="square" rtlCol="0">
            <a:spAutoFit/>
          </a:bodyPr>
          <a:lstStyle/>
          <a:p>
            <a:r>
              <a:rPr lang="en-US" dirty="0" smtClean="0"/>
              <a:t>Core 1 issues a read message for ‘flag’ due to it not being in the cache</a:t>
            </a:r>
            <a:endParaRPr lang="en-US" dirty="0"/>
          </a:p>
        </p:txBody>
      </p:sp>
      <p:sp>
        <p:nvSpPr>
          <p:cNvPr id="3" name="Down Arrow 2"/>
          <p:cNvSpPr/>
          <p:nvPr/>
        </p:nvSpPr>
        <p:spPr>
          <a:xfrm>
            <a:off x="6993565" y="3276600"/>
            <a:ext cx="3810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5" name="Table 14"/>
          <p:cNvGraphicFramePr>
            <a:graphicFrameLocks noGrp="1"/>
          </p:cNvGraphicFramePr>
          <p:nvPr>
            <p:extLst>
              <p:ext uri="{D42A27DB-BD31-4B8C-83A1-F6EECF244321}">
                <p14:modId xmlns:p14="http://schemas.microsoft.com/office/powerpoint/2010/main" xmlns="" val="1781809517"/>
              </p:ext>
            </p:extLst>
          </p:nvPr>
        </p:nvGraphicFramePr>
        <p:xfrm>
          <a:off x="40766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xmlns="" val="2131180174"/>
              </p:ext>
            </p:extLst>
          </p:nvPr>
        </p:nvGraphicFramePr>
        <p:xfrm>
          <a:off x="64007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bl>
          </a:graphicData>
        </a:graphic>
      </p:graphicFrame>
      <p:sp>
        <p:nvSpPr>
          <p:cNvPr id="23" name="TextBox 22"/>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24" name="Table 23"/>
          <p:cNvGraphicFramePr>
            <a:graphicFrameLocks noGrp="1"/>
          </p:cNvGraphicFramePr>
          <p:nvPr>
            <p:extLst>
              <p:ext uri="{D42A27DB-BD31-4B8C-83A1-F6EECF244321}">
                <p14:modId xmlns:p14="http://schemas.microsoft.com/office/powerpoint/2010/main" xmlns="" val="545570610"/>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r>
            </a:tbl>
          </a:graphicData>
        </a:graphic>
      </p:graphicFrame>
      <p:sp>
        <p:nvSpPr>
          <p:cNvPr id="17" name="TextBox 16"/>
          <p:cNvSpPr txBox="1"/>
          <p:nvPr/>
        </p:nvSpPr>
        <p:spPr>
          <a:xfrm>
            <a:off x="4267200" y="1371600"/>
            <a:ext cx="1676400" cy="646331"/>
          </a:xfrm>
          <a:prstGeom prst="rect">
            <a:avLst/>
          </a:prstGeom>
          <a:noFill/>
        </p:spPr>
        <p:txBody>
          <a:bodyPr wrap="square" rtlCol="0">
            <a:spAutoFit/>
          </a:bodyPr>
          <a:lstStyle/>
          <a:p>
            <a:pPr algn="ctr"/>
            <a:r>
              <a:rPr lang="en-US" dirty="0" smtClean="0"/>
              <a:t>Core 0 Cache/Store Q</a:t>
            </a:r>
            <a:endParaRPr lang="en-US" dirty="0"/>
          </a:p>
        </p:txBody>
      </p:sp>
      <p:sp>
        <p:nvSpPr>
          <p:cNvPr id="18" name="TextBox 17"/>
          <p:cNvSpPr txBox="1"/>
          <p:nvPr/>
        </p:nvSpPr>
        <p:spPr>
          <a:xfrm>
            <a:off x="6553200" y="1334869"/>
            <a:ext cx="1676400" cy="646331"/>
          </a:xfrm>
          <a:prstGeom prst="rect">
            <a:avLst/>
          </a:prstGeom>
          <a:noFill/>
        </p:spPr>
        <p:txBody>
          <a:bodyPr wrap="square" rtlCol="0">
            <a:spAutoFit/>
          </a:bodyPr>
          <a:lstStyle/>
          <a:p>
            <a:pPr algn="ctr"/>
            <a:r>
              <a:rPr lang="en-US" dirty="0" smtClean="0"/>
              <a:t>Core 1 Cache/Store Q</a:t>
            </a:r>
            <a:endParaRPr lang="en-US" dirty="0"/>
          </a:p>
        </p:txBody>
      </p:sp>
      <p:graphicFrame>
        <p:nvGraphicFramePr>
          <p:cNvPr id="21" name="Table 20"/>
          <p:cNvGraphicFramePr>
            <a:graphicFrameLocks noGrp="1"/>
          </p:cNvGraphicFramePr>
          <p:nvPr>
            <p:extLst>
              <p:ext uri="{D42A27DB-BD31-4B8C-83A1-F6EECF244321}">
                <p14:modId xmlns:p14="http://schemas.microsoft.com/office/powerpoint/2010/main" xmlns="" val="1653965666"/>
              </p:ext>
            </p:extLst>
          </p:nvPr>
        </p:nvGraphicFramePr>
        <p:xfrm>
          <a:off x="44958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r>
                        <a:rPr lang="en-US" dirty="0" smtClean="0">
                          <a:solidFill>
                            <a:schemeClr val="tx1"/>
                          </a:solidFill>
                        </a:rPr>
                        <a:t>data</a:t>
                      </a:r>
                      <a:endParaRPr lang="en-US" dirty="0">
                        <a:solidFill>
                          <a:schemeClr val="tx1"/>
                        </a:solidFill>
                      </a:endParaRPr>
                    </a:p>
                  </a:txBody>
                  <a:tcPr>
                    <a:solidFill>
                      <a:schemeClr val="accent3">
                        <a:lumMod val="60000"/>
                        <a:lumOff val="40000"/>
                      </a:schemeClr>
                    </a:solidFill>
                  </a:tcPr>
                </a:tc>
                <a:tc>
                  <a:txBody>
                    <a:bodyPr/>
                    <a:lstStyle/>
                    <a:p>
                      <a:pPr algn="ctr"/>
                      <a:r>
                        <a:rPr lang="en-US" dirty="0" smtClean="0">
                          <a:solidFill>
                            <a:schemeClr val="tx1"/>
                          </a:solidFill>
                        </a:rPr>
                        <a:t>1</a:t>
                      </a: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xmlns="" val="1609650094"/>
              </p:ext>
            </p:extLst>
          </p:nvPr>
        </p:nvGraphicFramePr>
        <p:xfrm>
          <a:off x="67437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sp>
        <p:nvSpPr>
          <p:cNvPr id="20" name="TextBox 19"/>
          <p:cNvSpPr txBox="1"/>
          <p:nvPr/>
        </p:nvSpPr>
        <p:spPr>
          <a:xfrm>
            <a:off x="990600" y="3733800"/>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b="1" dirty="0" smtClean="0">
                <a:solidFill>
                  <a:srgbClr val="FF0000"/>
                </a:solidFill>
              </a:rPr>
              <a:t>    data = 1;</a:t>
            </a:r>
          </a:p>
          <a:p>
            <a:r>
              <a:rPr lang="en-US" sz="1200" dirty="0"/>
              <a:t> </a:t>
            </a:r>
            <a:r>
              <a:rPr lang="en-US" sz="1200" dirty="0" smtClean="0"/>
              <a:t>   __</a:t>
            </a:r>
            <a:r>
              <a:rPr lang="en-US" sz="1200" dirty="0" err="1" smtClean="0"/>
              <a:t>mb_release</a:t>
            </a:r>
            <a:r>
              <a:rPr lang="en-US" sz="1200" dirty="0" smtClean="0"/>
              <a:t>();</a:t>
            </a:r>
          </a:p>
          <a:p>
            <a:r>
              <a:rPr lang="en-US" sz="1200" dirty="0" smtClean="0"/>
              <a:t>    flag = 1;</a:t>
            </a:r>
          </a:p>
          <a:p>
            <a:r>
              <a:rPr lang="en-US" sz="1200" dirty="0" smtClean="0"/>
              <a:t>}</a:t>
            </a:r>
            <a:endParaRPr lang="en-US" sz="1200" dirty="0"/>
          </a:p>
        </p:txBody>
      </p:sp>
      <p:sp>
        <p:nvSpPr>
          <p:cNvPr id="25" name="TextBox 24"/>
          <p:cNvSpPr txBox="1"/>
          <p:nvPr/>
        </p:nvSpPr>
        <p:spPr>
          <a:xfrm>
            <a:off x="990600" y="5080337"/>
            <a:ext cx="1905000" cy="1015663"/>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b="1" dirty="0" smtClean="0">
                <a:solidFill>
                  <a:srgbClr val="FF0000"/>
                </a:solidFill>
              </a:rPr>
              <a:t>    while (flag == 0);</a:t>
            </a:r>
          </a:p>
          <a:p>
            <a:r>
              <a:rPr lang="en-US" sz="1200" dirty="0" smtClean="0"/>
              <a:t>    assert(data);</a:t>
            </a:r>
          </a:p>
          <a:p>
            <a:r>
              <a:rPr lang="en-US" sz="1200" dirty="0" smtClean="0"/>
              <a:t>}</a:t>
            </a:r>
            <a:endParaRPr lang="en-US" sz="1200" dirty="0"/>
          </a:p>
        </p:txBody>
      </p:sp>
    </p:spTree>
    <p:extLst>
      <p:ext uri="{BB962C8B-B14F-4D97-AF65-F5344CB8AC3E}">
        <p14:creationId xmlns:p14="http://schemas.microsoft.com/office/powerpoint/2010/main" xmlns="" val="152649649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Store Q Issue Example (Fixed)</a:t>
            </a:r>
            <a:endParaRPr lang="en-US" dirty="0"/>
          </a:p>
        </p:txBody>
      </p:sp>
      <p:sp>
        <p:nvSpPr>
          <p:cNvPr id="11" name="Rectangle 10"/>
          <p:cNvSpPr/>
          <p:nvPr/>
        </p:nvSpPr>
        <p:spPr>
          <a:xfrm>
            <a:off x="4953000" y="3810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 name="TextBox 11"/>
          <p:cNvSpPr txBox="1"/>
          <p:nvPr/>
        </p:nvSpPr>
        <p:spPr>
          <a:xfrm>
            <a:off x="7543800" y="3777734"/>
            <a:ext cx="490840" cy="369332"/>
          </a:xfrm>
          <a:prstGeom prst="rect">
            <a:avLst/>
          </a:prstGeom>
          <a:noFill/>
        </p:spPr>
        <p:txBody>
          <a:bodyPr wrap="none" rtlCol="0">
            <a:spAutoFit/>
          </a:bodyPr>
          <a:lstStyle/>
          <a:p>
            <a:r>
              <a:rPr lang="en-US" dirty="0" smtClean="0"/>
              <a:t>ICB</a:t>
            </a:r>
            <a:endParaRPr lang="en-US" dirty="0"/>
          </a:p>
        </p:txBody>
      </p:sp>
      <p:sp>
        <p:nvSpPr>
          <p:cNvPr id="14" name="TextBox 13"/>
          <p:cNvSpPr txBox="1"/>
          <p:nvPr/>
        </p:nvSpPr>
        <p:spPr>
          <a:xfrm>
            <a:off x="762000" y="1752600"/>
            <a:ext cx="3124200" cy="923330"/>
          </a:xfrm>
          <a:prstGeom prst="rect">
            <a:avLst/>
          </a:prstGeom>
          <a:noFill/>
          <a:ln>
            <a:solidFill>
              <a:srgbClr val="002060"/>
            </a:solidFill>
          </a:ln>
        </p:spPr>
        <p:txBody>
          <a:bodyPr wrap="square" rtlCol="0">
            <a:spAutoFit/>
          </a:bodyPr>
          <a:lstStyle/>
          <a:p>
            <a:r>
              <a:rPr lang="en-US" dirty="0" smtClean="0"/>
              <a:t>Core 0 blocks on the memory barrier for the store Q to be flushed to the cache</a:t>
            </a:r>
            <a:endParaRPr lang="en-US" dirty="0"/>
          </a:p>
        </p:txBody>
      </p:sp>
      <p:graphicFrame>
        <p:nvGraphicFramePr>
          <p:cNvPr id="15" name="Table 14"/>
          <p:cNvGraphicFramePr>
            <a:graphicFrameLocks noGrp="1"/>
          </p:cNvGraphicFramePr>
          <p:nvPr>
            <p:extLst>
              <p:ext uri="{D42A27DB-BD31-4B8C-83A1-F6EECF244321}">
                <p14:modId xmlns:p14="http://schemas.microsoft.com/office/powerpoint/2010/main" xmlns="" val="3889929962"/>
              </p:ext>
            </p:extLst>
          </p:nvPr>
        </p:nvGraphicFramePr>
        <p:xfrm>
          <a:off x="40766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xmlns="" val="2042478715"/>
              </p:ext>
            </p:extLst>
          </p:nvPr>
        </p:nvGraphicFramePr>
        <p:xfrm>
          <a:off x="64007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bl>
          </a:graphicData>
        </a:graphic>
      </p:graphicFrame>
      <p:sp>
        <p:nvSpPr>
          <p:cNvPr id="23" name="TextBox 22"/>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24" name="Table 23"/>
          <p:cNvGraphicFramePr>
            <a:graphicFrameLocks noGrp="1"/>
          </p:cNvGraphicFramePr>
          <p:nvPr>
            <p:extLst>
              <p:ext uri="{D42A27DB-BD31-4B8C-83A1-F6EECF244321}">
                <p14:modId xmlns:p14="http://schemas.microsoft.com/office/powerpoint/2010/main" xmlns="" val="3953850438"/>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r>
            </a:tbl>
          </a:graphicData>
        </a:graphic>
      </p:graphicFrame>
      <p:sp>
        <p:nvSpPr>
          <p:cNvPr id="17" name="TextBox 16"/>
          <p:cNvSpPr txBox="1"/>
          <p:nvPr/>
        </p:nvSpPr>
        <p:spPr>
          <a:xfrm>
            <a:off x="4267200" y="1371600"/>
            <a:ext cx="1676400" cy="646331"/>
          </a:xfrm>
          <a:prstGeom prst="rect">
            <a:avLst/>
          </a:prstGeom>
          <a:noFill/>
        </p:spPr>
        <p:txBody>
          <a:bodyPr wrap="square" rtlCol="0">
            <a:spAutoFit/>
          </a:bodyPr>
          <a:lstStyle/>
          <a:p>
            <a:pPr algn="ctr"/>
            <a:r>
              <a:rPr lang="en-US" dirty="0" smtClean="0"/>
              <a:t>Core 0 Cache/Store Q</a:t>
            </a:r>
            <a:endParaRPr lang="en-US" dirty="0"/>
          </a:p>
        </p:txBody>
      </p:sp>
      <p:sp>
        <p:nvSpPr>
          <p:cNvPr id="18" name="TextBox 17"/>
          <p:cNvSpPr txBox="1"/>
          <p:nvPr/>
        </p:nvSpPr>
        <p:spPr>
          <a:xfrm>
            <a:off x="6553200" y="1334869"/>
            <a:ext cx="1676400" cy="646331"/>
          </a:xfrm>
          <a:prstGeom prst="rect">
            <a:avLst/>
          </a:prstGeom>
          <a:noFill/>
        </p:spPr>
        <p:txBody>
          <a:bodyPr wrap="square" rtlCol="0">
            <a:spAutoFit/>
          </a:bodyPr>
          <a:lstStyle/>
          <a:p>
            <a:pPr algn="ctr"/>
            <a:r>
              <a:rPr lang="en-US" dirty="0" smtClean="0"/>
              <a:t>Core 1 Cache/Store Q</a:t>
            </a:r>
            <a:endParaRPr lang="en-US" dirty="0"/>
          </a:p>
        </p:txBody>
      </p:sp>
      <p:graphicFrame>
        <p:nvGraphicFramePr>
          <p:cNvPr id="21" name="Table 20"/>
          <p:cNvGraphicFramePr>
            <a:graphicFrameLocks noGrp="1"/>
          </p:cNvGraphicFramePr>
          <p:nvPr>
            <p:extLst>
              <p:ext uri="{D42A27DB-BD31-4B8C-83A1-F6EECF244321}">
                <p14:modId xmlns:p14="http://schemas.microsoft.com/office/powerpoint/2010/main" xmlns="" val="716568706"/>
              </p:ext>
            </p:extLst>
          </p:nvPr>
        </p:nvGraphicFramePr>
        <p:xfrm>
          <a:off x="44958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r>
                        <a:rPr lang="en-US" dirty="0" smtClean="0">
                          <a:solidFill>
                            <a:schemeClr val="tx1"/>
                          </a:solidFill>
                        </a:rPr>
                        <a:t>data</a:t>
                      </a:r>
                      <a:endParaRPr lang="en-US" dirty="0">
                        <a:solidFill>
                          <a:schemeClr val="tx1"/>
                        </a:solidFill>
                      </a:endParaRPr>
                    </a:p>
                  </a:txBody>
                  <a:tcPr>
                    <a:solidFill>
                      <a:schemeClr val="accent3">
                        <a:lumMod val="60000"/>
                        <a:lumOff val="40000"/>
                      </a:schemeClr>
                    </a:solidFill>
                  </a:tcPr>
                </a:tc>
                <a:tc>
                  <a:txBody>
                    <a:bodyPr/>
                    <a:lstStyle/>
                    <a:p>
                      <a:pPr algn="ctr"/>
                      <a:r>
                        <a:rPr lang="en-US" dirty="0" smtClean="0">
                          <a:solidFill>
                            <a:schemeClr val="tx1"/>
                          </a:solidFill>
                        </a:rPr>
                        <a:t>1</a:t>
                      </a: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xmlns="" val="1895326957"/>
              </p:ext>
            </p:extLst>
          </p:nvPr>
        </p:nvGraphicFramePr>
        <p:xfrm>
          <a:off x="67437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sp>
        <p:nvSpPr>
          <p:cNvPr id="16" name="TextBox 15"/>
          <p:cNvSpPr txBox="1"/>
          <p:nvPr/>
        </p:nvSpPr>
        <p:spPr>
          <a:xfrm>
            <a:off x="990600" y="3733800"/>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dirty="0" smtClean="0"/>
              <a:t>    data = 1;</a:t>
            </a:r>
          </a:p>
          <a:p>
            <a:r>
              <a:rPr lang="en-US" sz="1200" b="1" dirty="0">
                <a:solidFill>
                  <a:srgbClr val="FF0000"/>
                </a:solidFill>
              </a:rPr>
              <a:t> </a:t>
            </a:r>
            <a:r>
              <a:rPr lang="en-US" sz="1200" b="1" dirty="0" smtClean="0">
                <a:solidFill>
                  <a:srgbClr val="FF0000"/>
                </a:solidFill>
              </a:rPr>
              <a:t>   __</a:t>
            </a:r>
            <a:r>
              <a:rPr lang="en-US" sz="1200" b="1" dirty="0" err="1" smtClean="0">
                <a:solidFill>
                  <a:srgbClr val="FF0000"/>
                </a:solidFill>
              </a:rPr>
              <a:t>mb_release</a:t>
            </a:r>
            <a:r>
              <a:rPr lang="en-US" sz="1200" b="1" dirty="0" smtClean="0">
                <a:solidFill>
                  <a:srgbClr val="FF0000"/>
                </a:solidFill>
              </a:rPr>
              <a:t>();</a:t>
            </a:r>
          </a:p>
          <a:p>
            <a:r>
              <a:rPr lang="en-US" sz="1200" dirty="0" smtClean="0"/>
              <a:t>    flag = 1;</a:t>
            </a:r>
          </a:p>
          <a:p>
            <a:r>
              <a:rPr lang="en-US" sz="1200" dirty="0" smtClean="0"/>
              <a:t>}</a:t>
            </a:r>
            <a:endParaRPr lang="en-US" sz="1200" dirty="0"/>
          </a:p>
        </p:txBody>
      </p:sp>
      <p:sp>
        <p:nvSpPr>
          <p:cNvPr id="20" name="TextBox 19"/>
          <p:cNvSpPr txBox="1"/>
          <p:nvPr/>
        </p:nvSpPr>
        <p:spPr>
          <a:xfrm>
            <a:off x="990600" y="5080337"/>
            <a:ext cx="1905000" cy="1015663"/>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b="1" dirty="0" smtClean="0">
                <a:solidFill>
                  <a:srgbClr val="FF0000"/>
                </a:solidFill>
              </a:rPr>
              <a:t>    while (flag == 0);</a:t>
            </a:r>
          </a:p>
          <a:p>
            <a:r>
              <a:rPr lang="en-US" sz="1200" dirty="0" smtClean="0"/>
              <a:t>    assert(data);</a:t>
            </a:r>
          </a:p>
          <a:p>
            <a:r>
              <a:rPr lang="en-US" sz="1200" dirty="0" smtClean="0"/>
              <a:t>}</a:t>
            </a:r>
            <a:endParaRPr lang="en-US" sz="1200" dirty="0"/>
          </a:p>
        </p:txBody>
      </p:sp>
    </p:spTree>
    <p:extLst>
      <p:ext uri="{BB962C8B-B14F-4D97-AF65-F5344CB8AC3E}">
        <p14:creationId xmlns:p14="http://schemas.microsoft.com/office/powerpoint/2010/main" xmlns="" val="356337906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Store Q Issue Example (Fixed)</a:t>
            </a:r>
            <a:endParaRPr lang="en-US" dirty="0"/>
          </a:p>
        </p:txBody>
      </p:sp>
      <p:sp>
        <p:nvSpPr>
          <p:cNvPr id="11" name="Rectangle 10"/>
          <p:cNvSpPr/>
          <p:nvPr/>
        </p:nvSpPr>
        <p:spPr>
          <a:xfrm>
            <a:off x="4953000" y="3810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Read Response (flag=0)</a:t>
            </a:r>
            <a:endParaRPr lang="en-US" dirty="0">
              <a:solidFill>
                <a:schemeClr val="tx1"/>
              </a:solidFill>
            </a:endParaRPr>
          </a:p>
        </p:txBody>
      </p:sp>
      <p:sp>
        <p:nvSpPr>
          <p:cNvPr id="12" name="TextBox 11"/>
          <p:cNvSpPr txBox="1"/>
          <p:nvPr/>
        </p:nvSpPr>
        <p:spPr>
          <a:xfrm>
            <a:off x="7543800" y="3777734"/>
            <a:ext cx="490840" cy="369332"/>
          </a:xfrm>
          <a:prstGeom prst="rect">
            <a:avLst/>
          </a:prstGeom>
          <a:noFill/>
        </p:spPr>
        <p:txBody>
          <a:bodyPr wrap="none" rtlCol="0">
            <a:spAutoFit/>
          </a:bodyPr>
          <a:lstStyle/>
          <a:p>
            <a:r>
              <a:rPr lang="en-US" dirty="0" smtClean="0"/>
              <a:t>ICB</a:t>
            </a:r>
            <a:endParaRPr lang="en-US" dirty="0"/>
          </a:p>
        </p:txBody>
      </p:sp>
      <p:sp>
        <p:nvSpPr>
          <p:cNvPr id="14" name="TextBox 13"/>
          <p:cNvSpPr txBox="1"/>
          <p:nvPr/>
        </p:nvSpPr>
        <p:spPr>
          <a:xfrm>
            <a:off x="762000" y="1752600"/>
            <a:ext cx="3124200" cy="1477328"/>
          </a:xfrm>
          <a:prstGeom prst="rect">
            <a:avLst/>
          </a:prstGeom>
          <a:noFill/>
          <a:ln>
            <a:solidFill>
              <a:srgbClr val="002060"/>
            </a:solidFill>
          </a:ln>
        </p:spPr>
        <p:txBody>
          <a:bodyPr wrap="square" rtlCol="0">
            <a:spAutoFit/>
          </a:bodyPr>
          <a:lstStyle/>
          <a:p>
            <a:r>
              <a:rPr lang="en-US" dirty="0" smtClean="0"/>
              <a:t>Core 0 respond to the read request of ‘flag’</a:t>
            </a:r>
          </a:p>
          <a:p>
            <a:r>
              <a:rPr lang="en-US" dirty="0" smtClean="0"/>
              <a:t>The cache line sent to Core 1 and also marked as Shared on Core 0.</a:t>
            </a:r>
            <a:endParaRPr lang="en-US" dirty="0"/>
          </a:p>
        </p:txBody>
      </p:sp>
      <p:sp>
        <p:nvSpPr>
          <p:cNvPr id="3" name="Down Arrow 2"/>
          <p:cNvSpPr/>
          <p:nvPr/>
        </p:nvSpPr>
        <p:spPr>
          <a:xfrm>
            <a:off x="5257800" y="3276600"/>
            <a:ext cx="3810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5" name="Table 14"/>
          <p:cNvGraphicFramePr>
            <a:graphicFrameLocks noGrp="1"/>
          </p:cNvGraphicFramePr>
          <p:nvPr>
            <p:extLst>
              <p:ext uri="{D42A27DB-BD31-4B8C-83A1-F6EECF244321}">
                <p14:modId xmlns:p14="http://schemas.microsoft.com/office/powerpoint/2010/main" xmlns="" val="899959424"/>
              </p:ext>
            </p:extLst>
          </p:nvPr>
        </p:nvGraphicFramePr>
        <p:xfrm>
          <a:off x="40766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c>
                  <a:txBody>
                    <a:bodyPr/>
                    <a:lstStyle/>
                    <a:p>
                      <a:pPr algn="ctr"/>
                      <a:r>
                        <a:rPr lang="en-US" b="1" dirty="0" smtClean="0">
                          <a:solidFill>
                            <a:srgbClr val="FF0000"/>
                          </a:solidFill>
                        </a:rPr>
                        <a:t>S</a:t>
                      </a:r>
                      <a:endParaRPr lang="en-US" b="1" dirty="0">
                        <a:solidFill>
                          <a:srgbClr val="FF0000"/>
                        </a:solidFill>
                      </a:endParaRPr>
                    </a:p>
                  </a:txBody>
                  <a:tcPr/>
                </a:tc>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xmlns="" val="3801384235"/>
              </p:ext>
            </p:extLst>
          </p:nvPr>
        </p:nvGraphicFramePr>
        <p:xfrm>
          <a:off x="64007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bl>
          </a:graphicData>
        </a:graphic>
      </p:graphicFrame>
      <p:sp>
        <p:nvSpPr>
          <p:cNvPr id="23" name="TextBox 22"/>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24" name="Table 23"/>
          <p:cNvGraphicFramePr>
            <a:graphicFrameLocks noGrp="1"/>
          </p:cNvGraphicFramePr>
          <p:nvPr>
            <p:extLst>
              <p:ext uri="{D42A27DB-BD31-4B8C-83A1-F6EECF244321}">
                <p14:modId xmlns:p14="http://schemas.microsoft.com/office/powerpoint/2010/main" xmlns="" val="4001477644"/>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r>
            </a:tbl>
          </a:graphicData>
        </a:graphic>
      </p:graphicFrame>
      <p:sp>
        <p:nvSpPr>
          <p:cNvPr id="17" name="TextBox 16"/>
          <p:cNvSpPr txBox="1"/>
          <p:nvPr/>
        </p:nvSpPr>
        <p:spPr>
          <a:xfrm>
            <a:off x="4267200" y="1371600"/>
            <a:ext cx="1676400" cy="646331"/>
          </a:xfrm>
          <a:prstGeom prst="rect">
            <a:avLst/>
          </a:prstGeom>
          <a:noFill/>
        </p:spPr>
        <p:txBody>
          <a:bodyPr wrap="square" rtlCol="0">
            <a:spAutoFit/>
          </a:bodyPr>
          <a:lstStyle/>
          <a:p>
            <a:pPr algn="ctr"/>
            <a:r>
              <a:rPr lang="en-US" dirty="0" smtClean="0"/>
              <a:t>Core 0 Cache/Store Q</a:t>
            </a:r>
            <a:endParaRPr lang="en-US" dirty="0"/>
          </a:p>
        </p:txBody>
      </p:sp>
      <p:sp>
        <p:nvSpPr>
          <p:cNvPr id="18" name="TextBox 17"/>
          <p:cNvSpPr txBox="1"/>
          <p:nvPr/>
        </p:nvSpPr>
        <p:spPr>
          <a:xfrm>
            <a:off x="6553200" y="1334869"/>
            <a:ext cx="1676400" cy="646331"/>
          </a:xfrm>
          <a:prstGeom prst="rect">
            <a:avLst/>
          </a:prstGeom>
          <a:noFill/>
        </p:spPr>
        <p:txBody>
          <a:bodyPr wrap="square" rtlCol="0">
            <a:spAutoFit/>
          </a:bodyPr>
          <a:lstStyle/>
          <a:p>
            <a:pPr algn="ctr"/>
            <a:r>
              <a:rPr lang="en-US" dirty="0" smtClean="0"/>
              <a:t>Core 1 Cache/Store Q</a:t>
            </a:r>
            <a:endParaRPr lang="en-US" dirty="0"/>
          </a:p>
        </p:txBody>
      </p:sp>
      <p:graphicFrame>
        <p:nvGraphicFramePr>
          <p:cNvPr id="21" name="Table 20"/>
          <p:cNvGraphicFramePr>
            <a:graphicFrameLocks noGrp="1"/>
          </p:cNvGraphicFramePr>
          <p:nvPr>
            <p:extLst>
              <p:ext uri="{D42A27DB-BD31-4B8C-83A1-F6EECF244321}">
                <p14:modId xmlns:p14="http://schemas.microsoft.com/office/powerpoint/2010/main" xmlns="" val="2475930316"/>
              </p:ext>
            </p:extLst>
          </p:nvPr>
        </p:nvGraphicFramePr>
        <p:xfrm>
          <a:off x="44958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r>
                        <a:rPr lang="en-US" dirty="0" smtClean="0">
                          <a:solidFill>
                            <a:schemeClr val="tx1"/>
                          </a:solidFill>
                        </a:rPr>
                        <a:t>data</a:t>
                      </a:r>
                      <a:endParaRPr lang="en-US" dirty="0">
                        <a:solidFill>
                          <a:schemeClr val="tx1"/>
                        </a:solidFill>
                      </a:endParaRPr>
                    </a:p>
                  </a:txBody>
                  <a:tcPr>
                    <a:solidFill>
                      <a:schemeClr val="accent3">
                        <a:lumMod val="60000"/>
                        <a:lumOff val="40000"/>
                      </a:schemeClr>
                    </a:solidFill>
                  </a:tcPr>
                </a:tc>
                <a:tc>
                  <a:txBody>
                    <a:bodyPr/>
                    <a:lstStyle/>
                    <a:p>
                      <a:pPr algn="ctr"/>
                      <a:r>
                        <a:rPr lang="en-US" dirty="0" smtClean="0">
                          <a:solidFill>
                            <a:schemeClr val="tx1"/>
                          </a:solidFill>
                        </a:rPr>
                        <a:t>1</a:t>
                      </a: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xmlns="" val="745020672"/>
              </p:ext>
            </p:extLst>
          </p:nvPr>
        </p:nvGraphicFramePr>
        <p:xfrm>
          <a:off x="67437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sp>
        <p:nvSpPr>
          <p:cNvPr id="20" name="TextBox 19"/>
          <p:cNvSpPr txBox="1"/>
          <p:nvPr/>
        </p:nvSpPr>
        <p:spPr>
          <a:xfrm>
            <a:off x="990600" y="3733800"/>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dirty="0" smtClean="0"/>
              <a:t>    data = 1;</a:t>
            </a:r>
          </a:p>
          <a:p>
            <a:r>
              <a:rPr lang="en-US" sz="1200" b="1" dirty="0">
                <a:solidFill>
                  <a:srgbClr val="FF0000"/>
                </a:solidFill>
              </a:rPr>
              <a:t> </a:t>
            </a:r>
            <a:r>
              <a:rPr lang="en-US" sz="1200" b="1" dirty="0" smtClean="0">
                <a:solidFill>
                  <a:srgbClr val="FF0000"/>
                </a:solidFill>
              </a:rPr>
              <a:t>   __</a:t>
            </a:r>
            <a:r>
              <a:rPr lang="en-US" sz="1200" b="1" dirty="0" err="1" smtClean="0">
                <a:solidFill>
                  <a:srgbClr val="FF0000"/>
                </a:solidFill>
              </a:rPr>
              <a:t>mb_release</a:t>
            </a:r>
            <a:r>
              <a:rPr lang="en-US" sz="1200" b="1" dirty="0" smtClean="0">
                <a:solidFill>
                  <a:srgbClr val="FF0000"/>
                </a:solidFill>
              </a:rPr>
              <a:t>();</a:t>
            </a:r>
          </a:p>
          <a:p>
            <a:r>
              <a:rPr lang="en-US" sz="1200" dirty="0" smtClean="0"/>
              <a:t>    flag = 1;</a:t>
            </a:r>
          </a:p>
          <a:p>
            <a:r>
              <a:rPr lang="en-US" sz="1200" dirty="0" smtClean="0"/>
              <a:t>}</a:t>
            </a:r>
            <a:endParaRPr lang="en-US" sz="1200" dirty="0"/>
          </a:p>
        </p:txBody>
      </p:sp>
      <p:sp>
        <p:nvSpPr>
          <p:cNvPr id="25" name="TextBox 24"/>
          <p:cNvSpPr txBox="1"/>
          <p:nvPr/>
        </p:nvSpPr>
        <p:spPr>
          <a:xfrm>
            <a:off x="990600" y="5080337"/>
            <a:ext cx="1905000" cy="1015663"/>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b="1" dirty="0" smtClean="0">
                <a:solidFill>
                  <a:srgbClr val="FF0000"/>
                </a:solidFill>
              </a:rPr>
              <a:t>    while (flag == 0);</a:t>
            </a:r>
          </a:p>
          <a:p>
            <a:r>
              <a:rPr lang="en-US" sz="1200" dirty="0" smtClean="0"/>
              <a:t>    assert(data);</a:t>
            </a:r>
          </a:p>
          <a:p>
            <a:r>
              <a:rPr lang="en-US" sz="1200" dirty="0" smtClean="0"/>
              <a:t>}</a:t>
            </a:r>
            <a:endParaRPr lang="en-US" sz="1200" dirty="0"/>
          </a:p>
        </p:txBody>
      </p:sp>
    </p:spTree>
    <p:extLst>
      <p:ext uri="{BB962C8B-B14F-4D97-AF65-F5344CB8AC3E}">
        <p14:creationId xmlns:p14="http://schemas.microsoft.com/office/powerpoint/2010/main" xmlns="" val="11937012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Simple 2-core CPU</a:t>
            </a:r>
            <a:endParaRPr lang="en-US" dirty="0"/>
          </a:p>
        </p:txBody>
      </p:sp>
      <p:grpSp>
        <p:nvGrpSpPr>
          <p:cNvPr id="17" name="Group 16"/>
          <p:cNvGrpSpPr/>
          <p:nvPr/>
        </p:nvGrpSpPr>
        <p:grpSpPr>
          <a:xfrm>
            <a:off x="1981200" y="1447800"/>
            <a:ext cx="5257800" cy="3429000"/>
            <a:chOff x="1981200" y="1447800"/>
            <a:chExt cx="5257800" cy="3429000"/>
          </a:xfrm>
        </p:grpSpPr>
        <p:sp>
          <p:nvSpPr>
            <p:cNvPr id="4" name="Rectangle 3"/>
            <p:cNvSpPr/>
            <p:nvPr/>
          </p:nvSpPr>
          <p:spPr>
            <a:xfrm>
              <a:off x="1981200" y="1447800"/>
              <a:ext cx="5257800" cy="3429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p:cNvCxnSpPr/>
            <p:nvPr/>
          </p:nvCxnSpPr>
          <p:spPr>
            <a:xfrm flipV="1">
              <a:off x="3200400" y="2286000"/>
              <a:ext cx="0" cy="163830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2286000" y="1662840"/>
              <a:ext cx="1828800" cy="838200"/>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Core</a:t>
              </a:r>
              <a:endParaRPr lang="en-US" dirty="0">
                <a:solidFill>
                  <a:schemeClr val="tx1"/>
                </a:solidFill>
              </a:endParaRPr>
            </a:p>
          </p:txBody>
        </p:sp>
        <p:cxnSp>
          <p:nvCxnSpPr>
            <p:cNvPr id="14" name="Straight Connector 13"/>
            <p:cNvCxnSpPr/>
            <p:nvPr/>
          </p:nvCxnSpPr>
          <p:spPr>
            <a:xfrm flipV="1">
              <a:off x="5959098" y="2190750"/>
              <a:ext cx="0" cy="163830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5029200" y="1664131"/>
              <a:ext cx="1828800" cy="838200"/>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Core</a:t>
              </a:r>
              <a:endParaRPr lang="en-US" dirty="0">
                <a:solidFill>
                  <a:schemeClr val="tx1"/>
                </a:solidFill>
              </a:endParaRPr>
            </a:p>
          </p:txBody>
        </p:sp>
        <p:sp>
          <p:nvSpPr>
            <p:cNvPr id="7" name="Rectangle 6"/>
            <p:cNvSpPr/>
            <p:nvPr/>
          </p:nvSpPr>
          <p:spPr>
            <a:xfrm>
              <a:off x="2286000" y="2590800"/>
              <a:ext cx="1828800" cy="838200"/>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L1 Cache</a:t>
              </a:r>
              <a:endParaRPr lang="en-US" dirty="0">
                <a:solidFill>
                  <a:schemeClr val="tx1"/>
                </a:solidFill>
              </a:endParaRPr>
            </a:p>
          </p:txBody>
        </p:sp>
        <p:cxnSp>
          <p:nvCxnSpPr>
            <p:cNvPr id="15" name="Straight Connector 14"/>
            <p:cNvCxnSpPr/>
            <p:nvPr/>
          </p:nvCxnSpPr>
          <p:spPr>
            <a:xfrm flipV="1">
              <a:off x="4572000" y="3924300"/>
              <a:ext cx="0" cy="72390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2286000" y="3714750"/>
              <a:ext cx="4572000" cy="419100"/>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ICB – Inter Connect Bus</a:t>
              </a:r>
              <a:endParaRPr lang="en-US" dirty="0">
                <a:solidFill>
                  <a:schemeClr val="tx1"/>
                </a:solidFill>
              </a:endParaRPr>
            </a:p>
          </p:txBody>
        </p:sp>
        <p:sp>
          <p:nvSpPr>
            <p:cNvPr id="10" name="Rectangle 9"/>
            <p:cNvSpPr/>
            <p:nvPr/>
          </p:nvSpPr>
          <p:spPr>
            <a:xfrm>
              <a:off x="2286000" y="4343400"/>
              <a:ext cx="4572000" cy="419100"/>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Memory Controller</a:t>
              </a:r>
              <a:endParaRPr lang="en-US" dirty="0">
                <a:solidFill>
                  <a:schemeClr val="tx1"/>
                </a:solidFill>
              </a:endParaRPr>
            </a:p>
          </p:txBody>
        </p:sp>
        <p:sp>
          <p:nvSpPr>
            <p:cNvPr id="11" name="Rectangle 10"/>
            <p:cNvSpPr/>
            <p:nvPr/>
          </p:nvSpPr>
          <p:spPr>
            <a:xfrm>
              <a:off x="5029200" y="2590800"/>
              <a:ext cx="1828800" cy="838200"/>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L1 Cache</a:t>
              </a:r>
              <a:endParaRPr lang="en-US" dirty="0">
                <a:solidFill>
                  <a:schemeClr val="tx1"/>
                </a:solidFill>
              </a:endParaRPr>
            </a:p>
          </p:txBody>
        </p:sp>
      </p:grpSp>
      <p:sp>
        <p:nvSpPr>
          <p:cNvPr id="18" name="Rectangle 17"/>
          <p:cNvSpPr/>
          <p:nvPr/>
        </p:nvSpPr>
        <p:spPr>
          <a:xfrm>
            <a:off x="2209800" y="5029200"/>
            <a:ext cx="48006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Main Memory</a:t>
            </a:r>
            <a:endParaRPr lang="en-US" dirty="0"/>
          </a:p>
        </p:txBody>
      </p:sp>
    </p:spTree>
    <p:extLst>
      <p:ext uri="{BB962C8B-B14F-4D97-AF65-F5344CB8AC3E}">
        <p14:creationId xmlns:p14="http://schemas.microsoft.com/office/powerpoint/2010/main" xmlns="" val="399869032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Store Q Issue Example (Fixed)</a:t>
            </a:r>
            <a:endParaRPr lang="en-US" dirty="0"/>
          </a:p>
        </p:txBody>
      </p:sp>
      <p:sp>
        <p:nvSpPr>
          <p:cNvPr id="11" name="Rectangle 10"/>
          <p:cNvSpPr/>
          <p:nvPr/>
        </p:nvSpPr>
        <p:spPr>
          <a:xfrm>
            <a:off x="4953000" y="3810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Read Response (flag=0)</a:t>
            </a:r>
            <a:endParaRPr lang="en-US" dirty="0">
              <a:solidFill>
                <a:schemeClr val="tx1"/>
              </a:solidFill>
            </a:endParaRPr>
          </a:p>
        </p:txBody>
      </p:sp>
      <p:sp>
        <p:nvSpPr>
          <p:cNvPr id="12" name="TextBox 11"/>
          <p:cNvSpPr txBox="1"/>
          <p:nvPr/>
        </p:nvSpPr>
        <p:spPr>
          <a:xfrm>
            <a:off x="7543800" y="3777734"/>
            <a:ext cx="490840" cy="369332"/>
          </a:xfrm>
          <a:prstGeom prst="rect">
            <a:avLst/>
          </a:prstGeom>
          <a:noFill/>
        </p:spPr>
        <p:txBody>
          <a:bodyPr wrap="none" rtlCol="0">
            <a:spAutoFit/>
          </a:bodyPr>
          <a:lstStyle/>
          <a:p>
            <a:r>
              <a:rPr lang="en-US" dirty="0" smtClean="0"/>
              <a:t>ICB</a:t>
            </a:r>
            <a:endParaRPr lang="en-US" dirty="0"/>
          </a:p>
        </p:txBody>
      </p:sp>
      <p:sp>
        <p:nvSpPr>
          <p:cNvPr id="14" name="TextBox 13"/>
          <p:cNvSpPr txBox="1"/>
          <p:nvPr/>
        </p:nvSpPr>
        <p:spPr>
          <a:xfrm>
            <a:off x="762000" y="1752600"/>
            <a:ext cx="3124200" cy="923330"/>
          </a:xfrm>
          <a:prstGeom prst="rect">
            <a:avLst/>
          </a:prstGeom>
          <a:noFill/>
          <a:ln>
            <a:solidFill>
              <a:srgbClr val="002060"/>
            </a:solidFill>
          </a:ln>
        </p:spPr>
        <p:txBody>
          <a:bodyPr wrap="square" rtlCol="0">
            <a:spAutoFit/>
          </a:bodyPr>
          <a:lstStyle/>
          <a:p>
            <a:r>
              <a:rPr lang="en-US" dirty="0" smtClean="0"/>
              <a:t>Core 1 receives the read response and marks the cache line as Shared</a:t>
            </a:r>
            <a:endParaRPr lang="en-US" dirty="0"/>
          </a:p>
        </p:txBody>
      </p:sp>
      <p:sp>
        <p:nvSpPr>
          <p:cNvPr id="3" name="Down Arrow 2"/>
          <p:cNvSpPr/>
          <p:nvPr/>
        </p:nvSpPr>
        <p:spPr>
          <a:xfrm rot="10800000">
            <a:off x="6858000" y="3276600"/>
            <a:ext cx="3810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5" name="Table 14"/>
          <p:cNvGraphicFramePr>
            <a:graphicFrameLocks noGrp="1"/>
          </p:cNvGraphicFramePr>
          <p:nvPr>
            <p:extLst>
              <p:ext uri="{D42A27DB-BD31-4B8C-83A1-F6EECF244321}">
                <p14:modId xmlns:p14="http://schemas.microsoft.com/office/powerpoint/2010/main" xmlns="" val="2247865799"/>
              </p:ext>
            </p:extLst>
          </p:nvPr>
        </p:nvGraphicFramePr>
        <p:xfrm>
          <a:off x="40766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c>
                  <a:txBody>
                    <a:bodyPr/>
                    <a:lstStyle/>
                    <a:p>
                      <a:pPr algn="ctr"/>
                      <a:r>
                        <a:rPr lang="en-US" b="1" dirty="0" smtClean="0"/>
                        <a:t>S</a:t>
                      </a:r>
                      <a:endParaRPr lang="en-US" b="1" dirty="0"/>
                    </a:p>
                  </a:txBody>
                  <a:tcPr/>
                </a:tc>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xmlns="" val="3557315716"/>
              </p:ext>
            </p:extLst>
          </p:nvPr>
        </p:nvGraphicFramePr>
        <p:xfrm>
          <a:off x="64007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r h="370840">
                <a:tc>
                  <a:txBody>
                    <a:bodyPr/>
                    <a:lstStyle/>
                    <a:p>
                      <a:pPr algn="ctr"/>
                      <a:r>
                        <a:rPr lang="en-US" b="1" dirty="0" smtClean="0">
                          <a:solidFill>
                            <a:srgbClr val="FF0000"/>
                          </a:solidFill>
                        </a:rPr>
                        <a:t>flag</a:t>
                      </a:r>
                      <a:endParaRPr lang="en-US" b="1" dirty="0">
                        <a:solidFill>
                          <a:srgbClr val="FF0000"/>
                        </a:solidFill>
                      </a:endParaRPr>
                    </a:p>
                  </a:txBody>
                  <a:tcPr/>
                </a:tc>
                <a:tc>
                  <a:txBody>
                    <a:bodyPr/>
                    <a:lstStyle/>
                    <a:p>
                      <a:pPr algn="ctr"/>
                      <a:r>
                        <a:rPr lang="en-US" b="1" dirty="0" smtClean="0">
                          <a:solidFill>
                            <a:srgbClr val="FF0000"/>
                          </a:solidFill>
                        </a:rPr>
                        <a:t>0</a:t>
                      </a:r>
                      <a:endParaRPr lang="en-US" b="1" dirty="0">
                        <a:solidFill>
                          <a:srgbClr val="FF0000"/>
                        </a:solidFill>
                      </a:endParaRPr>
                    </a:p>
                  </a:txBody>
                  <a:tcPr/>
                </a:tc>
                <a:tc>
                  <a:txBody>
                    <a:bodyPr/>
                    <a:lstStyle/>
                    <a:p>
                      <a:pPr algn="ctr"/>
                      <a:r>
                        <a:rPr lang="en-US" b="1" dirty="0" smtClean="0">
                          <a:solidFill>
                            <a:srgbClr val="FF0000"/>
                          </a:solidFill>
                        </a:rPr>
                        <a:t>S</a:t>
                      </a:r>
                      <a:endParaRPr lang="en-US" b="1" dirty="0">
                        <a:solidFill>
                          <a:srgbClr val="FF0000"/>
                        </a:solidFill>
                      </a:endParaRPr>
                    </a:p>
                  </a:txBody>
                  <a:tcPr/>
                </a:tc>
              </a:tr>
            </a:tbl>
          </a:graphicData>
        </a:graphic>
      </p:graphicFrame>
      <p:sp>
        <p:nvSpPr>
          <p:cNvPr id="23" name="TextBox 22"/>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24" name="Table 23"/>
          <p:cNvGraphicFramePr>
            <a:graphicFrameLocks noGrp="1"/>
          </p:cNvGraphicFramePr>
          <p:nvPr>
            <p:extLst>
              <p:ext uri="{D42A27DB-BD31-4B8C-83A1-F6EECF244321}">
                <p14:modId xmlns:p14="http://schemas.microsoft.com/office/powerpoint/2010/main" xmlns="" val="3589369148"/>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r>
            </a:tbl>
          </a:graphicData>
        </a:graphic>
      </p:graphicFrame>
      <p:sp>
        <p:nvSpPr>
          <p:cNvPr id="17" name="TextBox 16"/>
          <p:cNvSpPr txBox="1"/>
          <p:nvPr/>
        </p:nvSpPr>
        <p:spPr>
          <a:xfrm>
            <a:off x="4267200" y="1371600"/>
            <a:ext cx="1676400" cy="646331"/>
          </a:xfrm>
          <a:prstGeom prst="rect">
            <a:avLst/>
          </a:prstGeom>
          <a:noFill/>
        </p:spPr>
        <p:txBody>
          <a:bodyPr wrap="square" rtlCol="0">
            <a:spAutoFit/>
          </a:bodyPr>
          <a:lstStyle/>
          <a:p>
            <a:pPr algn="ctr"/>
            <a:r>
              <a:rPr lang="en-US" dirty="0" smtClean="0"/>
              <a:t>Core 0 Cache/Store Q</a:t>
            </a:r>
            <a:endParaRPr lang="en-US" dirty="0"/>
          </a:p>
        </p:txBody>
      </p:sp>
      <p:sp>
        <p:nvSpPr>
          <p:cNvPr id="18" name="TextBox 17"/>
          <p:cNvSpPr txBox="1"/>
          <p:nvPr/>
        </p:nvSpPr>
        <p:spPr>
          <a:xfrm>
            <a:off x="6553200" y="1334869"/>
            <a:ext cx="1676400" cy="646331"/>
          </a:xfrm>
          <a:prstGeom prst="rect">
            <a:avLst/>
          </a:prstGeom>
          <a:noFill/>
        </p:spPr>
        <p:txBody>
          <a:bodyPr wrap="square" rtlCol="0">
            <a:spAutoFit/>
          </a:bodyPr>
          <a:lstStyle/>
          <a:p>
            <a:pPr algn="ctr"/>
            <a:r>
              <a:rPr lang="en-US" dirty="0" smtClean="0"/>
              <a:t>Core 1 Cache/Store Q</a:t>
            </a:r>
            <a:endParaRPr lang="en-US" dirty="0"/>
          </a:p>
        </p:txBody>
      </p:sp>
      <p:graphicFrame>
        <p:nvGraphicFramePr>
          <p:cNvPr id="21" name="Table 20"/>
          <p:cNvGraphicFramePr>
            <a:graphicFrameLocks noGrp="1"/>
          </p:cNvGraphicFramePr>
          <p:nvPr>
            <p:extLst>
              <p:ext uri="{D42A27DB-BD31-4B8C-83A1-F6EECF244321}">
                <p14:modId xmlns:p14="http://schemas.microsoft.com/office/powerpoint/2010/main" xmlns="" val="4186680083"/>
              </p:ext>
            </p:extLst>
          </p:nvPr>
        </p:nvGraphicFramePr>
        <p:xfrm>
          <a:off x="44958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r>
                        <a:rPr lang="en-US" dirty="0" smtClean="0">
                          <a:solidFill>
                            <a:schemeClr val="tx1"/>
                          </a:solidFill>
                        </a:rPr>
                        <a:t>data</a:t>
                      </a:r>
                      <a:endParaRPr lang="en-US" dirty="0">
                        <a:solidFill>
                          <a:schemeClr val="tx1"/>
                        </a:solidFill>
                      </a:endParaRPr>
                    </a:p>
                  </a:txBody>
                  <a:tcPr>
                    <a:solidFill>
                      <a:schemeClr val="accent3">
                        <a:lumMod val="60000"/>
                        <a:lumOff val="40000"/>
                      </a:schemeClr>
                    </a:solidFill>
                  </a:tcPr>
                </a:tc>
                <a:tc>
                  <a:txBody>
                    <a:bodyPr/>
                    <a:lstStyle/>
                    <a:p>
                      <a:pPr algn="ctr"/>
                      <a:r>
                        <a:rPr lang="en-US" dirty="0" smtClean="0">
                          <a:solidFill>
                            <a:schemeClr val="tx1"/>
                          </a:solidFill>
                        </a:rPr>
                        <a:t>1</a:t>
                      </a: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xmlns="" val="604608812"/>
              </p:ext>
            </p:extLst>
          </p:nvPr>
        </p:nvGraphicFramePr>
        <p:xfrm>
          <a:off x="67437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sp>
        <p:nvSpPr>
          <p:cNvPr id="25" name="TextBox 24"/>
          <p:cNvSpPr txBox="1"/>
          <p:nvPr/>
        </p:nvSpPr>
        <p:spPr>
          <a:xfrm>
            <a:off x="990600" y="3733800"/>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dirty="0" smtClean="0"/>
              <a:t>    data = 1;</a:t>
            </a:r>
          </a:p>
          <a:p>
            <a:r>
              <a:rPr lang="en-US" sz="1200" b="1" dirty="0">
                <a:solidFill>
                  <a:srgbClr val="FF0000"/>
                </a:solidFill>
              </a:rPr>
              <a:t> </a:t>
            </a:r>
            <a:r>
              <a:rPr lang="en-US" sz="1200" b="1" dirty="0" smtClean="0">
                <a:solidFill>
                  <a:srgbClr val="FF0000"/>
                </a:solidFill>
              </a:rPr>
              <a:t>   __</a:t>
            </a:r>
            <a:r>
              <a:rPr lang="en-US" sz="1200" b="1" dirty="0" err="1" smtClean="0">
                <a:solidFill>
                  <a:srgbClr val="FF0000"/>
                </a:solidFill>
              </a:rPr>
              <a:t>mb_release</a:t>
            </a:r>
            <a:r>
              <a:rPr lang="en-US" sz="1200" b="1" dirty="0" smtClean="0">
                <a:solidFill>
                  <a:srgbClr val="FF0000"/>
                </a:solidFill>
              </a:rPr>
              <a:t>();</a:t>
            </a:r>
          </a:p>
          <a:p>
            <a:r>
              <a:rPr lang="en-US" sz="1200" dirty="0" smtClean="0"/>
              <a:t>    flag = 1;</a:t>
            </a:r>
          </a:p>
          <a:p>
            <a:r>
              <a:rPr lang="en-US" sz="1200" dirty="0" smtClean="0"/>
              <a:t>}</a:t>
            </a:r>
            <a:endParaRPr lang="en-US" sz="1200" dirty="0"/>
          </a:p>
        </p:txBody>
      </p:sp>
      <p:sp>
        <p:nvSpPr>
          <p:cNvPr id="26" name="TextBox 25"/>
          <p:cNvSpPr txBox="1"/>
          <p:nvPr/>
        </p:nvSpPr>
        <p:spPr>
          <a:xfrm>
            <a:off x="990600" y="5080337"/>
            <a:ext cx="1905000" cy="1015663"/>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b="1" dirty="0" smtClean="0">
                <a:solidFill>
                  <a:srgbClr val="FF0000"/>
                </a:solidFill>
              </a:rPr>
              <a:t>    while (flag == 0);</a:t>
            </a:r>
          </a:p>
          <a:p>
            <a:r>
              <a:rPr lang="en-US" sz="1200" dirty="0" smtClean="0"/>
              <a:t>    assert(data);</a:t>
            </a:r>
          </a:p>
          <a:p>
            <a:r>
              <a:rPr lang="en-US" sz="1200" dirty="0" smtClean="0"/>
              <a:t>}</a:t>
            </a:r>
            <a:endParaRPr lang="en-US" sz="1200" dirty="0"/>
          </a:p>
        </p:txBody>
      </p:sp>
    </p:spTree>
    <p:extLst>
      <p:ext uri="{BB962C8B-B14F-4D97-AF65-F5344CB8AC3E}">
        <p14:creationId xmlns:p14="http://schemas.microsoft.com/office/powerpoint/2010/main" xmlns="" val="264590940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Store Q Issue Example (Fixed)</a:t>
            </a:r>
            <a:endParaRPr lang="en-US" dirty="0"/>
          </a:p>
        </p:txBody>
      </p:sp>
      <p:sp>
        <p:nvSpPr>
          <p:cNvPr id="11" name="Rectangle 10"/>
          <p:cNvSpPr/>
          <p:nvPr/>
        </p:nvSpPr>
        <p:spPr>
          <a:xfrm>
            <a:off x="4953000" y="3810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RWITW Resp. (data=0)</a:t>
            </a:r>
            <a:endParaRPr lang="en-US" dirty="0">
              <a:solidFill>
                <a:schemeClr val="tx1"/>
              </a:solidFill>
            </a:endParaRPr>
          </a:p>
        </p:txBody>
      </p:sp>
      <p:sp>
        <p:nvSpPr>
          <p:cNvPr id="12" name="TextBox 11"/>
          <p:cNvSpPr txBox="1"/>
          <p:nvPr/>
        </p:nvSpPr>
        <p:spPr>
          <a:xfrm>
            <a:off x="7543800" y="3777734"/>
            <a:ext cx="490840" cy="369332"/>
          </a:xfrm>
          <a:prstGeom prst="rect">
            <a:avLst/>
          </a:prstGeom>
          <a:noFill/>
        </p:spPr>
        <p:txBody>
          <a:bodyPr wrap="none" rtlCol="0">
            <a:spAutoFit/>
          </a:bodyPr>
          <a:lstStyle/>
          <a:p>
            <a:r>
              <a:rPr lang="en-US" dirty="0" smtClean="0"/>
              <a:t>ICB</a:t>
            </a:r>
            <a:endParaRPr lang="en-US" dirty="0"/>
          </a:p>
        </p:txBody>
      </p:sp>
      <p:sp>
        <p:nvSpPr>
          <p:cNvPr id="14" name="TextBox 13"/>
          <p:cNvSpPr txBox="1"/>
          <p:nvPr/>
        </p:nvSpPr>
        <p:spPr>
          <a:xfrm>
            <a:off x="762000" y="1752600"/>
            <a:ext cx="3124200" cy="1200329"/>
          </a:xfrm>
          <a:prstGeom prst="rect">
            <a:avLst/>
          </a:prstGeom>
          <a:noFill/>
          <a:ln>
            <a:solidFill>
              <a:srgbClr val="002060"/>
            </a:solidFill>
          </a:ln>
        </p:spPr>
        <p:txBody>
          <a:bodyPr wrap="square" rtlCol="0">
            <a:spAutoFit/>
          </a:bodyPr>
          <a:lstStyle/>
          <a:p>
            <a:r>
              <a:rPr lang="en-US" dirty="0" smtClean="0"/>
              <a:t>Core 1 now receive the delayed Read Invalidate message. It replies and marks its cache line as ‘Invalid’</a:t>
            </a:r>
            <a:endParaRPr lang="en-US" dirty="0"/>
          </a:p>
        </p:txBody>
      </p:sp>
      <p:sp>
        <p:nvSpPr>
          <p:cNvPr id="3" name="Down Arrow 2"/>
          <p:cNvSpPr/>
          <p:nvPr/>
        </p:nvSpPr>
        <p:spPr>
          <a:xfrm>
            <a:off x="6858000" y="3276600"/>
            <a:ext cx="3810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5" name="Table 14"/>
          <p:cNvGraphicFramePr>
            <a:graphicFrameLocks noGrp="1"/>
          </p:cNvGraphicFramePr>
          <p:nvPr>
            <p:extLst>
              <p:ext uri="{D42A27DB-BD31-4B8C-83A1-F6EECF244321}">
                <p14:modId xmlns:p14="http://schemas.microsoft.com/office/powerpoint/2010/main" xmlns="" val="3104458716"/>
              </p:ext>
            </p:extLst>
          </p:nvPr>
        </p:nvGraphicFramePr>
        <p:xfrm>
          <a:off x="40766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c>
                  <a:txBody>
                    <a:bodyPr/>
                    <a:lstStyle/>
                    <a:p>
                      <a:pPr algn="ctr"/>
                      <a:r>
                        <a:rPr lang="en-US" b="1" dirty="0" smtClean="0"/>
                        <a:t>S</a:t>
                      </a:r>
                      <a:endParaRPr lang="en-US" b="1" dirty="0"/>
                    </a:p>
                  </a:txBody>
                  <a:tcPr/>
                </a:tc>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xmlns="" val="952968471"/>
              </p:ext>
            </p:extLst>
          </p:nvPr>
        </p:nvGraphicFramePr>
        <p:xfrm>
          <a:off x="64007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b="1" dirty="0" smtClean="0">
                          <a:solidFill>
                            <a:srgbClr val="FF0000"/>
                          </a:solidFill>
                        </a:rPr>
                        <a:t>data</a:t>
                      </a:r>
                      <a:endParaRPr lang="en-US" b="1" dirty="0">
                        <a:solidFill>
                          <a:srgbClr val="FF0000"/>
                        </a:solidFill>
                      </a:endParaRPr>
                    </a:p>
                  </a:txBody>
                  <a:tcPr/>
                </a:tc>
                <a:tc>
                  <a:txBody>
                    <a:bodyPr/>
                    <a:lstStyle/>
                    <a:p>
                      <a:pPr algn="ctr"/>
                      <a:r>
                        <a:rPr lang="en-US" b="1" dirty="0" smtClean="0">
                          <a:solidFill>
                            <a:srgbClr val="FF0000"/>
                          </a:solidFill>
                        </a:rPr>
                        <a:t>-</a:t>
                      </a:r>
                      <a:endParaRPr lang="en-US" b="1" dirty="0">
                        <a:solidFill>
                          <a:srgbClr val="FF0000"/>
                        </a:solidFill>
                      </a:endParaRPr>
                    </a:p>
                  </a:txBody>
                  <a:tcPr/>
                </a:tc>
                <a:tc>
                  <a:txBody>
                    <a:bodyPr/>
                    <a:lstStyle/>
                    <a:p>
                      <a:pPr algn="ctr"/>
                      <a:r>
                        <a:rPr lang="en-US" b="1" dirty="0" smtClean="0">
                          <a:solidFill>
                            <a:srgbClr val="FF0000"/>
                          </a:solidFill>
                        </a:rPr>
                        <a:t>I</a:t>
                      </a:r>
                      <a:endParaRPr lang="en-US" b="1" dirty="0">
                        <a:solidFill>
                          <a:srgbClr val="FF0000"/>
                        </a:solidFill>
                      </a:endParaRPr>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c>
                  <a:txBody>
                    <a:bodyPr/>
                    <a:lstStyle/>
                    <a:p>
                      <a:pPr algn="ctr"/>
                      <a:r>
                        <a:rPr lang="en-US" b="1" dirty="0" smtClean="0"/>
                        <a:t>S</a:t>
                      </a:r>
                      <a:endParaRPr lang="en-US" b="1" dirty="0"/>
                    </a:p>
                  </a:txBody>
                  <a:tcPr/>
                </a:tc>
              </a:tr>
            </a:tbl>
          </a:graphicData>
        </a:graphic>
      </p:graphicFrame>
      <p:sp>
        <p:nvSpPr>
          <p:cNvPr id="23" name="TextBox 22"/>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24" name="Table 23"/>
          <p:cNvGraphicFramePr>
            <a:graphicFrameLocks noGrp="1"/>
          </p:cNvGraphicFramePr>
          <p:nvPr>
            <p:extLst>
              <p:ext uri="{D42A27DB-BD31-4B8C-83A1-F6EECF244321}">
                <p14:modId xmlns:p14="http://schemas.microsoft.com/office/powerpoint/2010/main" xmlns="" val="3797689930"/>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r>
            </a:tbl>
          </a:graphicData>
        </a:graphic>
      </p:graphicFrame>
      <p:sp>
        <p:nvSpPr>
          <p:cNvPr id="17" name="TextBox 16"/>
          <p:cNvSpPr txBox="1"/>
          <p:nvPr/>
        </p:nvSpPr>
        <p:spPr>
          <a:xfrm>
            <a:off x="4267200" y="1371600"/>
            <a:ext cx="1676400" cy="646331"/>
          </a:xfrm>
          <a:prstGeom prst="rect">
            <a:avLst/>
          </a:prstGeom>
          <a:noFill/>
        </p:spPr>
        <p:txBody>
          <a:bodyPr wrap="square" rtlCol="0">
            <a:spAutoFit/>
          </a:bodyPr>
          <a:lstStyle/>
          <a:p>
            <a:pPr algn="ctr"/>
            <a:r>
              <a:rPr lang="en-US" dirty="0" smtClean="0"/>
              <a:t>Core 0 Cache/Store Q</a:t>
            </a:r>
            <a:endParaRPr lang="en-US" dirty="0"/>
          </a:p>
        </p:txBody>
      </p:sp>
      <p:sp>
        <p:nvSpPr>
          <p:cNvPr id="18" name="TextBox 17"/>
          <p:cNvSpPr txBox="1"/>
          <p:nvPr/>
        </p:nvSpPr>
        <p:spPr>
          <a:xfrm>
            <a:off x="6553200" y="1334869"/>
            <a:ext cx="1676400" cy="646331"/>
          </a:xfrm>
          <a:prstGeom prst="rect">
            <a:avLst/>
          </a:prstGeom>
          <a:noFill/>
        </p:spPr>
        <p:txBody>
          <a:bodyPr wrap="square" rtlCol="0">
            <a:spAutoFit/>
          </a:bodyPr>
          <a:lstStyle/>
          <a:p>
            <a:pPr algn="ctr"/>
            <a:r>
              <a:rPr lang="en-US" dirty="0" smtClean="0"/>
              <a:t>Core 1 Cache/Store Q</a:t>
            </a:r>
            <a:endParaRPr lang="en-US" dirty="0"/>
          </a:p>
        </p:txBody>
      </p:sp>
      <p:graphicFrame>
        <p:nvGraphicFramePr>
          <p:cNvPr id="21" name="Table 20"/>
          <p:cNvGraphicFramePr>
            <a:graphicFrameLocks noGrp="1"/>
          </p:cNvGraphicFramePr>
          <p:nvPr>
            <p:extLst>
              <p:ext uri="{D42A27DB-BD31-4B8C-83A1-F6EECF244321}">
                <p14:modId xmlns:p14="http://schemas.microsoft.com/office/powerpoint/2010/main" xmlns="" val="356914886"/>
              </p:ext>
            </p:extLst>
          </p:nvPr>
        </p:nvGraphicFramePr>
        <p:xfrm>
          <a:off x="44958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r>
                        <a:rPr lang="en-US" dirty="0" smtClean="0">
                          <a:solidFill>
                            <a:schemeClr val="tx1"/>
                          </a:solidFill>
                        </a:rPr>
                        <a:t>data</a:t>
                      </a:r>
                      <a:endParaRPr lang="en-US" dirty="0">
                        <a:solidFill>
                          <a:schemeClr val="tx1"/>
                        </a:solidFill>
                      </a:endParaRPr>
                    </a:p>
                  </a:txBody>
                  <a:tcPr>
                    <a:solidFill>
                      <a:schemeClr val="accent3">
                        <a:lumMod val="60000"/>
                        <a:lumOff val="40000"/>
                      </a:schemeClr>
                    </a:solidFill>
                  </a:tcPr>
                </a:tc>
                <a:tc>
                  <a:txBody>
                    <a:bodyPr/>
                    <a:lstStyle/>
                    <a:p>
                      <a:pPr algn="ctr"/>
                      <a:r>
                        <a:rPr lang="en-US" dirty="0" smtClean="0">
                          <a:solidFill>
                            <a:schemeClr val="tx1"/>
                          </a:solidFill>
                        </a:rPr>
                        <a:t>1</a:t>
                      </a: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xmlns="" val="3129888228"/>
              </p:ext>
            </p:extLst>
          </p:nvPr>
        </p:nvGraphicFramePr>
        <p:xfrm>
          <a:off x="67437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sp>
        <p:nvSpPr>
          <p:cNvPr id="26" name="TextBox 25"/>
          <p:cNvSpPr txBox="1"/>
          <p:nvPr/>
        </p:nvSpPr>
        <p:spPr>
          <a:xfrm>
            <a:off x="990600" y="3733800"/>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dirty="0" smtClean="0"/>
              <a:t>    data = 1;</a:t>
            </a:r>
          </a:p>
          <a:p>
            <a:r>
              <a:rPr lang="en-US" sz="1200" b="1" dirty="0">
                <a:solidFill>
                  <a:srgbClr val="FF0000"/>
                </a:solidFill>
              </a:rPr>
              <a:t> </a:t>
            </a:r>
            <a:r>
              <a:rPr lang="en-US" sz="1200" b="1" dirty="0" smtClean="0">
                <a:solidFill>
                  <a:srgbClr val="FF0000"/>
                </a:solidFill>
              </a:rPr>
              <a:t>   __</a:t>
            </a:r>
            <a:r>
              <a:rPr lang="en-US" sz="1200" b="1" dirty="0" err="1" smtClean="0">
                <a:solidFill>
                  <a:srgbClr val="FF0000"/>
                </a:solidFill>
              </a:rPr>
              <a:t>mb_release</a:t>
            </a:r>
            <a:r>
              <a:rPr lang="en-US" sz="1200" b="1" dirty="0" smtClean="0">
                <a:solidFill>
                  <a:srgbClr val="FF0000"/>
                </a:solidFill>
              </a:rPr>
              <a:t>();</a:t>
            </a:r>
          </a:p>
          <a:p>
            <a:r>
              <a:rPr lang="en-US" sz="1200" dirty="0" smtClean="0"/>
              <a:t>    flag = 1;</a:t>
            </a:r>
          </a:p>
          <a:p>
            <a:r>
              <a:rPr lang="en-US" sz="1200" dirty="0" smtClean="0"/>
              <a:t>}</a:t>
            </a:r>
            <a:endParaRPr lang="en-US" sz="1200" dirty="0"/>
          </a:p>
        </p:txBody>
      </p:sp>
      <p:sp>
        <p:nvSpPr>
          <p:cNvPr id="27" name="TextBox 26"/>
          <p:cNvSpPr txBox="1"/>
          <p:nvPr/>
        </p:nvSpPr>
        <p:spPr>
          <a:xfrm>
            <a:off x="990600" y="5080337"/>
            <a:ext cx="1905000" cy="1015663"/>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b="1" dirty="0" smtClean="0">
                <a:solidFill>
                  <a:srgbClr val="FF0000"/>
                </a:solidFill>
              </a:rPr>
              <a:t>    while (flag == 0);</a:t>
            </a:r>
          </a:p>
          <a:p>
            <a:r>
              <a:rPr lang="en-US" sz="1200" dirty="0" smtClean="0"/>
              <a:t>    assert(data);</a:t>
            </a:r>
          </a:p>
          <a:p>
            <a:r>
              <a:rPr lang="en-US" sz="1200" dirty="0" smtClean="0"/>
              <a:t>}</a:t>
            </a:r>
            <a:endParaRPr lang="en-US" sz="1200" dirty="0"/>
          </a:p>
        </p:txBody>
      </p:sp>
    </p:spTree>
    <p:extLst>
      <p:ext uri="{BB962C8B-B14F-4D97-AF65-F5344CB8AC3E}">
        <p14:creationId xmlns:p14="http://schemas.microsoft.com/office/powerpoint/2010/main" xmlns="" val="389378776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Store Q Issue Example (Fixed)</a:t>
            </a:r>
            <a:endParaRPr lang="en-US" dirty="0"/>
          </a:p>
        </p:txBody>
      </p:sp>
      <p:sp>
        <p:nvSpPr>
          <p:cNvPr id="11" name="Rectangle 10"/>
          <p:cNvSpPr/>
          <p:nvPr/>
        </p:nvSpPr>
        <p:spPr>
          <a:xfrm>
            <a:off x="4953000" y="3810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Read </a:t>
            </a:r>
            <a:r>
              <a:rPr lang="en-US" dirty="0" err="1" smtClean="0">
                <a:solidFill>
                  <a:schemeClr val="tx1"/>
                </a:solidFill>
              </a:rPr>
              <a:t>Inv</a:t>
            </a:r>
            <a:r>
              <a:rPr lang="en-US" dirty="0" smtClean="0">
                <a:solidFill>
                  <a:schemeClr val="tx1"/>
                </a:solidFill>
              </a:rPr>
              <a:t> Resp. (data=0)</a:t>
            </a:r>
            <a:endParaRPr lang="en-US" dirty="0">
              <a:solidFill>
                <a:schemeClr val="tx1"/>
              </a:solidFill>
            </a:endParaRPr>
          </a:p>
        </p:txBody>
      </p:sp>
      <p:sp>
        <p:nvSpPr>
          <p:cNvPr id="12" name="TextBox 11"/>
          <p:cNvSpPr txBox="1"/>
          <p:nvPr/>
        </p:nvSpPr>
        <p:spPr>
          <a:xfrm>
            <a:off x="7543800" y="3777734"/>
            <a:ext cx="490840" cy="369332"/>
          </a:xfrm>
          <a:prstGeom prst="rect">
            <a:avLst/>
          </a:prstGeom>
          <a:noFill/>
        </p:spPr>
        <p:txBody>
          <a:bodyPr wrap="none" rtlCol="0">
            <a:spAutoFit/>
          </a:bodyPr>
          <a:lstStyle/>
          <a:p>
            <a:r>
              <a:rPr lang="en-US" dirty="0" smtClean="0"/>
              <a:t>ICB</a:t>
            </a:r>
            <a:endParaRPr lang="en-US" dirty="0"/>
          </a:p>
        </p:txBody>
      </p:sp>
      <p:sp>
        <p:nvSpPr>
          <p:cNvPr id="14" name="TextBox 13"/>
          <p:cNvSpPr txBox="1"/>
          <p:nvPr/>
        </p:nvSpPr>
        <p:spPr>
          <a:xfrm>
            <a:off x="762000" y="1752600"/>
            <a:ext cx="3124200" cy="923330"/>
          </a:xfrm>
          <a:prstGeom prst="rect">
            <a:avLst/>
          </a:prstGeom>
          <a:noFill/>
          <a:ln>
            <a:solidFill>
              <a:srgbClr val="002060"/>
            </a:solidFill>
          </a:ln>
        </p:spPr>
        <p:txBody>
          <a:bodyPr wrap="square" rtlCol="0">
            <a:spAutoFit/>
          </a:bodyPr>
          <a:lstStyle/>
          <a:p>
            <a:r>
              <a:rPr lang="en-US" dirty="0" smtClean="0"/>
              <a:t>Core 0 receives ‘data’ as the “Read Invalidate” response from Core 1</a:t>
            </a:r>
            <a:endParaRPr lang="en-US" dirty="0"/>
          </a:p>
        </p:txBody>
      </p:sp>
      <p:sp>
        <p:nvSpPr>
          <p:cNvPr id="3" name="Down Arrow 2"/>
          <p:cNvSpPr/>
          <p:nvPr/>
        </p:nvSpPr>
        <p:spPr>
          <a:xfrm rot="10800000">
            <a:off x="5257800" y="3276600"/>
            <a:ext cx="3810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5" name="Table 14"/>
          <p:cNvGraphicFramePr>
            <a:graphicFrameLocks noGrp="1"/>
          </p:cNvGraphicFramePr>
          <p:nvPr>
            <p:extLst>
              <p:ext uri="{D42A27DB-BD31-4B8C-83A1-F6EECF244321}">
                <p14:modId xmlns:p14="http://schemas.microsoft.com/office/powerpoint/2010/main" xmlns="" val="769442965"/>
              </p:ext>
            </p:extLst>
          </p:nvPr>
        </p:nvGraphicFramePr>
        <p:xfrm>
          <a:off x="40766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solidFill>
                            <a:srgbClr val="FF0000"/>
                          </a:solidFill>
                        </a:rPr>
                        <a:t>data</a:t>
                      </a:r>
                      <a:endParaRPr lang="en-US" dirty="0">
                        <a:solidFill>
                          <a:srgbClr val="FF0000"/>
                        </a:solidFill>
                      </a:endParaRPr>
                    </a:p>
                  </a:txBody>
                  <a:tcPr/>
                </a:tc>
                <a:tc>
                  <a:txBody>
                    <a:bodyPr/>
                    <a:lstStyle/>
                    <a:p>
                      <a:pPr algn="ctr"/>
                      <a:r>
                        <a:rPr lang="en-US" dirty="0" smtClean="0">
                          <a:solidFill>
                            <a:srgbClr val="FF0000"/>
                          </a:solidFill>
                        </a:rPr>
                        <a:t>0</a:t>
                      </a:r>
                      <a:endParaRPr lang="en-US" dirty="0">
                        <a:solidFill>
                          <a:srgbClr val="FF0000"/>
                        </a:solidFill>
                      </a:endParaRPr>
                    </a:p>
                  </a:txBody>
                  <a:tcPr/>
                </a:tc>
                <a:tc>
                  <a:txBody>
                    <a:bodyPr/>
                    <a:lstStyle/>
                    <a:p>
                      <a:pPr algn="ctr"/>
                      <a:r>
                        <a:rPr lang="en-US" b="1" dirty="0" smtClean="0">
                          <a:solidFill>
                            <a:srgbClr val="FF0000"/>
                          </a:solidFill>
                        </a:rPr>
                        <a:t>E</a:t>
                      </a:r>
                      <a:endParaRPr lang="en-US" b="1" dirty="0">
                        <a:solidFill>
                          <a:srgbClr val="FF0000"/>
                        </a:solidFill>
                      </a:endParaRPr>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c>
                  <a:txBody>
                    <a:bodyPr/>
                    <a:lstStyle/>
                    <a:p>
                      <a:pPr algn="ctr"/>
                      <a:r>
                        <a:rPr lang="en-US" b="1" dirty="0" smtClean="0"/>
                        <a:t>S</a:t>
                      </a:r>
                      <a:endParaRPr lang="en-US" b="1" dirty="0"/>
                    </a:p>
                  </a:txBody>
                  <a:tcPr/>
                </a:tc>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xmlns="" val="3521790164"/>
              </p:ext>
            </p:extLst>
          </p:nvPr>
        </p:nvGraphicFramePr>
        <p:xfrm>
          <a:off x="64007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c>
                  <a:txBody>
                    <a:bodyPr/>
                    <a:lstStyle/>
                    <a:p>
                      <a:pPr algn="ctr"/>
                      <a:r>
                        <a:rPr lang="en-US" b="1" dirty="0" smtClean="0"/>
                        <a:t>S</a:t>
                      </a:r>
                      <a:endParaRPr lang="en-US" b="1" dirty="0"/>
                    </a:p>
                  </a:txBody>
                  <a:tcPr/>
                </a:tc>
              </a:tr>
            </a:tbl>
          </a:graphicData>
        </a:graphic>
      </p:graphicFrame>
      <p:sp>
        <p:nvSpPr>
          <p:cNvPr id="23" name="TextBox 22"/>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24" name="Table 23"/>
          <p:cNvGraphicFramePr>
            <a:graphicFrameLocks noGrp="1"/>
          </p:cNvGraphicFramePr>
          <p:nvPr>
            <p:extLst>
              <p:ext uri="{D42A27DB-BD31-4B8C-83A1-F6EECF244321}">
                <p14:modId xmlns:p14="http://schemas.microsoft.com/office/powerpoint/2010/main" xmlns="" val="1602312834"/>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r>
            </a:tbl>
          </a:graphicData>
        </a:graphic>
      </p:graphicFrame>
      <p:sp>
        <p:nvSpPr>
          <p:cNvPr id="17" name="TextBox 16"/>
          <p:cNvSpPr txBox="1"/>
          <p:nvPr/>
        </p:nvSpPr>
        <p:spPr>
          <a:xfrm>
            <a:off x="4267200" y="1371600"/>
            <a:ext cx="1676400" cy="646331"/>
          </a:xfrm>
          <a:prstGeom prst="rect">
            <a:avLst/>
          </a:prstGeom>
          <a:noFill/>
        </p:spPr>
        <p:txBody>
          <a:bodyPr wrap="square" rtlCol="0">
            <a:spAutoFit/>
          </a:bodyPr>
          <a:lstStyle/>
          <a:p>
            <a:pPr algn="ctr"/>
            <a:r>
              <a:rPr lang="en-US" dirty="0" smtClean="0"/>
              <a:t>Core 0 Cache/Store Q</a:t>
            </a:r>
            <a:endParaRPr lang="en-US" dirty="0"/>
          </a:p>
        </p:txBody>
      </p:sp>
      <p:sp>
        <p:nvSpPr>
          <p:cNvPr id="18" name="TextBox 17"/>
          <p:cNvSpPr txBox="1"/>
          <p:nvPr/>
        </p:nvSpPr>
        <p:spPr>
          <a:xfrm>
            <a:off x="6553200" y="1334869"/>
            <a:ext cx="1676400" cy="646331"/>
          </a:xfrm>
          <a:prstGeom prst="rect">
            <a:avLst/>
          </a:prstGeom>
          <a:noFill/>
        </p:spPr>
        <p:txBody>
          <a:bodyPr wrap="square" rtlCol="0">
            <a:spAutoFit/>
          </a:bodyPr>
          <a:lstStyle/>
          <a:p>
            <a:pPr algn="ctr"/>
            <a:r>
              <a:rPr lang="en-US" dirty="0" smtClean="0"/>
              <a:t>Core 1 Cache/Store Q</a:t>
            </a:r>
            <a:endParaRPr lang="en-US" dirty="0"/>
          </a:p>
        </p:txBody>
      </p:sp>
      <p:graphicFrame>
        <p:nvGraphicFramePr>
          <p:cNvPr id="21" name="Table 20"/>
          <p:cNvGraphicFramePr>
            <a:graphicFrameLocks noGrp="1"/>
          </p:cNvGraphicFramePr>
          <p:nvPr>
            <p:extLst>
              <p:ext uri="{D42A27DB-BD31-4B8C-83A1-F6EECF244321}">
                <p14:modId xmlns:p14="http://schemas.microsoft.com/office/powerpoint/2010/main" xmlns="" val="1509414619"/>
              </p:ext>
            </p:extLst>
          </p:nvPr>
        </p:nvGraphicFramePr>
        <p:xfrm>
          <a:off x="44958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r>
                        <a:rPr lang="en-US" dirty="0" smtClean="0">
                          <a:solidFill>
                            <a:schemeClr val="tx1"/>
                          </a:solidFill>
                        </a:rPr>
                        <a:t>data</a:t>
                      </a:r>
                      <a:endParaRPr lang="en-US" dirty="0">
                        <a:solidFill>
                          <a:schemeClr val="tx1"/>
                        </a:solidFill>
                      </a:endParaRPr>
                    </a:p>
                  </a:txBody>
                  <a:tcPr>
                    <a:solidFill>
                      <a:schemeClr val="accent3">
                        <a:lumMod val="60000"/>
                        <a:lumOff val="40000"/>
                      </a:schemeClr>
                    </a:solidFill>
                  </a:tcPr>
                </a:tc>
                <a:tc>
                  <a:txBody>
                    <a:bodyPr/>
                    <a:lstStyle/>
                    <a:p>
                      <a:pPr algn="ctr"/>
                      <a:r>
                        <a:rPr lang="en-US" dirty="0" smtClean="0">
                          <a:solidFill>
                            <a:schemeClr val="tx1"/>
                          </a:solidFill>
                        </a:rPr>
                        <a:t>1</a:t>
                      </a: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xmlns="" val="3644709946"/>
              </p:ext>
            </p:extLst>
          </p:nvPr>
        </p:nvGraphicFramePr>
        <p:xfrm>
          <a:off x="67437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sp>
        <p:nvSpPr>
          <p:cNvPr id="26" name="TextBox 25"/>
          <p:cNvSpPr txBox="1"/>
          <p:nvPr/>
        </p:nvSpPr>
        <p:spPr>
          <a:xfrm>
            <a:off x="990600" y="3733800"/>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dirty="0" smtClean="0"/>
              <a:t>    data = 1;</a:t>
            </a:r>
          </a:p>
          <a:p>
            <a:r>
              <a:rPr lang="en-US" sz="1200" b="1" dirty="0">
                <a:solidFill>
                  <a:srgbClr val="FF0000"/>
                </a:solidFill>
              </a:rPr>
              <a:t> </a:t>
            </a:r>
            <a:r>
              <a:rPr lang="en-US" sz="1200" b="1" dirty="0" smtClean="0">
                <a:solidFill>
                  <a:srgbClr val="FF0000"/>
                </a:solidFill>
              </a:rPr>
              <a:t>   __</a:t>
            </a:r>
            <a:r>
              <a:rPr lang="en-US" sz="1200" b="1" dirty="0" err="1" smtClean="0">
                <a:solidFill>
                  <a:srgbClr val="FF0000"/>
                </a:solidFill>
              </a:rPr>
              <a:t>mb_release</a:t>
            </a:r>
            <a:r>
              <a:rPr lang="en-US" sz="1200" b="1" dirty="0" smtClean="0">
                <a:solidFill>
                  <a:srgbClr val="FF0000"/>
                </a:solidFill>
              </a:rPr>
              <a:t>();</a:t>
            </a:r>
          </a:p>
          <a:p>
            <a:r>
              <a:rPr lang="en-US" sz="1200" dirty="0" smtClean="0"/>
              <a:t>    flag = 1;</a:t>
            </a:r>
          </a:p>
          <a:p>
            <a:r>
              <a:rPr lang="en-US" sz="1200" dirty="0" smtClean="0"/>
              <a:t>}</a:t>
            </a:r>
            <a:endParaRPr lang="en-US" sz="1200" dirty="0"/>
          </a:p>
        </p:txBody>
      </p:sp>
      <p:sp>
        <p:nvSpPr>
          <p:cNvPr id="27" name="TextBox 26"/>
          <p:cNvSpPr txBox="1"/>
          <p:nvPr/>
        </p:nvSpPr>
        <p:spPr>
          <a:xfrm>
            <a:off x="990600" y="5080337"/>
            <a:ext cx="1905000" cy="1015663"/>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b="1" dirty="0" smtClean="0">
                <a:solidFill>
                  <a:srgbClr val="FF0000"/>
                </a:solidFill>
              </a:rPr>
              <a:t>    while (flag == 0);</a:t>
            </a:r>
          </a:p>
          <a:p>
            <a:r>
              <a:rPr lang="en-US" sz="1200" dirty="0" smtClean="0"/>
              <a:t>    assert(data);</a:t>
            </a:r>
          </a:p>
          <a:p>
            <a:r>
              <a:rPr lang="en-US" sz="1200" dirty="0" smtClean="0"/>
              <a:t>}</a:t>
            </a:r>
            <a:endParaRPr lang="en-US" sz="1200" dirty="0"/>
          </a:p>
        </p:txBody>
      </p:sp>
    </p:spTree>
    <p:extLst>
      <p:ext uri="{BB962C8B-B14F-4D97-AF65-F5344CB8AC3E}">
        <p14:creationId xmlns:p14="http://schemas.microsoft.com/office/powerpoint/2010/main" xmlns="" val="119751229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Store Q Issue Example (Fixed)</a:t>
            </a:r>
            <a:endParaRPr lang="en-US" dirty="0"/>
          </a:p>
        </p:txBody>
      </p:sp>
      <p:sp>
        <p:nvSpPr>
          <p:cNvPr id="11" name="Rectangle 10"/>
          <p:cNvSpPr/>
          <p:nvPr/>
        </p:nvSpPr>
        <p:spPr>
          <a:xfrm>
            <a:off x="4953000" y="3810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 name="TextBox 11"/>
          <p:cNvSpPr txBox="1"/>
          <p:nvPr/>
        </p:nvSpPr>
        <p:spPr>
          <a:xfrm>
            <a:off x="7543800" y="3777734"/>
            <a:ext cx="490840" cy="369332"/>
          </a:xfrm>
          <a:prstGeom prst="rect">
            <a:avLst/>
          </a:prstGeom>
          <a:noFill/>
        </p:spPr>
        <p:txBody>
          <a:bodyPr wrap="none" rtlCol="0">
            <a:spAutoFit/>
          </a:bodyPr>
          <a:lstStyle/>
          <a:p>
            <a:r>
              <a:rPr lang="en-US" dirty="0" smtClean="0"/>
              <a:t>ICB</a:t>
            </a:r>
            <a:endParaRPr lang="en-US" dirty="0"/>
          </a:p>
        </p:txBody>
      </p:sp>
      <p:sp>
        <p:nvSpPr>
          <p:cNvPr id="14" name="TextBox 13"/>
          <p:cNvSpPr txBox="1"/>
          <p:nvPr/>
        </p:nvSpPr>
        <p:spPr>
          <a:xfrm>
            <a:off x="762000" y="1752600"/>
            <a:ext cx="3124200" cy="923330"/>
          </a:xfrm>
          <a:prstGeom prst="rect">
            <a:avLst/>
          </a:prstGeom>
          <a:noFill/>
          <a:ln>
            <a:solidFill>
              <a:srgbClr val="002060"/>
            </a:solidFill>
          </a:ln>
        </p:spPr>
        <p:txBody>
          <a:bodyPr wrap="square" rtlCol="0">
            <a:spAutoFit/>
          </a:bodyPr>
          <a:lstStyle/>
          <a:p>
            <a:r>
              <a:rPr lang="en-US" dirty="0" smtClean="0"/>
              <a:t>Core 0 now commits the write in the Store Q into the cache and marks it as ‘Modified’</a:t>
            </a:r>
            <a:endParaRPr lang="en-US" dirty="0"/>
          </a:p>
        </p:txBody>
      </p:sp>
      <p:graphicFrame>
        <p:nvGraphicFramePr>
          <p:cNvPr id="15" name="Table 14"/>
          <p:cNvGraphicFramePr>
            <a:graphicFrameLocks noGrp="1"/>
          </p:cNvGraphicFramePr>
          <p:nvPr>
            <p:extLst>
              <p:ext uri="{D42A27DB-BD31-4B8C-83A1-F6EECF244321}">
                <p14:modId xmlns:p14="http://schemas.microsoft.com/office/powerpoint/2010/main" xmlns="" val="1163012467"/>
              </p:ext>
            </p:extLst>
          </p:nvPr>
        </p:nvGraphicFramePr>
        <p:xfrm>
          <a:off x="40766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solidFill>
                            <a:srgbClr val="FF0000"/>
                          </a:solidFill>
                        </a:rPr>
                        <a:t>1</a:t>
                      </a:r>
                      <a:endParaRPr lang="en-US" dirty="0">
                        <a:solidFill>
                          <a:srgbClr val="FF0000"/>
                        </a:solidFill>
                      </a:endParaRPr>
                    </a:p>
                  </a:txBody>
                  <a:tcPr/>
                </a:tc>
                <a:tc>
                  <a:txBody>
                    <a:bodyPr/>
                    <a:lstStyle/>
                    <a:p>
                      <a:pPr algn="ctr"/>
                      <a:r>
                        <a:rPr lang="en-US" b="1" dirty="0" smtClean="0">
                          <a:solidFill>
                            <a:srgbClr val="FF0000"/>
                          </a:solidFill>
                        </a:rPr>
                        <a:t>M</a:t>
                      </a:r>
                      <a:endParaRPr lang="en-US" b="1" dirty="0">
                        <a:solidFill>
                          <a:srgbClr val="FF0000"/>
                        </a:solidFill>
                      </a:endParaRPr>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c>
                  <a:txBody>
                    <a:bodyPr/>
                    <a:lstStyle/>
                    <a:p>
                      <a:pPr algn="ctr"/>
                      <a:r>
                        <a:rPr lang="en-US" b="1" dirty="0" smtClean="0"/>
                        <a:t>S</a:t>
                      </a:r>
                      <a:endParaRPr lang="en-US" b="1" dirty="0"/>
                    </a:p>
                  </a:txBody>
                  <a:tcPr/>
                </a:tc>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xmlns="" val="4211847215"/>
              </p:ext>
            </p:extLst>
          </p:nvPr>
        </p:nvGraphicFramePr>
        <p:xfrm>
          <a:off x="64007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c>
                  <a:txBody>
                    <a:bodyPr/>
                    <a:lstStyle/>
                    <a:p>
                      <a:pPr algn="ctr"/>
                      <a:r>
                        <a:rPr lang="en-US" b="1" dirty="0" smtClean="0"/>
                        <a:t>S</a:t>
                      </a:r>
                      <a:endParaRPr lang="en-US" b="1" dirty="0"/>
                    </a:p>
                  </a:txBody>
                  <a:tcPr/>
                </a:tc>
              </a:tr>
            </a:tbl>
          </a:graphicData>
        </a:graphic>
      </p:graphicFrame>
      <p:sp>
        <p:nvSpPr>
          <p:cNvPr id="23" name="TextBox 22"/>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24" name="Table 23"/>
          <p:cNvGraphicFramePr>
            <a:graphicFrameLocks noGrp="1"/>
          </p:cNvGraphicFramePr>
          <p:nvPr>
            <p:extLst>
              <p:ext uri="{D42A27DB-BD31-4B8C-83A1-F6EECF244321}">
                <p14:modId xmlns:p14="http://schemas.microsoft.com/office/powerpoint/2010/main" xmlns="" val="2944332501"/>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r>
            </a:tbl>
          </a:graphicData>
        </a:graphic>
      </p:graphicFrame>
      <p:sp>
        <p:nvSpPr>
          <p:cNvPr id="17" name="TextBox 16"/>
          <p:cNvSpPr txBox="1"/>
          <p:nvPr/>
        </p:nvSpPr>
        <p:spPr>
          <a:xfrm>
            <a:off x="4267200" y="1371600"/>
            <a:ext cx="1676400" cy="646331"/>
          </a:xfrm>
          <a:prstGeom prst="rect">
            <a:avLst/>
          </a:prstGeom>
          <a:noFill/>
        </p:spPr>
        <p:txBody>
          <a:bodyPr wrap="square" rtlCol="0">
            <a:spAutoFit/>
          </a:bodyPr>
          <a:lstStyle/>
          <a:p>
            <a:pPr algn="ctr"/>
            <a:r>
              <a:rPr lang="en-US" dirty="0" smtClean="0"/>
              <a:t>Core 0 Cache/Store Q</a:t>
            </a:r>
            <a:endParaRPr lang="en-US" dirty="0"/>
          </a:p>
        </p:txBody>
      </p:sp>
      <p:sp>
        <p:nvSpPr>
          <p:cNvPr id="18" name="TextBox 17"/>
          <p:cNvSpPr txBox="1"/>
          <p:nvPr/>
        </p:nvSpPr>
        <p:spPr>
          <a:xfrm>
            <a:off x="6553200" y="1334869"/>
            <a:ext cx="1676400" cy="646331"/>
          </a:xfrm>
          <a:prstGeom prst="rect">
            <a:avLst/>
          </a:prstGeom>
          <a:noFill/>
        </p:spPr>
        <p:txBody>
          <a:bodyPr wrap="square" rtlCol="0">
            <a:spAutoFit/>
          </a:bodyPr>
          <a:lstStyle/>
          <a:p>
            <a:pPr algn="ctr"/>
            <a:r>
              <a:rPr lang="en-US" dirty="0" smtClean="0"/>
              <a:t>Core 1 Cache/Store Q</a:t>
            </a:r>
            <a:endParaRPr lang="en-US" dirty="0"/>
          </a:p>
        </p:txBody>
      </p:sp>
      <p:graphicFrame>
        <p:nvGraphicFramePr>
          <p:cNvPr id="21" name="Table 20"/>
          <p:cNvGraphicFramePr>
            <a:graphicFrameLocks noGrp="1"/>
          </p:cNvGraphicFramePr>
          <p:nvPr>
            <p:extLst>
              <p:ext uri="{D42A27DB-BD31-4B8C-83A1-F6EECF244321}">
                <p14:modId xmlns:p14="http://schemas.microsoft.com/office/powerpoint/2010/main" xmlns="" val="2583149499"/>
              </p:ext>
            </p:extLst>
          </p:nvPr>
        </p:nvGraphicFramePr>
        <p:xfrm>
          <a:off x="44958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xmlns="" val="816624784"/>
              </p:ext>
            </p:extLst>
          </p:nvPr>
        </p:nvGraphicFramePr>
        <p:xfrm>
          <a:off x="67437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sp>
        <p:nvSpPr>
          <p:cNvPr id="16" name="TextBox 15"/>
          <p:cNvSpPr txBox="1"/>
          <p:nvPr/>
        </p:nvSpPr>
        <p:spPr>
          <a:xfrm>
            <a:off x="990600" y="3733800"/>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dirty="0" smtClean="0"/>
              <a:t>    data = 1;</a:t>
            </a:r>
          </a:p>
          <a:p>
            <a:r>
              <a:rPr lang="en-US" sz="1200" b="1" dirty="0">
                <a:solidFill>
                  <a:srgbClr val="FF0000"/>
                </a:solidFill>
              </a:rPr>
              <a:t> </a:t>
            </a:r>
            <a:r>
              <a:rPr lang="en-US" sz="1200" b="1" dirty="0" smtClean="0">
                <a:solidFill>
                  <a:srgbClr val="FF0000"/>
                </a:solidFill>
              </a:rPr>
              <a:t>   __</a:t>
            </a:r>
            <a:r>
              <a:rPr lang="en-US" sz="1200" b="1" dirty="0" err="1" smtClean="0">
                <a:solidFill>
                  <a:srgbClr val="FF0000"/>
                </a:solidFill>
              </a:rPr>
              <a:t>mb_release</a:t>
            </a:r>
            <a:r>
              <a:rPr lang="en-US" sz="1200" b="1" dirty="0" smtClean="0">
                <a:solidFill>
                  <a:srgbClr val="FF0000"/>
                </a:solidFill>
              </a:rPr>
              <a:t>();</a:t>
            </a:r>
          </a:p>
          <a:p>
            <a:r>
              <a:rPr lang="en-US" sz="1200" dirty="0" smtClean="0"/>
              <a:t>    flag = 1;</a:t>
            </a:r>
          </a:p>
          <a:p>
            <a:r>
              <a:rPr lang="en-US" sz="1200" dirty="0" smtClean="0"/>
              <a:t>}</a:t>
            </a:r>
            <a:endParaRPr lang="en-US" sz="1200" dirty="0"/>
          </a:p>
        </p:txBody>
      </p:sp>
      <p:sp>
        <p:nvSpPr>
          <p:cNvPr id="25" name="TextBox 24"/>
          <p:cNvSpPr txBox="1"/>
          <p:nvPr/>
        </p:nvSpPr>
        <p:spPr>
          <a:xfrm>
            <a:off x="990600" y="5080337"/>
            <a:ext cx="1905000" cy="1015663"/>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b="1" dirty="0" smtClean="0">
                <a:solidFill>
                  <a:srgbClr val="FF0000"/>
                </a:solidFill>
              </a:rPr>
              <a:t>    while (flag == 0);</a:t>
            </a:r>
          </a:p>
          <a:p>
            <a:r>
              <a:rPr lang="en-US" sz="1200" dirty="0" smtClean="0"/>
              <a:t>    assert(data);</a:t>
            </a:r>
          </a:p>
          <a:p>
            <a:r>
              <a:rPr lang="en-US" sz="1200" dirty="0" smtClean="0"/>
              <a:t>}</a:t>
            </a:r>
            <a:endParaRPr lang="en-US" sz="1200" dirty="0"/>
          </a:p>
        </p:txBody>
      </p:sp>
    </p:spTree>
    <p:extLst>
      <p:ext uri="{BB962C8B-B14F-4D97-AF65-F5344CB8AC3E}">
        <p14:creationId xmlns:p14="http://schemas.microsoft.com/office/powerpoint/2010/main" xmlns="" val="271785293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Store Q Issue Example (Fixed)</a:t>
            </a:r>
            <a:endParaRPr lang="en-US" dirty="0"/>
          </a:p>
        </p:txBody>
      </p:sp>
      <p:sp>
        <p:nvSpPr>
          <p:cNvPr id="11" name="Rectangle 10"/>
          <p:cNvSpPr/>
          <p:nvPr/>
        </p:nvSpPr>
        <p:spPr>
          <a:xfrm>
            <a:off x="4953000" y="3810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Invalidate ‘flag’</a:t>
            </a:r>
            <a:endParaRPr lang="en-US" dirty="0">
              <a:solidFill>
                <a:schemeClr val="tx1"/>
              </a:solidFill>
            </a:endParaRPr>
          </a:p>
        </p:txBody>
      </p:sp>
      <p:sp>
        <p:nvSpPr>
          <p:cNvPr id="12" name="TextBox 11"/>
          <p:cNvSpPr txBox="1"/>
          <p:nvPr/>
        </p:nvSpPr>
        <p:spPr>
          <a:xfrm>
            <a:off x="7543800" y="3777734"/>
            <a:ext cx="490840" cy="369332"/>
          </a:xfrm>
          <a:prstGeom prst="rect">
            <a:avLst/>
          </a:prstGeom>
          <a:noFill/>
        </p:spPr>
        <p:txBody>
          <a:bodyPr wrap="none" rtlCol="0">
            <a:spAutoFit/>
          </a:bodyPr>
          <a:lstStyle/>
          <a:p>
            <a:r>
              <a:rPr lang="en-US" dirty="0" smtClean="0"/>
              <a:t>ICB</a:t>
            </a:r>
            <a:endParaRPr lang="en-US" dirty="0"/>
          </a:p>
        </p:txBody>
      </p:sp>
      <p:sp>
        <p:nvSpPr>
          <p:cNvPr id="14" name="TextBox 13"/>
          <p:cNvSpPr txBox="1"/>
          <p:nvPr/>
        </p:nvSpPr>
        <p:spPr>
          <a:xfrm>
            <a:off x="762000" y="1752600"/>
            <a:ext cx="3124200" cy="1477328"/>
          </a:xfrm>
          <a:prstGeom prst="rect">
            <a:avLst/>
          </a:prstGeom>
          <a:noFill/>
          <a:ln>
            <a:solidFill>
              <a:srgbClr val="002060"/>
            </a:solidFill>
          </a:ln>
        </p:spPr>
        <p:txBody>
          <a:bodyPr wrap="square" rtlCol="0">
            <a:spAutoFit/>
          </a:bodyPr>
          <a:lstStyle/>
          <a:p>
            <a:r>
              <a:rPr lang="en-US" dirty="0" smtClean="0"/>
              <a:t>Core 0 want to set ‘flag’ to 1 but because ‘flag’ is shared between cores an ‘Invalidate’ message needs to be sent out first</a:t>
            </a:r>
            <a:endParaRPr lang="en-US" dirty="0"/>
          </a:p>
        </p:txBody>
      </p:sp>
      <p:graphicFrame>
        <p:nvGraphicFramePr>
          <p:cNvPr id="15" name="Table 14"/>
          <p:cNvGraphicFramePr>
            <a:graphicFrameLocks noGrp="1"/>
          </p:cNvGraphicFramePr>
          <p:nvPr>
            <p:extLst>
              <p:ext uri="{D42A27DB-BD31-4B8C-83A1-F6EECF244321}">
                <p14:modId xmlns:p14="http://schemas.microsoft.com/office/powerpoint/2010/main" xmlns="" val="3197488571"/>
              </p:ext>
            </p:extLst>
          </p:nvPr>
        </p:nvGraphicFramePr>
        <p:xfrm>
          <a:off x="40766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1</a:t>
                      </a:r>
                      <a:endParaRPr lang="en-US" dirty="0"/>
                    </a:p>
                  </a:txBody>
                  <a:tcPr/>
                </a:tc>
                <a:tc>
                  <a:txBody>
                    <a:bodyPr/>
                    <a:lstStyle/>
                    <a:p>
                      <a:pPr algn="ctr"/>
                      <a:r>
                        <a:rPr lang="en-US" b="1" dirty="0" smtClean="0"/>
                        <a:t>M</a:t>
                      </a:r>
                      <a:endParaRPr lang="en-US" b="1"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c>
                  <a:txBody>
                    <a:bodyPr/>
                    <a:lstStyle/>
                    <a:p>
                      <a:pPr algn="ctr"/>
                      <a:r>
                        <a:rPr lang="en-US" b="1" dirty="0" smtClean="0"/>
                        <a:t>S</a:t>
                      </a:r>
                      <a:endParaRPr lang="en-US" b="1" dirty="0"/>
                    </a:p>
                  </a:txBody>
                  <a:tcPr/>
                </a:tc>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xmlns="" val="3225802383"/>
              </p:ext>
            </p:extLst>
          </p:nvPr>
        </p:nvGraphicFramePr>
        <p:xfrm>
          <a:off x="64007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c>
                  <a:txBody>
                    <a:bodyPr/>
                    <a:lstStyle/>
                    <a:p>
                      <a:pPr algn="ctr"/>
                      <a:r>
                        <a:rPr lang="en-US" b="1" dirty="0" smtClean="0"/>
                        <a:t>S</a:t>
                      </a:r>
                      <a:endParaRPr lang="en-US" b="1" dirty="0"/>
                    </a:p>
                  </a:txBody>
                  <a:tcPr/>
                </a:tc>
              </a:tr>
            </a:tbl>
          </a:graphicData>
        </a:graphic>
      </p:graphicFrame>
      <p:sp>
        <p:nvSpPr>
          <p:cNvPr id="23" name="TextBox 22"/>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24" name="Table 23"/>
          <p:cNvGraphicFramePr>
            <a:graphicFrameLocks noGrp="1"/>
          </p:cNvGraphicFramePr>
          <p:nvPr>
            <p:extLst>
              <p:ext uri="{D42A27DB-BD31-4B8C-83A1-F6EECF244321}">
                <p14:modId xmlns:p14="http://schemas.microsoft.com/office/powerpoint/2010/main" xmlns="" val="3091254974"/>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r>
            </a:tbl>
          </a:graphicData>
        </a:graphic>
      </p:graphicFrame>
      <p:sp>
        <p:nvSpPr>
          <p:cNvPr id="17" name="TextBox 16"/>
          <p:cNvSpPr txBox="1"/>
          <p:nvPr/>
        </p:nvSpPr>
        <p:spPr>
          <a:xfrm>
            <a:off x="4267200" y="1371600"/>
            <a:ext cx="1676400" cy="646331"/>
          </a:xfrm>
          <a:prstGeom prst="rect">
            <a:avLst/>
          </a:prstGeom>
          <a:noFill/>
        </p:spPr>
        <p:txBody>
          <a:bodyPr wrap="square" rtlCol="0">
            <a:spAutoFit/>
          </a:bodyPr>
          <a:lstStyle/>
          <a:p>
            <a:pPr algn="ctr"/>
            <a:r>
              <a:rPr lang="en-US" dirty="0" smtClean="0"/>
              <a:t>Core 0 Cache/Store Q</a:t>
            </a:r>
            <a:endParaRPr lang="en-US" dirty="0"/>
          </a:p>
        </p:txBody>
      </p:sp>
      <p:sp>
        <p:nvSpPr>
          <p:cNvPr id="18" name="TextBox 17"/>
          <p:cNvSpPr txBox="1"/>
          <p:nvPr/>
        </p:nvSpPr>
        <p:spPr>
          <a:xfrm>
            <a:off x="6553200" y="1334869"/>
            <a:ext cx="1676400" cy="646331"/>
          </a:xfrm>
          <a:prstGeom prst="rect">
            <a:avLst/>
          </a:prstGeom>
          <a:noFill/>
        </p:spPr>
        <p:txBody>
          <a:bodyPr wrap="square" rtlCol="0">
            <a:spAutoFit/>
          </a:bodyPr>
          <a:lstStyle/>
          <a:p>
            <a:pPr algn="ctr"/>
            <a:r>
              <a:rPr lang="en-US" dirty="0" smtClean="0"/>
              <a:t>Core 1 Cache/Store Q</a:t>
            </a:r>
            <a:endParaRPr lang="en-US" dirty="0"/>
          </a:p>
        </p:txBody>
      </p:sp>
      <p:graphicFrame>
        <p:nvGraphicFramePr>
          <p:cNvPr id="21" name="Table 20"/>
          <p:cNvGraphicFramePr>
            <a:graphicFrameLocks noGrp="1"/>
          </p:cNvGraphicFramePr>
          <p:nvPr>
            <p:extLst>
              <p:ext uri="{D42A27DB-BD31-4B8C-83A1-F6EECF244321}">
                <p14:modId xmlns:p14="http://schemas.microsoft.com/office/powerpoint/2010/main" xmlns="" val="2073668154"/>
              </p:ext>
            </p:extLst>
          </p:nvPr>
        </p:nvGraphicFramePr>
        <p:xfrm>
          <a:off x="44958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xmlns="" val="4076381091"/>
              </p:ext>
            </p:extLst>
          </p:nvPr>
        </p:nvGraphicFramePr>
        <p:xfrm>
          <a:off x="67437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sp>
        <p:nvSpPr>
          <p:cNvPr id="16" name="TextBox 15"/>
          <p:cNvSpPr txBox="1"/>
          <p:nvPr/>
        </p:nvSpPr>
        <p:spPr>
          <a:xfrm>
            <a:off x="990600" y="3733800"/>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dirty="0" smtClean="0"/>
              <a:t>    data = 1;</a:t>
            </a:r>
          </a:p>
          <a:p>
            <a:r>
              <a:rPr lang="en-US" sz="1200" dirty="0"/>
              <a:t> </a:t>
            </a:r>
            <a:r>
              <a:rPr lang="en-US" sz="1200" dirty="0" smtClean="0"/>
              <a:t>   __</a:t>
            </a:r>
            <a:r>
              <a:rPr lang="en-US" sz="1200" dirty="0" err="1" smtClean="0"/>
              <a:t>mb_release</a:t>
            </a:r>
            <a:r>
              <a:rPr lang="en-US" sz="1200" dirty="0" smtClean="0"/>
              <a:t>();</a:t>
            </a:r>
          </a:p>
          <a:p>
            <a:r>
              <a:rPr lang="en-US" sz="1200" b="1" dirty="0" smtClean="0">
                <a:solidFill>
                  <a:srgbClr val="FF0000"/>
                </a:solidFill>
              </a:rPr>
              <a:t>    flag = 1;</a:t>
            </a:r>
          </a:p>
          <a:p>
            <a:r>
              <a:rPr lang="en-US" sz="1200" dirty="0" smtClean="0"/>
              <a:t>}</a:t>
            </a:r>
            <a:endParaRPr lang="en-US" sz="1200" dirty="0"/>
          </a:p>
        </p:txBody>
      </p:sp>
      <p:sp>
        <p:nvSpPr>
          <p:cNvPr id="25" name="TextBox 24"/>
          <p:cNvSpPr txBox="1"/>
          <p:nvPr/>
        </p:nvSpPr>
        <p:spPr>
          <a:xfrm>
            <a:off x="990600" y="5080337"/>
            <a:ext cx="1905000" cy="1015663"/>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b="1" dirty="0" smtClean="0">
                <a:solidFill>
                  <a:srgbClr val="FF0000"/>
                </a:solidFill>
              </a:rPr>
              <a:t>    while (flag == 0);</a:t>
            </a:r>
          </a:p>
          <a:p>
            <a:r>
              <a:rPr lang="en-US" sz="1200" dirty="0" smtClean="0"/>
              <a:t>    assert(data);</a:t>
            </a:r>
          </a:p>
          <a:p>
            <a:r>
              <a:rPr lang="en-US" sz="1200" dirty="0" smtClean="0"/>
              <a:t>}</a:t>
            </a:r>
            <a:endParaRPr lang="en-US" sz="1200" dirty="0"/>
          </a:p>
        </p:txBody>
      </p:sp>
      <p:sp>
        <p:nvSpPr>
          <p:cNvPr id="20" name="Down Arrow 19"/>
          <p:cNvSpPr/>
          <p:nvPr/>
        </p:nvSpPr>
        <p:spPr>
          <a:xfrm>
            <a:off x="5181600" y="3276600"/>
            <a:ext cx="3810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80811444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Store Q Issue Example (Fixed)</a:t>
            </a:r>
            <a:endParaRPr lang="en-US" dirty="0"/>
          </a:p>
        </p:txBody>
      </p:sp>
      <p:sp>
        <p:nvSpPr>
          <p:cNvPr id="11" name="Rectangle 10"/>
          <p:cNvSpPr/>
          <p:nvPr/>
        </p:nvSpPr>
        <p:spPr>
          <a:xfrm>
            <a:off x="4953000" y="3810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Invalidate </a:t>
            </a:r>
            <a:r>
              <a:rPr lang="en-US" dirty="0" err="1" smtClean="0">
                <a:solidFill>
                  <a:schemeClr val="tx1"/>
                </a:solidFill>
              </a:rPr>
              <a:t>Ack</a:t>
            </a:r>
            <a:r>
              <a:rPr lang="en-US" dirty="0" smtClean="0">
                <a:solidFill>
                  <a:schemeClr val="tx1"/>
                </a:solidFill>
              </a:rPr>
              <a:t> ‘flag’</a:t>
            </a:r>
            <a:endParaRPr lang="en-US" dirty="0">
              <a:solidFill>
                <a:schemeClr val="tx1"/>
              </a:solidFill>
            </a:endParaRPr>
          </a:p>
        </p:txBody>
      </p:sp>
      <p:sp>
        <p:nvSpPr>
          <p:cNvPr id="12" name="TextBox 11"/>
          <p:cNvSpPr txBox="1"/>
          <p:nvPr/>
        </p:nvSpPr>
        <p:spPr>
          <a:xfrm>
            <a:off x="7543800" y="3777734"/>
            <a:ext cx="490840" cy="369332"/>
          </a:xfrm>
          <a:prstGeom prst="rect">
            <a:avLst/>
          </a:prstGeom>
          <a:noFill/>
        </p:spPr>
        <p:txBody>
          <a:bodyPr wrap="none" rtlCol="0">
            <a:spAutoFit/>
          </a:bodyPr>
          <a:lstStyle/>
          <a:p>
            <a:r>
              <a:rPr lang="en-US" dirty="0" smtClean="0"/>
              <a:t>ICB</a:t>
            </a:r>
            <a:endParaRPr lang="en-US" dirty="0"/>
          </a:p>
        </p:txBody>
      </p:sp>
      <p:sp>
        <p:nvSpPr>
          <p:cNvPr id="14" name="TextBox 13"/>
          <p:cNvSpPr txBox="1"/>
          <p:nvPr/>
        </p:nvSpPr>
        <p:spPr>
          <a:xfrm>
            <a:off x="762000" y="1752600"/>
            <a:ext cx="3124200" cy="923330"/>
          </a:xfrm>
          <a:prstGeom prst="rect">
            <a:avLst/>
          </a:prstGeom>
          <a:noFill/>
          <a:ln>
            <a:solidFill>
              <a:srgbClr val="002060"/>
            </a:solidFill>
          </a:ln>
        </p:spPr>
        <p:txBody>
          <a:bodyPr wrap="square" rtlCol="0">
            <a:spAutoFit/>
          </a:bodyPr>
          <a:lstStyle/>
          <a:p>
            <a:r>
              <a:rPr lang="en-US" dirty="0" smtClean="0"/>
              <a:t>Core 1 receives the ‘Invalidate’ and sends an ‘Invalidate Acknowledge’ response</a:t>
            </a:r>
            <a:endParaRPr lang="en-US" dirty="0"/>
          </a:p>
        </p:txBody>
      </p:sp>
      <p:graphicFrame>
        <p:nvGraphicFramePr>
          <p:cNvPr id="15" name="Table 14"/>
          <p:cNvGraphicFramePr>
            <a:graphicFrameLocks noGrp="1"/>
          </p:cNvGraphicFramePr>
          <p:nvPr>
            <p:extLst>
              <p:ext uri="{D42A27DB-BD31-4B8C-83A1-F6EECF244321}">
                <p14:modId xmlns:p14="http://schemas.microsoft.com/office/powerpoint/2010/main" xmlns="" val="1439842159"/>
              </p:ext>
            </p:extLst>
          </p:nvPr>
        </p:nvGraphicFramePr>
        <p:xfrm>
          <a:off x="40766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1</a:t>
                      </a:r>
                      <a:endParaRPr lang="en-US" dirty="0"/>
                    </a:p>
                  </a:txBody>
                  <a:tcPr/>
                </a:tc>
                <a:tc>
                  <a:txBody>
                    <a:bodyPr/>
                    <a:lstStyle/>
                    <a:p>
                      <a:pPr algn="ctr"/>
                      <a:r>
                        <a:rPr lang="en-US" b="1" dirty="0" smtClean="0"/>
                        <a:t>M</a:t>
                      </a:r>
                      <a:endParaRPr lang="en-US" b="1"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c>
                  <a:txBody>
                    <a:bodyPr/>
                    <a:lstStyle/>
                    <a:p>
                      <a:pPr algn="ctr"/>
                      <a:r>
                        <a:rPr lang="en-US" b="1" dirty="0" smtClean="0"/>
                        <a:t>S</a:t>
                      </a:r>
                      <a:endParaRPr lang="en-US" b="1" dirty="0"/>
                    </a:p>
                  </a:txBody>
                  <a:tcPr/>
                </a:tc>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xmlns="" val="3668801638"/>
              </p:ext>
            </p:extLst>
          </p:nvPr>
        </p:nvGraphicFramePr>
        <p:xfrm>
          <a:off x="64007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r h="370840">
                <a:tc>
                  <a:txBody>
                    <a:bodyPr/>
                    <a:lstStyle/>
                    <a:p>
                      <a:pPr algn="ctr"/>
                      <a:r>
                        <a:rPr lang="en-US" b="1" dirty="0" smtClean="0">
                          <a:solidFill>
                            <a:srgbClr val="FF0000"/>
                          </a:solidFill>
                        </a:rPr>
                        <a:t>flag</a:t>
                      </a:r>
                      <a:endParaRPr lang="en-US" b="1" dirty="0">
                        <a:solidFill>
                          <a:srgbClr val="FF0000"/>
                        </a:solidFill>
                      </a:endParaRPr>
                    </a:p>
                  </a:txBody>
                  <a:tcPr/>
                </a:tc>
                <a:tc>
                  <a:txBody>
                    <a:bodyPr/>
                    <a:lstStyle/>
                    <a:p>
                      <a:pPr algn="ctr"/>
                      <a:r>
                        <a:rPr lang="en-US" b="1" dirty="0" smtClean="0">
                          <a:solidFill>
                            <a:srgbClr val="FF0000"/>
                          </a:solidFill>
                        </a:rPr>
                        <a:t>-</a:t>
                      </a:r>
                      <a:endParaRPr lang="en-US" b="1" dirty="0">
                        <a:solidFill>
                          <a:srgbClr val="FF0000"/>
                        </a:solidFill>
                      </a:endParaRPr>
                    </a:p>
                  </a:txBody>
                  <a:tcPr/>
                </a:tc>
                <a:tc>
                  <a:txBody>
                    <a:bodyPr/>
                    <a:lstStyle/>
                    <a:p>
                      <a:pPr algn="ctr"/>
                      <a:r>
                        <a:rPr lang="en-US" b="1" dirty="0" smtClean="0">
                          <a:solidFill>
                            <a:srgbClr val="FF0000"/>
                          </a:solidFill>
                        </a:rPr>
                        <a:t>I</a:t>
                      </a:r>
                      <a:endParaRPr lang="en-US" b="1" dirty="0">
                        <a:solidFill>
                          <a:srgbClr val="FF0000"/>
                        </a:solidFill>
                      </a:endParaRPr>
                    </a:p>
                  </a:txBody>
                  <a:tcPr/>
                </a:tc>
              </a:tr>
            </a:tbl>
          </a:graphicData>
        </a:graphic>
      </p:graphicFrame>
      <p:sp>
        <p:nvSpPr>
          <p:cNvPr id="23" name="TextBox 22"/>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24" name="Table 23"/>
          <p:cNvGraphicFramePr>
            <a:graphicFrameLocks noGrp="1"/>
          </p:cNvGraphicFramePr>
          <p:nvPr>
            <p:extLst>
              <p:ext uri="{D42A27DB-BD31-4B8C-83A1-F6EECF244321}">
                <p14:modId xmlns:p14="http://schemas.microsoft.com/office/powerpoint/2010/main" xmlns="" val="2394925655"/>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r>
            </a:tbl>
          </a:graphicData>
        </a:graphic>
      </p:graphicFrame>
      <p:sp>
        <p:nvSpPr>
          <p:cNvPr id="17" name="TextBox 16"/>
          <p:cNvSpPr txBox="1"/>
          <p:nvPr/>
        </p:nvSpPr>
        <p:spPr>
          <a:xfrm>
            <a:off x="4267200" y="1371600"/>
            <a:ext cx="1676400" cy="646331"/>
          </a:xfrm>
          <a:prstGeom prst="rect">
            <a:avLst/>
          </a:prstGeom>
          <a:noFill/>
        </p:spPr>
        <p:txBody>
          <a:bodyPr wrap="square" rtlCol="0">
            <a:spAutoFit/>
          </a:bodyPr>
          <a:lstStyle/>
          <a:p>
            <a:pPr algn="ctr"/>
            <a:r>
              <a:rPr lang="en-US" dirty="0" smtClean="0"/>
              <a:t>Core 0 Cache/Store Q</a:t>
            </a:r>
            <a:endParaRPr lang="en-US" dirty="0"/>
          </a:p>
        </p:txBody>
      </p:sp>
      <p:sp>
        <p:nvSpPr>
          <p:cNvPr id="18" name="TextBox 17"/>
          <p:cNvSpPr txBox="1"/>
          <p:nvPr/>
        </p:nvSpPr>
        <p:spPr>
          <a:xfrm>
            <a:off x="6553200" y="1334869"/>
            <a:ext cx="1676400" cy="646331"/>
          </a:xfrm>
          <a:prstGeom prst="rect">
            <a:avLst/>
          </a:prstGeom>
          <a:noFill/>
        </p:spPr>
        <p:txBody>
          <a:bodyPr wrap="square" rtlCol="0">
            <a:spAutoFit/>
          </a:bodyPr>
          <a:lstStyle/>
          <a:p>
            <a:pPr algn="ctr"/>
            <a:r>
              <a:rPr lang="en-US" dirty="0" smtClean="0"/>
              <a:t>Core 1 Cache/Store Q</a:t>
            </a:r>
            <a:endParaRPr lang="en-US" dirty="0"/>
          </a:p>
        </p:txBody>
      </p:sp>
      <p:graphicFrame>
        <p:nvGraphicFramePr>
          <p:cNvPr id="21" name="Table 20"/>
          <p:cNvGraphicFramePr>
            <a:graphicFrameLocks noGrp="1"/>
          </p:cNvGraphicFramePr>
          <p:nvPr>
            <p:extLst>
              <p:ext uri="{D42A27DB-BD31-4B8C-83A1-F6EECF244321}">
                <p14:modId xmlns:p14="http://schemas.microsoft.com/office/powerpoint/2010/main" xmlns="" val="2582953160"/>
              </p:ext>
            </p:extLst>
          </p:nvPr>
        </p:nvGraphicFramePr>
        <p:xfrm>
          <a:off x="44958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xmlns="" val="1798986214"/>
              </p:ext>
            </p:extLst>
          </p:nvPr>
        </p:nvGraphicFramePr>
        <p:xfrm>
          <a:off x="67437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sp>
        <p:nvSpPr>
          <p:cNvPr id="16" name="TextBox 15"/>
          <p:cNvSpPr txBox="1"/>
          <p:nvPr/>
        </p:nvSpPr>
        <p:spPr>
          <a:xfrm>
            <a:off x="990600" y="3733800"/>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dirty="0" smtClean="0"/>
              <a:t>    data = 1;</a:t>
            </a:r>
          </a:p>
          <a:p>
            <a:r>
              <a:rPr lang="en-US" sz="1200" dirty="0"/>
              <a:t> </a:t>
            </a:r>
            <a:r>
              <a:rPr lang="en-US" sz="1200" dirty="0" smtClean="0"/>
              <a:t>   __</a:t>
            </a:r>
            <a:r>
              <a:rPr lang="en-US" sz="1200" dirty="0" err="1" smtClean="0"/>
              <a:t>mb_release</a:t>
            </a:r>
            <a:r>
              <a:rPr lang="en-US" sz="1200" dirty="0" smtClean="0"/>
              <a:t>();</a:t>
            </a:r>
          </a:p>
          <a:p>
            <a:r>
              <a:rPr lang="en-US" sz="1200" b="1" dirty="0" smtClean="0">
                <a:solidFill>
                  <a:srgbClr val="FF0000"/>
                </a:solidFill>
              </a:rPr>
              <a:t>    flag = 1;</a:t>
            </a:r>
          </a:p>
          <a:p>
            <a:r>
              <a:rPr lang="en-US" sz="1200" dirty="0" smtClean="0"/>
              <a:t>}</a:t>
            </a:r>
            <a:endParaRPr lang="en-US" sz="1200" dirty="0"/>
          </a:p>
        </p:txBody>
      </p:sp>
      <p:sp>
        <p:nvSpPr>
          <p:cNvPr id="25" name="TextBox 24"/>
          <p:cNvSpPr txBox="1"/>
          <p:nvPr/>
        </p:nvSpPr>
        <p:spPr>
          <a:xfrm>
            <a:off x="990600" y="5080337"/>
            <a:ext cx="1905000" cy="1015663"/>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b="1" dirty="0" smtClean="0">
                <a:solidFill>
                  <a:srgbClr val="FF0000"/>
                </a:solidFill>
              </a:rPr>
              <a:t>    while (flag == 0);</a:t>
            </a:r>
          </a:p>
          <a:p>
            <a:r>
              <a:rPr lang="en-US" sz="1200" dirty="0" smtClean="0"/>
              <a:t>    assert(data);</a:t>
            </a:r>
          </a:p>
          <a:p>
            <a:r>
              <a:rPr lang="en-US" sz="1200" dirty="0" smtClean="0"/>
              <a:t>}</a:t>
            </a:r>
            <a:endParaRPr lang="en-US" sz="1200" dirty="0"/>
          </a:p>
        </p:txBody>
      </p:sp>
      <p:sp>
        <p:nvSpPr>
          <p:cNvPr id="20" name="Down Arrow 19"/>
          <p:cNvSpPr/>
          <p:nvPr/>
        </p:nvSpPr>
        <p:spPr>
          <a:xfrm>
            <a:off x="6545226" y="3276600"/>
            <a:ext cx="3810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Down Arrow 25"/>
          <p:cNvSpPr/>
          <p:nvPr/>
        </p:nvSpPr>
        <p:spPr>
          <a:xfrm rot="10800000">
            <a:off x="7086600" y="3276600"/>
            <a:ext cx="3810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50706769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Store Q Issue Example (Fixed)</a:t>
            </a:r>
            <a:endParaRPr lang="en-US" dirty="0"/>
          </a:p>
        </p:txBody>
      </p:sp>
      <p:sp>
        <p:nvSpPr>
          <p:cNvPr id="11" name="Rectangle 10"/>
          <p:cNvSpPr/>
          <p:nvPr/>
        </p:nvSpPr>
        <p:spPr>
          <a:xfrm>
            <a:off x="4953000" y="3810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Invalidate </a:t>
            </a:r>
            <a:r>
              <a:rPr lang="en-US" dirty="0" err="1" smtClean="0">
                <a:solidFill>
                  <a:schemeClr val="tx1"/>
                </a:solidFill>
              </a:rPr>
              <a:t>Ack</a:t>
            </a:r>
            <a:r>
              <a:rPr lang="en-US" dirty="0" smtClean="0">
                <a:solidFill>
                  <a:schemeClr val="tx1"/>
                </a:solidFill>
              </a:rPr>
              <a:t> ‘flag’</a:t>
            </a:r>
            <a:endParaRPr lang="en-US" dirty="0">
              <a:solidFill>
                <a:schemeClr val="tx1"/>
              </a:solidFill>
            </a:endParaRPr>
          </a:p>
        </p:txBody>
      </p:sp>
      <p:sp>
        <p:nvSpPr>
          <p:cNvPr id="12" name="TextBox 11"/>
          <p:cNvSpPr txBox="1"/>
          <p:nvPr/>
        </p:nvSpPr>
        <p:spPr>
          <a:xfrm>
            <a:off x="7543800" y="3777734"/>
            <a:ext cx="490840" cy="369332"/>
          </a:xfrm>
          <a:prstGeom prst="rect">
            <a:avLst/>
          </a:prstGeom>
          <a:noFill/>
        </p:spPr>
        <p:txBody>
          <a:bodyPr wrap="none" rtlCol="0">
            <a:spAutoFit/>
          </a:bodyPr>
          <a:lstStyle/>
          <a:p>
            <a:r>
              <a:rPr lang="en-US" dirty="0" smtClean="0"/>
              <a:t>ICB</a:t>
            </a:r>
            <a:endParaRPr lang="en-US" dirty="0"/>
          </a:p>
        </p:txBody>
      </p:sp>
      <p:sp>
        <p:nvSpPr>
          <p:cNvPr id="14" name="TextBox 13"/>
          <p:cNvSpPr txBox="1"/>
          <p:nvPr/>
        </p:nvSpPr>
        <p:spPr>
          <a:xfrm>
            <a:off x="762000" y="1752600"/>
            <a:ext cx="3124200" cy="646331"/>
          </a:xfrm>
          <a:prstGeom prst="rect">
            <a:avLst/>
          </a:prstGeom>
          <a:noFill/>
          <a:ln>
            <a:solidFill>
              <a:srgbClr val="002060"/>
            </a:solidFill>
          </a:ln>
        </p:spPr>
        <p:txBody>
          <a:bodyPr wrap="square" rtlCol="0">
            <a:spAutoFit/>
          </a:bodyPr>
          <a:lstStyle/>
          <a:p>
            <a:r>
              <a:rPr lang="en-US" dirty="0" smtClean="0"/>
              <a:t>Core 0 receives the ‘Invalidate </a:t>
            </a:r>
            <a:r>
              <a:rPr lang="en-US" dirty="0" err="1" smtClean="0"/>
              <a:t>Ack</a:t>
            </a:r>
            <a:r>
              <a:rPr lang="en-US" dirty="0" smtClean="0"/>
              <a:t>’ and can now modify ‘flag’</a:t>
            </a:r>
            <a:endParaRPr lang="en-US" dirty="0"/>
          </a:p>
        </p:txBody>
      </p:sp>
      <p:graphicFrame>
        <p:nvGraphicFramePr>
          <p:cNvPr id="15" name="Table 14"/>
          <p:cNvGraphicFramePr>
            <a:graphicFrameLocks noGrp="1"/>
          </p:cNvGraphicFramePr>
          <p:nvPr>
            <p:extLst>
              <p:ext uri="{D42A27DB-BD31-4B8C-83A1-F6EECF244321}">
                <p14:modId xmlns:p14="http://schemas.microsoft.com/office/powerpoint/2010/main" xmlns="" val="762880214"/>
              </p:ext>
            </p:extLst>
          </p:nvPr>
        </p:nvGraphicFramePr>
        <p:xfrm>
          <a:off x="40766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1</a:t>
                      </a:r>
                      <a:endParaRPr lang="en-US" dirty="0"/>
                    </a:p>
                  </a:txBody>
                  <a:tcPr/>
                </a:tc>
                <a:tc>
                  <a:txBody>
                    <a:bodyPr/>
                    <a:lstStyle/>
                    <a:p>
                      <a:pPr algn="ctr"/>
                      <a:r>
                        <a:rPr lang="en-US" b="1" dirty="0" smtClean="0"/>
                        <a:t>M</a:t>
                      </a:r>
                      <a:endParaRPr lang="en-US" b="1" dirty="0"/>
                    </a:p>
                  </a:txBody>
                  <a:tcPr/>
                </a:tc>
              </a:tr>
              <a:tr h="370840">
                <a:tc>
                  <a:txBody>
                    <a:bodyPr/>
                    <a:lstStyle/>
                    <a:p>
                      <a:pPr algn="ctr"/>
                      <a:r>
                        <a:rPr lang="en-US" dirty="0" smtClean="0"/>
                        <a:t>flag</a:t>
                      </a:r>
                      <a:endParaRPr lang="en-US" dirty="0"/>
                    </a:p>
                  </a:txBody>
                  <a:tcPr/>
                </a:tc>
                <a:tc>
                  <a:txBody>
                    <a:bodyPr/>
                    <a:lstStyle/>
                    <a:p>
                      <a:pPr algn="ctr"/>
                      <a:r>
                        <a:rPr lang="en-US" b="1" dirty="0" smtClean="0">
                          <a:solidFill>
                            <a:srgbClr val="FF0000"/>
                          </a:solidFill>
                        </a:rPr>
                        <a:t>1</a:t>
                      </a:r>
                      <a:endParaRPr lang="en-US" b="1" dirty="0">
                        <a:solidFill>
                          <a:srgbClr val="FF0000"/>
                        </a:solidFill>
                      </a:endParaRPr>
                    </a:p>
                  </a:txBody>
                  <a:tcPr/>
                </a:tc>
                <a:tc>
                  <a:txBody>
                    <a:bodyPr/>
                    <a:lstStyle/>
                    <a:p>
                      <a:pPr algn="ctr"/>
                      <a:r>
                        <a:rPr lang="en-US" b="1" dirty="0" smtClean="0">
                          <a:solidFill>
                            <a:srgbClr val="FF0000"/>
                          </a:solidFill>
                        </a:rPr>
                        <a:t>M</a:t>
                      </a:r>
                      <a:endParaRPr lang="en-US" b="1" dirty="0">
                        <a:solidFill>
                          <a:srgbClr val="FF0000"/>
                        </a:solidFill>
                      </a:endParaRPr>
                    </a:p>
                  </a:txBody>
                  <a:tcPr/>
                </a:tc>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xmlns="" val="899387041"/>
              </p:ext>
            </p:extLst>
          </p:nvPr>
        </p:nvGraphicFramePr>
        <p:xfrm>
          <a:off x="64007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r h="370840">
                <a:tc>
                  <a:txBody>
                    <a:bodyPr/>
                    <a:lstStyle/>
                    <a:p>
                      <a:pPr algn="ctr"/>
                      <a:r>
                        <a:rPr lang="en-US" dirty="0" smtClean="0"/>
                        <a:t>flag</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bl>
          </a:graphicData>
        </a:graphic>
      </p:graphicFrame>
      <p:sp>
        <p:nvSpPr>
          <p:cNvPr id="23" name="TextBox 22"/>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24" name="Table 23"/>
          <p:cNvGraphicFramePr>
            <a:graphicFrameLocks noGrp="1"/>
          </p:cNvGraphicFramePr>
          <p:nvPr>
            <p:extLst>
              <p:ext uri="{D42A27DB-BD31-4B8C-83A1-F6EECF244321}">
                <p14:modId xmlns:p14="http://schemas.microsoft.com/office/powerpoint/2010/main" xmlns="" val="1412866916"/>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r>
            </a:tbl>
          </a:graphicData>
        </a:graphic>
      </p:graphicFrame>
      <p:sp>
        <p:nvSpPr>
          <p:cNvPr id="17" name="TextBox 16"/>
          <p:cNvSpPr txBox="1"/>
          <p:nvPr/>
        </p:nvSpPr>
        <p:spPr>
          <a:xfrm>
            <a:off x="4267200" y="1371600"/>
            <a:ext cx="1676400" cy="646331"/>
          </a:xfrm>
          <a:prstGeom prst="rect">
            <a:avLst/>
          </a:prstGeom>
          <a:noFill/>
        </p:spPr>
        <p:txBody>
          <a:bodyPr wrap="square" rtlCol="0">
            <a:spAutoFit/>
          </a:bodyPr>
          <a:lstStyle/>
          <a:p>
            <a:pPr algn="ctr"/>
            <a:r>
              <a:rPr lang="en-US" dirty="0" smtClean="0"/>
              <a:t>Core 0 Cache/Store Q</a:t>
            </a:r>
            <a:endParaRPr lang="en-US" dirty="0"/>
          </a:p>
        </p:txBody>
      </p:sp>
      <p:sp>
        <p:nvSpPr>
          <p:cNvPr id="18" name="TextBox 17"/>
          <p:cNvSpPr txBox="1"/>
          <p:nvPr/>
        </p:nvSpPr>
        <p:spPr>
          <a:xfrm>
            <a:off x="6553200" y="1334869"/>
            <a:ext cx="1676400" cy="646331"/>
          </a:xfrm>
          <a:prstGeom prst="rect">
            <a:avLst/>
          </a:prstGeom>
          <a:noFill/>
        </p:spPr>
        <p:txBody>
          <a:bodyPr wrap="square" rtlCol="0">
            <a:spAutoFit/>
          </a:bodyPr>
          <a:lstStyle/>
          <a:p>
            <a:pPr algn="ctr"/>
            <a:r>
              <a:rPr lang="en-US" dirty="0" smtClean="0"/>
              <a:t>Core 1 Cache/Store Q</a:t>
            </a:r>
            <a:endParaRPr lang="en-US" dirty="0"/>
          </a:p>
        </p:txBody>
      </p:sp>
      <p:graphicFrame>
        <p:nvGraphicFramePr>
          <p:cNvPr id="21" name="Table 20"/>
          <p:cNvGraphicFramePr>
            <a:graphicFrameLocks noGrp="1"/>
          </p:cNvGraphicFramePr>
          <p:nvPr>
            <p:extLst>
              <p:ext uri="{D42A27DB-BD31-4B8C-83A1-F6EECF244321}">
                <p14:modId xmlns:p14="http://schemas.microsoft.com/office/powerpoint/2010/main" xmlns="" val="2413950782"/>
              </p:ext>
            </p:extLst>
          </p:nvPr>
        </p:nvGraphicFramePr>
        <p:xfrm>
          <a:off x="44958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xmlns="" val="2776546744"/>
              </p:ext>
            </p:extLst>
          </p:nvPr>
        </p:nvGraphicFramePr>
        <p:xfrm>
          <a:off x="67437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sp>
        <p:nvSpPr>
          <p:cNvPr id="16" name="TextBox 15"/>
          <p:cNvSpPr txBox="1"/>
          <p:nvPr/>
        </p:nvSpPr>
        <p:spPr>
          <a:xfrm>
            <a:off x="990600" y="3733800"/>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dirty="0" smtClean="0"/>
              <a:t>    data = 1;</a:t>
            </a:r>
          </a:p>
          <a:p>
            <a:r>
              <a:rPr lang="en-US" sz="1200" dirty="0"/>
              <a:t> </a:t>
            </a:r>
            <a:r>
              <a:rPr lang="en-US" sz="1200" dirty="0" smtClean="0"/>
              <a:t>   __</a:t>
            </a:r>
            <a:r>
              <a:rPr lang="en-US" sz="1200" dirty="0" err="1" smtClean="0"/>
              <a:t>mb_release</a:t>
            </a:r>
            <a:r>
              <a:rPr lang="en-US" sz="1200" dirty="0" smtClean="0"/>
              <a:t>();</a:t>
            </a:r>
          </a:p>
          <a:p>
            <a:r>
              <a:rPr lang="en-US" sz="1200" b="1" dirty="0" smtClean="0">
                <a:solidFill>
                  <a:srgbClr val="FF0000"/>
                </a:solidFill>
              </a:rPr>
              <a:t>    flag = 1;</a:t>
            </a:r>
          </a:p>
          <a:p>
            <a:r>
              <a:rPr lang="en-US" sz="1200" dirty="0" smtClean="0"/>
              <a:t>}</a:t>
            </a:r>
            <a:endParaRPr lang="en-US" sz="1200" dirty="0"/>
          </a:p>
        </p:txBody>
      </p:sp>
      <p:sp>
        <p:nvSpPr>
          <p:cNvPr id="25" name="TextBox 24"/>
          <p:cNvSpPr txBox="1"/>
          <p:nvPr/>
        </p:nvSpPr>
        <p:spPr>
          <a:xfrm>
            <a:off x="990600" y="5080337"/>
            <a:ext cx="1905000" cy="1015663"/>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b="1" dirty="0" smtClean="0">
                <a:solidFill>
                  <a:srgbClr val="FF0000"/>
                </a:solidFill>
              </a:rPr>
              <a:t>    while (flag == 0);</a:t>
            </a:r>
          </a:p>
          <a:p>
            <a:r>
              <a:rPr lang="en-US" sz="1200" dirty="0" smtClean="0"/>
              <a:t>    assert(data);</a:t>
            </a:r>
          </a:p>
          <a:p>
            <a:r>
              <a:rPr lang="en-US" sz="1200" dirty="0" smtClean="0"/>
              <a:t>}</a:t>
            </a:r>
            <a:endParaRPr lang="en-US" sz="1200" dirty="0"/>
          </a:p>
        </p:txBody>
      </p:sp>
      <p:sp>
        <p:nvSpPr>
          <p:cNvPr id="20" name="Down Arrow 19"/>
          <p:cNvSpPr/>
          <p:nvPr/>
        </p:nvSpPr>
        <p:spPr>
          <a:xfrm rot="10800000">
            <a:off x="5257800" y="3276600"/>
            <a:ext cx="3810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61004416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Store Q Issue Example (Fixed)</a:t>
            </a:r>
            <a:endParaRPr lang="en-US" dirty="0"/>
          </a:p>
        </p:txBody>
      </p:sp>
      <p:sp>
        <p:nvSpPr>
          <p:cNvPr id="11" name="Rectangle 10"/>
          <p:cNvSpPr/>
          <p:nvPr/>
        </p:nvSpPr>
        <p:spPr>
          <a:xfrm>
            <a:off x="4953000" y="3810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Read (flag)</a:t>
            </a:r>
            <a:endParaRPr lang="en-US" dirty="0">
              <a:solidFill>
                <a:schemeClr val="tx1"/>
              </a:solidFill>
            </a:endParaRPr>
          </a:p>
        </p:txBody>
      </p:sp>
      <p:sp>
        <p:nvSpPr>
          <p:cNvPr id="12" name="TextBox 11"/>
          <p:cNvSpPr txBox="1"/>
          <p:nvPr/>
        </p:nvSpPr>
        <p:spPr>
          <a:xfrm>
            <a:off x="7543800" y="3777734"/>
            <a:ext cx="490840" cy="369332"/>
          </a:xfrm>
          <a:prstGeom prst="rect">
            <a:avLst/>
          </a:prstGeom>
          <a:noFill/>
        </p:spPr>
        <p:txBody>
          <a:bodyPr wrap="none" rtlCol="0">
            <a:spAutoFit/>
          </a:bodyPr>
          <a:lstStyle/>
          <a:p>
            <a:r>
              <a:rPr lang="en-US" dirty="0" smtClean="0"/>
              <a:t>ICB</a:t>
            </a:r>
            <a:endParaRPr lang="en-US" dirty="0"/>
          </a:p>
        </p:txBody>
      </p:sp>
      <p:sp>
        <p:nvSpPr>
          <p:cNvPr id="14" name="TextBox 13"/>
          <p:cNvSpPr txBox="1"/>
          <p:nvPr/>
        </p:nvSpPr>
        <p:spPr>
          <a:xfrm>
            <a:off x="762000" y="1752600"/>
            <a:ext cx="3124200" cy="923330"/>
          </a:xfrm>
          <a:prstGeom prst="rect">
            <a:avLst/>
          </a:prstGeom>
          <a:noFill/>
          <a:ln>
            <a:solidFill>
              <a:srgbClr val="002060"/>
            </a:solidFill>
          </a:ln>
        </p:spPr>
        <p:txBody>
          <a:bodyPr wrap="square" rtlCol="0">
            <a:spAutoFit/>
          </a:bodyPr>
          <a:lstStyle/>
          <a:p>
            <a:r>
              <a:rPr lang="en-US" dirty="0" smtClean="0"/>
              <a:t>Core 1 issues a read message for ‘flag’ due to it being marked ‘Invalid’ in the cache</a:t>
            </a:r>
            <a:endParaRPr lang="en-US" dirty="0"/>
          </a:p>
        </p:txBody>
      </p:sp>
      <p:sp>
        <p:nvSpPr>
          <p:cNvPr id="3" name="Down Arrow 2"/>
          <p:cNvSpPr/>
          <p:nvPr/>
        </p:nvSpPr>
        <p:spPr>
          <a:xfrm>
            <a:off x="6993565" y="3276600"/>
            <a:ext cx="3810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24" name="Table 23"/>
          <p:cNvGraphicFramePr>
            <a:graphicFrameLocks noGrp="1"/>
          </p:cNvGraphicFramePr>
          <p:nvPr>
            <p:extLst>
              <p:ext uri="{D42A27DB-BD31-4B8C-83A1-F6EECF244321}">
                <p14:modId xmlns:p14="http://schemas.microsoft.com/office/powerpoint/2010/main" xmlns="" val="3060473437"/>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r>
            </a:tbl>
          </a:graphicData>
        </a:graphic>
      </p:graphicFrame>
      <p:sp>
        <p:nvSpPr>
          <p:cNvPr id="20" name="TextBox 19"/>
          <p:cNvSpPr txBox="1"/>
          <p:nvPr/>
        </p:nvSpPr>
        <p:spPr>
          <a:xfrm>
            <a:off x="990600" y="3733800"/>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dirty="0" smtClean="0"/>
              <a:t>    data = 1;</a:t>
            </a:r>
          </a:p>
          <a:p>
            <a:r>
              <a:rPr lang="en-US" sz="1200" dirty="0" smtClean="0"/>
              <a:t>    __</a:t>
            </a:r>
            <a:r>
              <a:rPr lang="en-US" sz="1200" dirty="0" err="1" smtClean="0"/>
              <a:t>mb_release</a:t>
            </a:r>
            <a:r>
              <a:rPr lang="en-US" sz="1200" dirty="0" smtClean="0"/>
              <a:t>();</a:t>
            </a:r>
          </a:p>
          <a:p>
            <a:r>
              <a:rPr lang="en-US" sz="1200" dirty="0" smtClean="0"/>
              <a:t>    flag = 1;</a:t>
            </a:r>
          </a:p>
          <a:p>
            <a:r>
              <a:rPr lang="en-US" sz="1200" b="1" dirty="0" smtClean="0">
                <a:solidFill>
                  <a:srgbClr val="FF0000"/>
                </a:solidFill>
              </a:rPr>
              <a:t>}</a:t>
            </a:r>
            <a:endParaRPr lang="en-US" sz="1200" b="1" dirty="0">
              <a:solidFill>
                <a:srgbClr val="FF0000"/>
              </a:solidFill>
            </a:endParaRPr>
          </a:p>
        </p:txBody>
      </p:sp>
      <p:sp>
        <p:nvSpPr>
          <p:cNvPr id="25" name="TextBox 24"/>
          <p:cNvSpPr txBox="1"/>
          <p:nvPr/>
        </p:nvSpPr>
        <p:spPr>
          <a:xfrm>
            <a:off x="990600" y="5080337"/>
            <a:ext cx="1905000" cy="1015663"/>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b="1" dirty="0" smtClean="0">
                <a:solidFill>
                  <a:srgbClr val="FF0000"/>
                </a:solidFill>
              </a:rPr>
              <a:t>    while (flag == 0);</a:t>
            </a:r>
          </a:p>
          <a:p>
            <a:r>
              <a:rPr lang="en-US" sz="1200" dirty="0" smtClean="0"/>
              <a:t>    assert(data);</a:t>
            </a:r>
          </a:p>
          <a:p>
            <a:r>
              <a:rPr lang="en-US" sz="1200" dirty="0" smtClean="0"/>
              <a:t>}</a:t>
            </a:r>
            <a:endParaRPr lang="en-US" sz="1200" dirty="0"/>
          </a:p>
        </p:txBody>
      </p:sp>
      <p:graphicFrame>
        <p:nvGraphicFramePr>
          <p:cNvPr id="32" name="Table 31"/>
          <p:cNvGraphicFramePr>
            <a:graphicFrameLocks noGrp="1"/>
          </p:cNvGraphicFramePr>
          <p:nvPr>
            <p:extLst>
              <p:ext uri="{D42A27DB-BD31-4B8C-83A1-F6EECF244321}">
                <p14:modId xmlns:p14="http://schemas.microsoft.com/office/powerpoint/2010/main" xmlns="" val="3433786852"/>
              </p:ext>
            </p:extLst>
          </p:nvPr>
        </p:nvGraphicFramePr>
        <p:xfrm>
          <a:off x="40766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1</a:t>
                      </a:r>
                      <a:endParaRPr lang="en-US" dirty="0"/>
                    </a:p>
                  </a:txBody>
                  <a:tcPr/>
                </a:tc>
                <a:tc>
                  <a:txBody>
                    <a:bodyPr/>
                    <a:lstStyle/>
                    <a:p>
                      <a:pPr algn="ctr"/>
                      <a:r>
                        <a:rPr lang="en-US" b="1" dirty="0" smtClean="0"/>
                        <a:t>M</a:t>
                      </a:r>
                      <a:endParaRPr lang="en-US" b="1" dirty="0"/>
                    </a:p>
                  </a:txBody>
                  <a:tcPr/>
                </a:tc>
              </a:tr>
              <a:tr h="370840">
                <a:tc>
                  <a:txBody>
                    <a:bodyPr/>
                    <a:lstStyle/>
                    <a:p>
                      <a:pPr algn="ctr"/>
                      <a:r>
                        <a:rPr lang="en-US" dirty="0" smtClean="0"/>
                        <a:t>flag</a:t>
                      </a:r>
                      <a:endParaRPr lang="en-US" dirty="0"/>
                    </a:p>
                  </a:txBody>
                  <a:tcPr/>
                </a:tc>
                <a:tc>
                  <a:txBody>
                    <a:bodyPr/>
                    <a:lstStyle/>
                    <a:p>
                      <a:pPr algn="ctr"/>
                      <a:r>
                        <a:rPr lang="en-US" dirty="0" smtClean="0"/>
                        <a:t>1</a:t>
                      </a:r>
                      <a:endParaRPr lang="en-US" dirty="0"/>
                    </a:p>
                  </a:txBody>
                  <a:tcPr/>
                </a:tc>
                <a:tc>
                  <a:txBody>
                    <a:bodyPr/>
                    <a:lstStyle/>
                    <a:p>
                      <a:pPr algn="ctr"/>
                      <a:r>
                        <a:rPr lang="en-US" b="1" dirty="0" smtClean="0"/>
                        <a:t>M</a:t>
                      </a:r>
                      <a:endParaRPr lang="en-US" b="1" dirty="0"/>
                    </a:p>
                  </a:txBody>
                  <a:tcPr/>
                </a:tc>
              </a:tr>
            </a:tbl>
          </a:graphicData>
        </a:graphic>
      </p:graphicFrame>
      <p:graphicFrame>
        <p:nvGraphicFramePr>
          <p:cNvPr id="33" name="Table 32"/>
          <p:cNvGraphicFramePr>
            <a:graphicFrameLocks noGrp="1"/>
          </p:cNvGraphicFramePr>
          <p:nvPr>
            <p:extLst>
              <p:ext uri="{D42A27DB-BD31-4B8C-83A1-F6EECF244321}">
                <p14:modId xmlns:p14="http://schemas.microsoft.com/office/powerpoint/2010/main" xmlns="" val="3691108262"/>
              </p:ext>
            </p:extLst>
          </p:nvPr>
        </p:nvGraphicFramePr>
        <p:xfrm>
          <a:off x="64007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r h="370840">
                <a:tc>
                  <a:txBody>
                    <a:bodyPr/>
                    <a:lstStyle/>
                    <a:p>
                      <a:pPr algn="ctr"/>
                      <a:r>
                        <a:rPr lang="en-US" dirty="0" smtClean="0"/>
                        <a:t>flag</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bl>
          </a:graphicData>
        </a:graphic>
      </p:graphicFrame>
      <p:sp>
        <p:nvSpPr>
          <p:cNvPr id="34" name="TextBox 33"/>
          <p:cNvSpPr txBox="1"/>
          <p:nvPr/>
        </p:nvSpPr>
        <p:spPr>
          <a:xfrm>
            <a:off x="4267200" y="1371600"/>
            <a:ext cx="1676400" cy="646331"/>
          </a:xfrm>
          <a:prstGeom prst="rect">
            <a:avLst/>
          </a:prstGeom>
          <a:noFill/>
        </p:spPr>
        <p:txBody>
          <a:bodyPr wrap="square" rtlCol="0">
            <a:spAutoFit/>
          </a:bodyPr>
          <a:lstStyle/>
          <a:p>
            <a:pPr algn="ctr"/>
            <a:r>
              <a:rPr lang="en-US" dirty="0" smtClean="0"/>
              <a:t>Core 0 Cache/Store Q</a:t>
            </a:r>
            <a:endParaRPr lang="en-US" dirty="0"/>
          </a:p>
        </p:txBody>
      </p:sp>
      <p:sp>
        <p:nvSpPr>
          <p:cNvPr id="35" name="TextBox 34"/>
          <p:cNvSpPr txBox="1"/>
          <p:nvPr/>
        </p:nvSpPr>
        <p:spPr>
          <a:xfrm>
            <a:off x="6553200" y="1334869"/>
            <a:ext cx="1676400" cy="646331"/>
          </a:xfrm>
          <a:prstGeom prst="rect">
            <a:avLst/>
          </a:prstGeom>
          <a:noFill/>
        </p:spPr>
        <p:txBody>
          <a:bodyPr wrap="square" rtlCol="0">
            <a:spAutoFit/>
          </a:bodyPr>
          <a:lstStyle/>
          <a:p>
            <a:pPr algn="ctr"/>
            <a:r>
              <a:rPr lang="en-US" dirty="0" smtClean="0"/>
              <a:t>Core 1 Cache/Store Q</a:t>
            </a:r>
            <a:endParaRPr lang="en-US" dirty="0"/>
          </a:p>
        </p:txBody>
      </p:sp>
      <p:graphicFrame>
        <p:nvGraphicFramePr>
          <p:cNvPr id="36" name="Table 35"/>
          <p:cNvGraphicFramePr>
            <a:graphicFrameLocks noGrp="1"/>
          </p:cNvGraphicFramePr>
          <p:nvPr>
            <p:extLst>
              <p:ext uri="{D42A27DB-BD31-4B8C-83A1-F6EECF244321}">
                <p14:modId xmlns:p14="http://schemas.microsoft.com/office/powerpoint/2010/main" xmlns="" val="3962203013"/>
              </p:ext>
            </p:extLst>
          </p:nvPr>
        </p:nvGraphicFramePr>
        <p:xfrm>
          <a:off x="44958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37" name="Table 36"/>
          <p:cNvGraphicFramePr>
            <a:graphicFrameLocks noGrp="1"/>
          </p:cNvGraphicFramePr>
          <p:nvPr>
            <p:extLst>
              <p:ext uri="{D42A27DB-BD31-4B8C-83A1-F6EECF244321}">
                <p14:modId xmlns:p14="http://schemas.microsoft.com/office/powerpoint/2010/main" xmlns="" val="3687151166"/>
              </p:ext>
            </p:extLst>
          </p:nvPr>
        </p:nvGraphicFramePr>
        <p:xfrm>
          <a:off x="67437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spTree>
    <p:extLst>
      <p:ext uri="{BB962C8B-B14F-4D97-AF65-F5344CB8AC3E}">
        <p14:creationId xmlns:p14="http://schemas.microsoft.com/office/powerpoint/2010/main" xmlns="" val="83066713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Store Q Issue Example (Fixed)</a:t>
            </a:r>
            <a:endParaRPr lang="en-US" dirty="0"/>
          </a:p>
        </p:txBody>
      </p:sp>
      <p:sp>
        <p:nvSpPr>
          <p:cNvPr id="11" name="Rectangle 10"/>
          <p:cNvSpPr/>
          <p:nvPr/>
        </p:nvSpPr>
        <p:spPr>
          <a:xfrm>
            <a:off x="4953000" y="3810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Read Response (flag=1)</a:t>
            </a:r>
            <a:endParaRPr lang="en-US" dirty="0">
              <a:solidFill>
                <a:schemeClr val="tx1"/>
              </a:solidFill>
            </a:endParaRPr>
          </a:p>
        </p:txBody>
      </p:sp>
      <p:sp>
        <p:nvSpPr>
          <p:cNvPr id="12" name="TextBox 11"/>
          <p:cNvSpPr txBox="1"/>
          <p:nvPr/>
        </p:nvSpPr>
        <p:spPr>
          <a:xfrm>
            <a:off x="7543800" y="3777734"/>
            <a:ext cx="490840" cy="369332"/>
          </a:xfrm>
          <a:prstGeom prst="rect">
            <a:avLst/>
          </a:prstGeom>
          <a:noFill/>
        </p:spPr>
        <p:txBody>
          <a:bodyPr wrap="none" rtlCol="0">
            <a:spAutoFit/>
          </a:bodyPr>
          <a:lstStyle/>
          <a:p>
            <a:r>
              <a:rPr lang="en-US" dirty="0" smtClean="0"/>
              <a:t>ICB</a:t>
            </a:r>
            <a:endParaRPr lang="en-US" dirty="0"/>
          </a:p>
        </p:txBody>
      </p:sp>
      <p:sp>
        <p:nvSpPr>
          <p:cNvPr id="14" name="TextBox 13"/>
          <p:cNvSpPr txBox="1"/>
          <p:nvPr/>
        </p:nvSpPr>
        <p:spPr>
          <a:xfrm>
            <a:off x="762000" y="1752600"/>
            <a:ext cx="3124200" cy="1477328"/>
          </a:xfrm>
          <a:prstGeom prst="rect">
            <a:avLst/>
          </a:prstGeom>
          <a:noFill/>
          <a:ln>
            <a:solidFill>
              <a:srgbClr val="002060"/>
            </a:solidFill>
          </a:ln>
        </p:spPr>
        <p:txBody>
          <a:bodyPr wrap="square" rtlCol="0">
            <a:spAutoFit/>
          </a:bodyPr>
          <a:lstStyle/>
          <a:p>
            <a:r>
              <a:rPr lang="en-US" dirty="0" smtClean="0"/>
              <a:t>Core 0 respond to the read request of ‘flag’</a:t>
            </a:r>
          </a:p>
          <a:p>
            <a:r>
              <a:rPr lang="en-US" dirty="0" smtClean="0"/>
              <a:t>The cache line is also sent to main memory and marked as ‘Shared’.</a:t>
            </a:r>
            <a:endParaRPr lang="en-US" dirty="0"/>
          </a:p>
        </p:txBody>
      </p:sp>
      <p:sp>
        <p:nvSpPr>
          <p:cNvPr id="3" name="Down Arrow 2"/>
          <p:cNvSpPr/>
          <p:nvPr/>
        </p:nvSpPr>
        <p:spPr>
          <a:xfrm>
            <a:off x="5257800" y="3276600"/>
            <a:ext cx="3810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24" name="Table 23"/>
          <p:cNvGraphicFramePr>
            <a:graphicFrameLocks noGrp="1"/>
          </p:cNvGraphicFramePr>
          <p:nvPr>
            <p:extLst>
              <p:ext uri="{D42A27DB-BD31-4B8C-83A1-F6EECF244321}">
                <p14:modId xmlns:p14="http://schemas.microsoft.com/office/powerpoint/2010/main" xmlns="" val="2150392295"/>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r>
              <a:tr h="370840">
                <a:tc>
                  <a:txBody>
                    <a:bodyPr/>
                    <a:lstStyle/>
                    <a:p>
                      <a:pPr algn="ctr"/>
                      <a:r>
                        <a:rPr lang="en-US" b="1" dirty="0" smtClean="0">
                          <a:solidFill>
                            <a:srgbClr val="FF0000"/>
                          </a:solidFill>
                        </a:rPr>
                        <a:t>flag</a:t>
                      </a:r>
                      <a:endParaRPr lang="en-US" b="1" dirty="0">
                        <a:solidFill>
                          <a:srgbClr val="FF0000"/>
                        </a:solidFill>
                      </a:endParaRPr>
                    </a:p>
                  </a:txBody>
                  <a:tcPr/>
                </a:tc>
                <a:tc>
                  <a:txBody>
                    <a:bodyPr/>
                    <a:lstStyle/>
                    <a:p>
                      <a:pPr algn="ctr"/>
                      <a:r>
                        <a:rPr lang="en-US" b="1" dirty="0" smtClean="0">
                          <a:solidFill>
                            <a:srgbClr val="FF0000"/>
                          </a:solidFill>
                        </a:rPr>
                        <a:t>1</a:t>
                      </a:r>
                      <a:endParaRPr lang="en-US" b="1" dirty="0">
                        <a:solidFill>
                          <a:srgbClr val="FF0000"/>
                        </a:solidFill>
                      </a:endParaRPr>
                    </a:p>
                  </a:txBody>
                  <a:tcPr/>
                </a:tc>
              </a:tr>
            </a:tbl>
          </a:graphicData>
        </a:graphic>
      </p:graphicFrame>
      <p:sp>
        <p:nvSpPr>
          <p:cNvPr id="25" name="TextBox 24"/>
          <p:cNvSpPr txBox="1"/>
          <p:nvPr/>
        </p:nvSpPr>
        <p:spPr>
          <a:xfrm>
            <a:off x="990600" y="5080337"/>
            <a:ext cx="1905000" cy="1015663"/>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b="1" dirty="0" smtClean="0">
                <a:solidFill>
                  <a:srgbClr val="FF0000"/>
                </a:solidFill>
              </a:rPr>
              <a:t>    while (flag == 0);</a:t>
            </a:r>
          </a:p>
          <a:p>
            <a:r>
              <a:rPr lang="en-US" sz="1200" dirty="0" smtClean="0"/>
              <a:t>    assert(data);</a:t>
            </a:r>
          </a:p>
          <a:p>
            <a:r>
              <a:rPr lang="en-US" sz="1200" dirty="0" smtClean="0"/>
              <a:t>}</a:t>
            </a:r>
            <a:endParaRPr lang="en-US" sz="1200" dirty="0"/>
          </a:p>
        </p:txBody>
      </p:sp>
      <p:graphicFrame>
        <p:nvGraphicFramePr>
          <p:cNvPr id="26" name="Table 25"/>
          <p:cNvGraphicFramePr>
            <a:graphicFrameLocks noGrp="1"/>
          </p:cNvGraphicFramePr>
          <p:nvPr>
            <p:extLst>
              <p:ext uri="{D42A27DB-BD31-4B8C-83A1-F6EECF244321}">
                <p14:modId xmlns:p14="http://schemas.microsoft.com/office/powerpoint/2010/main" xmlns="" val="4215518256"/>
              </p:ext>
            </p:extLst>
          </p:nvPr>
        </p:nvGraphicFramePr>
        <p:xfrm>
          <a:off x="40766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1</a:t>
                      </a:r>
                      <a:endParaRPr lang="en-US" dirty="0"/>
                    </a:p>
                  </a:txBody>
                  <a:tcPr/>
                </a:tc>
                <a:tc>
                  <a:txBody>
                    <a:bodyPr/>
                    <a:lstStyle/>
                    <a:p>
                      <a:pPr algn="ctr"/>
                      <a:r>
                        <a:rPr lang="en-US" b="1" dirty="0" smtClean="0"/>
                        <a:t>M</a:t>
                      </a:r>
                      <a:endParaRPr lang="en-US" b="1" dirty="0"/>
                    </a:p>
                  </a:txBody>
                  <a:tcPr/>
                </a:tc>
              </a:tr>
              <a:tr h="370840">
                <a:tc>
                  <a:txBody>
                    <a:bodyPr/>
                    <a:lstStyle/>
                    <a:p>
                      <a:pPr algn="ctr"/>
                      <a:r>
                        <a:rPr lang="en-US" dirty="0" smtClean="0"/>
                        <a:t>flag</a:t>
                      </a:r>
                      <a:endParaRPr lang="en-US" dirty="0"/>
                    </a:p>
                  </a:txBody>
                  <a:tcPr/>
                </a:tc>
                <a:tc>
                  <a:txBody>
                    <a:bodyPr/>
                    <a:lstStyle/>
                    <a:p>
                      <a:pPr algn="ctr"/>
                      <a:r>
                        <a:rPr lang="en-US" dirty="0" smtClean="0"/>
                        <a:t>1</a:t>
                      </a:r>
                      <a:endParaRPr lang="en-US" dirty="0"/>
                    </a:p>
                  </a:txBody>
                  <a:tcPr/>
                </a:tc>
                <a:tc>
                  <a:txBody>
                    <a:bodyPr/>
                    <a:lstStyle/>
                    <a:p>
                      <a:pPr algn="ctr"/>
                      <a:r>
                        <a:rPr lang="en-US" b="1" dirty="0" smtClean="0">
                          <a:solidFill>
                            <a:srgbClr val="FF0000"/>
                          </a:solidFill>
                        </a:rPr>
                        <a:t>S</a:t>
                      </a:r>
                      <a:endParaRPr lang="en-US" b="1" dirty="0">
                        <a:solidFill>
                          <a:srgbClr val="FF0000"/>
                        </a:solidFill>
                      </a:endParaRPr>
                    </a:p>
                  </a:txBody>
                  <a:tcPr/>
                </a:tc>
              </a:tr>
            </a:tbl>
          </a:graphicData>
        </a:graphic>
      </p:graphicFrame>
      <p:graphicFrame>
        <p:nvGraphicFramePr>
          <p:cNvPr id="27" name="Table 26"/>
          <p:cNvGraphicFramePr>
            <a:graphicFrameLocks noGrp="1"/>
          </p:cNvGraphicFramePr>
          <p:nvPr>
            <p:extLst>
              <p:ext uri="{D42A27DB-BD31-4B8C-83A1-F6EECF244321}">
                <p14:modId xmlns:p14="http://schemas.microsoft.com/office/powerpoint/2010/main" xmlns="" val="1508355627"/>
              </p:ext>
            </p:extLst>
          </p:nvPr>
        </p:nvGraphicFramePr>
        <p:xfrm>
          <a:off x="64007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r h="370840">
                <a:tc>
                  <a:txBody>
                    <a:bodyPr/>
                    <a:lstStyle/>
                    <a:p>
                      <a:pPr algn="ctr"/>
                      <a:r>
                        <a:rPr lang="en-US" dirty="0" smtClean="0"/>
                        <a:t>flag</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bl>
          </a:graphicData>
        </a:graphic>
      </p:graphicFrame>
      <p:sp>
        <p:nvSpPr>
          <p:cNvPr id="28" name="TextBox 27"/>
          <p:cNvSpPr txBox="1"/>
          <p:nvPr/>
        </p:nvSpPr>
        <p:spPr>
          <a:xfrm>
            <a:off x="4267200" y="1371600"/>
            <a:ext cx="1676400" cy="646331"/>
          </a:xfrm>
          <a:prstGeom prst="rect">
            <a:avLst/>
          </a:prstGeom>
          <a:noFill/>
        </p:spPr>
        <p:txBody>
          <a:bodyPr wrap="square" rtlCol="0">
            <a:spAutoFit/>
          </a:bodyPr>
          <a:lstStyle/>
          <a:p>
            <a:pPr algn="ctr"/>
            <a:r>
              <a:rPr lang="en-US" dirty="0" smtClean="0"/>
              <a:t>Core 0 Cache/Store Q</a:t>
            </a:r>
            <a:endParaRPr lang="en-US" dirty="0"/>
          </a:p>
        </p:txBody>
      </p:sp>
      <p:sp>
        <p:nvSpPr>
          <p:cNvPr id="29" name="TextBox 28"/>
          <p:cNvSpPr txBox="1"/>
          <p:nvPr/>
        </p:nvSpPr>
        <p:spPr>
          <a:xfrm>
            <a:off x="6553200" y="1334869"/>
            <a:ext cx="1676400" cy="646331"/>
          </a:xfrm>
          <a:prstGeom prst="rect">
            <a:avLst/>
          </a:prstGeom>
          <a:noFill/>
        </p:spPr>
        <p:txBody>
          <a:bodyPr wrap="square" rtlCol="0">
            <a:spAutoFit/>
          </a:bodyPr>
          <a:lstStyle/>
          <a:p>
            <a:pPr algn="ctr"/>
            <a:r>
              <a:rPr lang="en-US" dirty="0" smtClean="0"/>
              <a:t>Core 1 Cache/Store Q</a:t>
            </a:r>
            <a:endParaRPr lang="en-US" dirty="0"/>
          </a:p>
        </p:txBody>
      </p:sp>
      <p:graphicFrame>
        <p:nvGraphicFramePr>
          <p:cNvPr id="30" name="Table 29"/>
          <p:cNvGraphicFramePr>
            <a:graphicFrameLocks noGrp="1"/>
          </p:cNvGraphicFramePr>
          <p:nvPr>
            <p:extLst>
              <p:ext uri="{D42A27DB-BD31-4B8C-83A1-F6EECF244321}">
                <p14:modId xmlns:p14="http://schemas.microsoft.com/office/powerpoint/2010/main" xmlns="" val="3962203013"/>
              </p:ext>
            </p:extLst>
          </p:nvPr>
        </p:nvGraphicFramePr>
        <p:xfrm>
          <a:off x="44958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31" name="Table 30"/>
          <p:cNvGraphicFramePr>
            <a:graphicFrameLocks noGrp="1"/>
          </p:cNvGraphicFramePr>
          <p:nvPr>
            <p:extLst>
              <p:ext uri="{D42A27DB-BD31-4B8C-83A1-F6EECF244321}">
                <p14:modId xmlns:p14="http://schemas.microsoft.com/office/powerpoint/2010/main" xmlns="" val="3687151166"/>
              </p:ext>
            </p:extLst>
          </p:nvPr>
        </p:nvGraphicFramePr>
        <p:xfrm>
          <a:off x="67437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sp>
        <p:nvSpPr>
          <p:cNvPr id="32" name="TextBox 31"/>
          <p:cNvSpPr txBox="1"/>
          <p:nvPr/>
        </p:nvSpPr>
        <p:spPr>
          <a:xfrm>
            <a:off x="990600" y="3733800"/>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dirty="0" smtClean="0"/>
              <a:t>    data = 1;</a:t>
            </a:r>
          </a:p>
          <a:p>
            <a:r>
              <a:rPr lang="en-US" sz="1200" dirty="0" smtClean="0"/>
              <a:t>    __</a:t>
            </a:r>
            <a:r>
              <a:rPr lang="en-US" sz="1200" dirty="0" err="1" smtClean="0"/>
              <a:t>mb_release</a:t>
            </a:r>
            <a:r>
              <a:rPr lang="en-US" sz="1200" dirty="0" smtClean="0"/>
              <a:t>();</a:t>
            </a:r>
          </a:p>
          <a:p>
            <a:r>
              <a:rPr lang="en-US" sz="1200" dirty="0" smtClean="0"/>
              <a:t>    flag = 1;</a:t>
            </a:r>
          </a:p>
          <a:p>
            <a:r>
              <a:rPr lang="en-US" sz="1200" b="1" dirty="0" smtClean="0">
                <a:solidFill>
                  <a:srgbClr val="FF0000"/>
                </a:solidFill>
              </a:rPr>
              <a:t>}</a:t>
            </a:r>
            <a:endParaRPr lang="en-US" sz="1200" b="1" dirty="0">
              <a:solidFill>
                <a:srgbClr val="FF0000"/>
              </a:solidFill>
            </a:endParaRPr>
          </a:p>
        </p:txBody>
      </p:sp>
      <p:sp>
        <p:nvSpPr>
          <p:cNvPr id="4" name="Curved Right Arrow 3"/>
          <p:cNvSpPr/>
          <p:nvPr/>
        </p:nvSpPr>
        <p:spPr>
          <a:xfrm>
            <a:off x="3429000" y="2994836"/>
            <a:ext cx="533400" cy="2415363"/>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xmlns="" val="37794075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Store Q Issue Example (Fixed)</a:t>
            </a:r>
            <a:endParaRPr lang="en-US" dirty="0"/>
          </a:p>
        </p:txBody>
      </p:sp>
      <p:sp>
        <p:nvSpPr>
          <p:cNvPr id="14" name="TextBox 13"/>
          <p:cNvSpPr txBox="1"/>
          <p:nvPr/>
        </p:nvSpPr>
        <p:spPr>
          <a:xfrm>
            <a:off x="762000" y="1752600"/>
            <a:ext cx="3124200" cy="1754326"/>
          </a:xfrm>
          <a:prstGeom prst="rect">
            <a:avLst/>
          </a:prstGeom>
          <a:noFill/>
          <a:ln>
            <a:solidFill>
              <a:srgbClr val="002060"/>
            </a:solidFill>
          </a:ln>
        </p:spPr>
        <p:txBody>
          <a:bodyPr wrap="square" rtlCol="0">
            <a:spAutoFit/>
          </a:bodyPr>
          <a:lstStyle/>
          <a:p>
            <a:r>
              <a:rPr lang="en-US" dirty="0" smtClean="0"/>
              <a:t>Core 1 receives the read response and marks the cache line as Shared.</a:t>
            </a:r>
          </a:p>
          <a:p>
            <a:r>
              <a:rPr lang="en-US" dirty="0" smtClean="0"/>
              <a:t>Execution can now continue.</a:t>
            </a:r>
          </a:p>
          <a:p>
            <a:r>
              <a:rPr lang="en-US" dirty="0" smtClean="0"/>
              <a:t>The same sequence plays out to fetch ‘data’… and all is well.</a:t>
            </a:r>
            <a:endParaRPr lang="en-US" dirty="0"/>
          </a:p>
        </p:txBody>
      </p:sp>
      <p:sp>
        <p:nvSpPr>
          <p:cNvPr id="23" name="TextBox 22"/>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24" name="Table 23"/>
          <p:cNvGraphicFramePr>
            <a:graphicFrameLocks noGrp="1"/>
          </p:cNvGraphicFramePr>
          <p:nvPr>
            <p:extLst>
              <p:ext uri="{D42A27DB-BD31-4B8C-83A1-F6EECF244321}">
                <p14:modId xmlns:p14="http://schemas.microsoft.com/office/powerpoint/2010/main" xmlns="" val="2679821337"/>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flag</a:t>
                      </a:r>
                      <a:endParaRPr lang="en-US" dirty="0"/>
                    </a:p>
                  </a:txBody>
                  <a:tcPr/>
                </a:tc>
                <a:tc>
                  <a:txBody>
                    <a:bodyPr/>
                    <a:lstStyle/>
                    <a:p>
                      <a:pPr algn="ctr"/>
                      <a:r>
                        <a:rPr lang="en-US" dirty="0" smtClean="0"/>
                        <a:t>1</a:t>
                      </a:r>
                      <a:endParaRPr lang="en-US" dirty="0"/>
                    </a:p>
                  </a:txBody>
                  <a:tcPr/>
                </a:tc>
              </a:tr>
            </a:tbl>
          </a:graphicData>
        </a:graphic>
      </p:graphicFrame>
      <p:sp>
        <p:nvSpPr>
          <p:cNvPr id="26" name="TextBox 25"/>
          <p:cNvSpPr txBox="1"/>
          <p:nvPr/>
        </p:nvSpPr>
        <p:spPr>
          <a:xfrm>
            <a:off x="990600" y="5080337"/>
            <a:ext cx="1905000" cy="1015663"/>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b="1" dirty="0" smtClean="0">
                <a:solidFill>
                  <a:srgbClr val="FF0000"/>
                </a:solidFill>
              </a:rPr>
              <a:t>    while (flag == 0);</a:t>
            </a:r>
          </a:p>
          <a:p>
            <a:r>
              <a:rPr lang="en-US" sz="1200" dirty="0" smtClean="0"/>
              <a:t>    assert(data);</a:t>
            </a:r>
          </a:p>
          <a:p>
            <a:r>
              <a:rPr lang="en-US" sz="1200" dirty="0" smtClean="0"/>
              <a:t>}</a:t>
            </a:r>
            <a:endParaRPr lang="en-US" sz="1200" dirty="0"/>
          </a:p>
        </p:txBody>
      </p:sp>
      <p:sp>
        <p:nvSpPr>
          <p:cNvPr id="20" name="Rectangle 19"/>
          <p:cNvSpPr/>
          <p:nvPr/>
        </p:nvSpPr>
        <p:spPr>
          <a:xfrm>
            <a:off x="4953000" y="3810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Read Response (flag=1)</a:t>
            </a:r>
            <a:endParaRPr lang="en-US" dirty="0">
              <a:solidFill>
                <a:schemeClr val="tx1"/>
              </a:solidFill>
            </a:endParaRPr>
          </a:p>
        </p:txBody>
      </p:sp>
      <p:sp>
        <p:nvSpPr>
          <p:cNvPr id="27" name="TextBox 26"/>
          <p:cNvSpPr txBox="1"/>
          <p:nvPr/>
        </p:nvSpPr>
        <p:spPr>
          <a:xfrm>
            <a:off x="7543800" y="3777734"/>
            <a:ext cx="490840" cy="369332"/>
          </a:xfrm>
          <a:prstGeom prst="rect">
            <a:avLst/>
          </a:prstGeom>
          <a:noFill/>
        </p:spPr>
        <p:txBody>
          <a:bodyPr wrap="none" rtlCol="0">
            <a:spAutoFit/>
          </a:bodyPr>
          <a:lstStyle/>
          <a:p>
            <a:r>
              <a:rPr lang="en-US" dirty="0" smtClean="0"/>
              <a:t>ICB</a:t>
            </a:r>
            <a:endParaRPr lang="en-US" dirty="0"/>
          </a:p>
        </p:txBody>
      </p:sp>
      <p:sp>
        <p:nvSpPr>
          <p:cNvPr id="28" name="Down Arrow 27"/>
          <p:cNvSpPr/>
          <p:nvPr/>
        </p:nvSpPr>
        <p:spPr>
          <a:xfrm rot="10800000">
            <a:off x="6988249" y="3276600"/>
            <a:ext cx="3810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9" name="Table 28"/>
          <p:cNvGraphicFramePr>
            <a:graphicFrameLocks noGrp="1"/>
          </p:cNvGraphicFramePr>
          <p:nvPr>
            <p:extLst>
              <p:ext uri="{D42A27DB-BD31-4B8C-83A1-F6EECF244321}">
                <p14:modId xmlns:p14="http://schemas.microsoft.com/office/powerpoint/2010/main" xmlns="" val="2691299499"/>
              </p:ext>
            </p:extLst>
          </p:nvPr>
        </p:nvGraphicFramePr>
        <p:xfrm>
          <a:off x="40766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1</a:t>
                      </a:r>
                      <a:endParaRPr lang="en-US" dirty="0"/>
                    </a:p>
                  </a:txBody>
                  <a:tcPr/>
                </a:tc>
                <a:tc>
                  <a:txBody>
                    <a:bodyPr/>
                    <a:lstStyle/>
                    <a:p>
                      <a:pPr algn="ctr"/>
                      <a:r>
                        <a:rPr lang="en-US" b="1" dirty="0" smtClean="0"/>
                        <a:t>M</a:t>
                      </a:r>
                      <a:endParaRPr lang="en-US" b="1" dirty="0"/>
                    </a:p>
                  </a:txBody>
                  <a:tcPr/>
                </a:tc>
              </a:tr>
              <a:tr h="370840">
                <a:tc>
                  <a:txBody>
                    <a:bodyPr/>
                    <a:lstStyle/>
                    <a:p>
                      <a:pPr algn="ctr"/>
                      <a:r>
                        <a:rPr lang="en-US" dirty="0" smtClean="0"/>
                        <a:t>flag</a:t>
                      </a:r>
                      <a:endParaRPr lang="en-US" dirty="0"/>
                    </a:p>
                  </a:txBody>
                  <a:tcPr/>
                </a:tc>
                <a:tc>
                  <a:txBody>
                    <a:bodyPr/>
                    <a:lstStyle/>
                    <a:p>
                      <a:pPr algn="ctr"/>
                      <a:r>
                        <a:rPr lang="en-US" dirty="0" smtClean="0"/>
                        <a:t>1</a:t>
                      </a:r>
                      <a:endParaRPr lang="en-US" dirty="0"/>
                    </a:p>
                  </a:txBody>
                  <a:tcPr/>
                </a:tc>
                <a:tc>
                  <a:txBody>
                    <a:bodyPr/>
                    <a:lstStyle/>
                    <a:p>
                      <a:pPr algn="ctr"/>
                      <a:r>
                        <a:rPr lang="en-US" b="1" dirty="0" smtClean="0"/>
                        <a:t>S</a:t>
                      </a:r>
                      <a:endParaRPr lang="en-US" b="1" dirty="0"/>
                    </a:p>
                  </a:txBody>
                  <a:tcPr/>
                </a:tc>
              </a:tr>
            </a:tbl>
          </a:graphicData>
        </a:graphic>
      </p:graphicFrame>
      <p:graphicFrame>
        <p:nvGraphicFramePr>
          <p:cNvPr id="30" name="Table 29"/>
          <p:cNvGraphicFramePr>
            <a:graphicFrameLocks noGrp="1"/>
          </p:cNvGraphicFramePr>
          <p:nvPr>
            <p:extLst>
              <p:ext uri="{D42A27DB-BD31-4B8C-83A1-F6EECF244321}">
                <p14:modId xmlns:p14="http://schemas.microsoft.com/office/powerpoint/2010/main" xmlns="" val="2739695331"/>
              </p:ext>
            </p:extLst>
          </p:nvPr>
        </p:nvGraphicFramePr>
        <p:xfrm>
          <a:off x="6400799" y="243840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r h="370840">
                <a:tc>
                  <a:txBody>
                    <a:bodyPr/>
                    <a:lstStyle/>
                    <a:p>
                      <a:pPr algn="ctr"/>
                      <a:r>
                        <a:rPr lang="en-US" b="1" dirty="0" smtClean="0">
                          <a:solidFill>
                            <a:srgbClr val="FF0000"/>
                          </a:solidFill>
                        </a:rPr>
                        <a:t>flag</a:t>
                      </a:r>
                      <a:endParaRPr lang="en-US" b="1" dirty="0">
                        <a:solidFill>
                          <a:srgbClr val="FF0000"/>
                        </a:solidFill>
                      </a:endParaRPr>
                    </a:p>
                  </a:txBody>
                  <a:tcPr/>
                </a:tc>
                <a:tc>
                  <a:txBody>
                    <a:bodyPr/>
                    <a:lstStyle/>
                    <a:p>
                      <a:pPr algn="ctr"/>
                      <a:r>
                        <a:rPr lang="en-US" b="1" dirty="0" smtClean="0">
                          <a:solidFill>
                            <a:srgbClr val="FF0000"/>
                          </a:solidFill>
                        </a:rPr>
                        <a:t>1</a:t>
                      </a:r>
                      <a:endParaRPr lang="en-US" b="1" dirty="0">
                        <a:solidFill>
                          <a:srgbClr val="FF0000"/>
                        </a:solidFill>
                      </a:endParaRPr>
                    </a:p>
                  </a:txBody>
                  <a:tcPr/>
                </a:tc>
                <a:tc>
                  <a:txBody>
                    <a:bodyPr/>
                    <a:lstStyle/>
                    <a:p>
                      <a:pPr algn="ctr"/>
                      <a:r>
                        <a:rPr lang="en-US" b="1" dirty="0" smtClean="0">
                          <a:solidFill>
                            <a:srgbClr val="FF0000"/>
                          </a:solidFill>
                        </a:rPr>
                        <a:t>S</a:t>
                      </a:r>
                      <a:endParaRPr lang="en-US" b="1" dirty="0">
                        <a:solidFill>
                          <a:srgbClr val="FF0000"/>
                        </a:solidFill>
                      </a:endParaRPr>
                    </a:p>
                  </a:txBody>
                  <a:tcPr/>
                </a:tc>
              </a:tr>
            </a:tbl>
          </a:graphicData>
        </a:graphic>
      </p:graphicFrame>
      <p:sp>
        <p:nvSpPr>
          <p:cNvPr id="31" name="TextBox 30"/>
          <p:cNvSpPr txBox="1"/>
          <p:nvPr/>
        </p:nvSpPr>
        <p:spPr>
          <a:xfrm>
            <a:off x="4267200" y="1371600"/>
            <a:ext cx="1676400" cy="646331"/>
          </a:xfrm>
          <a:prstGeom prst="rect">
            <a:avLst/>
          </a:prstGeom>
          <a:noFill/>
        </p:spPr>
        <p:txBody>
          <a:bodyPr wrap="square" rtlCol="0">
            <a:spAutoFit/>
          </a:bodyPr>
          <a:lstStyle/>
          <a:p>
            <a:pPr algn="ctr"/>
            <a:r>
              <a:rPr lang="en-US" dirty="0" smtClean="0"/>
              <a:t>Core 0 Cache/Store Q</a:t>
            </a:r>
            <a:endParaRPr lang="en-US" dirty="0"/>
          </a:p>
        </p:txBody>
      </p:sp>
      <p:sp>
        <p:nvSpPr>
          <p:cNvPr id="32" name="TextBox 31"/>
          <p:cNvSpPr txBox="1"/>
          <p:nvPr/>
        </p:nvSpPr>
        <p:spPr>
          <a:xfrm>
            <a:off x="6553200" y="1334869"/>
            <a:ext cx="1676400" cy="646331"/>
          </a:xfrm>
          <a:prstGeom prst="rect">
            <a:avLst/>
          </a:prstGeom>
          <a:noFill/>
        </p:spPr>
        <p:txBody>
          <a:bodyPr wrap="square" rtlCol="0">
            <a:spAutoFit/>
          </a:bodyPr>
          <a:lstStyle/>
          <a:p>
            <a:pPr algn="ctr"/>
            <a:r>
              <a:rPr lang="en-US" dirty="0" smtClean="0"/>
              <a:t>Core 1 Cache/Store Q</a:t>
            </a:r>
            <a:endParaRPr lang="en-US" dirty="0"/>
          </a:p>
        </p:txBody>
      </p:sp>
      <p:graphicFrame>
        <p:nvGraphicFramePr>
          <p:cNvPr id="33" name="Table 32"/>
          <p:cNvGraphicFramePr>
            <a:graphicFrameLocks noGrp="1"/>
          </p:cNvGraphicFramePr>
          <p:nvPr>
            <p:extLst>
              <p:ext uri="{D42A27DB-BD31-4B8C-83A1-F6EECF244321}">
                <p14:modId xmlns:p14="http://schemas.microsoft.com/office/powerpoint/2010/main" xmlns="" val="2603985140"/>
              </p:ext>
            </p:extLst>
          </p:nvPr>
        </p:nvGraphicFramePr>
        <p:xfrm>
          <a:off x="44958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34" name="Table 33"/>
          <p:cNvGraphicFramePr>
            <a:graphicFrameLocks noGrp="1"/>
          </p:cNvGraphicFramePr>
          <p:nvPr>
            <p:extLst>
              <p:ext uri="{D42A27DB-BD31-4B8C-83A1-F6EECF244321}">
                <p14:modId xmlns:p14="http://schemas.microsoft.com/office/powerpoint/2010/main" xmlns="" val="2837237104"/>
              </p:ext>
            </p:extLst>
          </p:nvPr>
        </p:nvGraphicFramePr>
        <p:xfrm>
          <a:off x="67437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sp>
        <p:nvSpPr>
          <p:cNvPr id="35" name="TextBox 34"/>
          <p:cNvSpPr txBox="1"/>
          <p:nvPr/>
        </p:nvSpPr>
        <p:spPr>
          <a:xfrm>
            <a:off x="990600" y="3733800"/>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dirty="0" smtClean="0"/>
              <a:t>    data = 1;</a:t>
            </a:r>
          </a:p>
          <a:p>
            <a:r>
              <a:rPr lang="en-US" sz="1200" dirty="0" smtClean="0"/>
              <a:t>    __</a:t>
            </a:r>
            <a:r>
              <a:rPr lang="en-US" sz="1200" dirty="0" err="1" smtClean="0"/>
              <a:t>mb_release</a:t>
            </a:r>
            <a:r>
              <a:rPr lang="en-US" sz="1200" dirty="0" smtClean="0"/>
              <a:t>();</a:t>
            </a:r>
          </a:p>
          <a:p>
            <a:r>
              <a:rPr lang="en-US" sz="1200" dirty="0" smtClean="0"/>
              <a:t>    flag = 1;</a:t>
            </a:r>
          </a:p>
          <a:p>
            <a:r>
              <a:rPr lang="en-US" sz="1200" b="1" dirty="0" smtClean="0">
                <a:solidFill>
                  <a:srgbClr val="FF0000"/>
                </a:solidFill>
              </a:rPr>
              <a:t>}</a:t>
            </a:r>
            <a:endParaRPr lang="en-US" sz="1200" b="1" dirty="0">
              <a:solidFill>
                <a:srgbClr val="FF0000"/>
              </a:solidFill>
            </a:endParaRPr>
          </a:p>
        </p:txBody>
      </p:sp>
    </p:spTree>
    <p:extLst>
      <p:ext uri="{BB962C8B-B14F-4D97-AF65-F5344CB8AC3E}">
        <p14:creationId xmlns:p14="http://schemas.microsoft.com/office/powerpoint/2010/main" xmlns="" val="35066470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Caching</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xmlns="" val="4146701267"/>
              </p:ext>
            </p:extLst>
          </p:nvPr>
        </p:nvGraphicFramePr>
        <p:xfrm>
          <a:off x="5943600" y="1524000"/>
          <a:ext cx="2286000" cy="3901440"/>
        </p:xfrm>
        <a:graphic>
          <a:graphicData uri="http://schemas.openxmlformats.org/drawingml/2006/table">
            <a:tbl>
              <a:tblPr firstRow="1" bandRow="1">
                <a:tableStyleId>{5C22544A-7EE6-4342-B048-85BDC9FD1C3A}</a:tableStyleId>
              </a:tblPr>
              <a:tblGrid>
                <a:gridCol w="762000"/>
                <a:gridCol w="762000"/>
                <a:gridCol w="762000"/>
              </a:tblGrid>
              <a:tr h="152400">
                <a:tc>
                  <a:txBody>
                    <a:bodyPr/>
                    <a:lstStyle/>
                    <a:p>
                      <a:pPr algn="ctr"/>
                      <a:r>
                        <a:rPr lang="en-US" sz="1000" dirty="0" smtClean="0"/>
                        <a:t>Address</a:t>
                      </a:r>
                      <a:endParaRPr lang="en-US" sz="1000" dirty="0"/>
                    </a:p>
                  </a:txBody>
                  <a:tcPr/>
                </a:tc>
                <a:tc>
                  <a:txBody>
                    <a:bodyPr/>
                    <a:lstStyle/>
                    <a:p>
                      <a:pPr algn="ctr"/>
                      <a:r>
                        <a:rPr lang="en-US" sz="1000" dirty="0" smtClean="0"/>
                        <a:t>Variable</a:t>
                      </a:r>
                      <a:endParaRPr lang="en-US" sz="1000" dirty="0"/>
                    </a:p>
                  </a:txBody>
                  <a:tcPr/>
                </a:tc>
                <a:tc>
                  <a:txBody>
                    <a:bodyPr/>
                    <a:lstStyle/>
                    <a:p>
                      <a:pPr algn="ctr"/>
                      <a:r>
                        <a:rPr lang="en-US" sz="1000" dirty="0" smtClean="0"/>
                        <a:t>Value</a:t>
                      </a:r>
                      <a:endParaRPr lang="en-US" sz="1000" dirty="0"/>
                    </a:p>
                  </a:txBody>
                  <a:tcPr/>
                </a:tc>
              </a:tr>
              <a:tr h="243840">
                <a:tc>
                  <a:txBody>
                    <a:bodyPr/>
                    <a:lstStyle/>
                    <a:p>
                      <a:pPr algn="ctr"/>
                      <a:r>
                        <a:rPr lang="en-US" sz="1000" dirty="0" smtClean="0"/>
                        <a:t>0x40000</a:t>
                      </a:r>
                      <a:endParaRPr lang="en-US" sz="1000" dirty="0"/>
                    </a:p>
                  </a:txBody>
                  <a:tcPr/>
                </a:tc>
                <a:tc>
                  <a:txBody>
                    <a:bodyPr/>
                    <a:lstStyle/>
                    <a:p>
                      <a:pPr algn="ctr"/>
                      <a:r>
                        <a:rPr lang="en-US" sz="1000" dirty="0" smtClean="0"/>
                        <a:t>B</a:t>
                      </a:r>
                      <a:endParaRPr lang="en-US" sz="1000" dirty="0"/>
                    </a:p>
                  </a:txBody>
                  <a:tcPr/>
                </a:tc>
                <a:tc>
                  <a:txBody>
                    <a:bodyPr/>
                    <a:lstStyle/>
                    <a:p>
                      <a:pPr algn="ctr"/>
                      <a:r>
                        <a:rPr lang="en-US" sz="1000" dirty="0" smtClean="0"/>
                        <a:t>4</a:t>
                      </a:r>
                      <a:endParaRPr lang="en-US" sz="1000" dirty="0"/>
                    </a:p>
                  </a:txBody>
                  <a:tcPr/>
                </a:tc>
              </a:tr>
              <a:tr h="243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t>0x40100</a:t>
                      </a:r>
                    </a:p>
                  </a:txBody>
                  <a:tcPr/>
                </a:tc>
                <a:tc>
                  <a:txBody>
                    <a:bodyPr/>
                    <a:lstStyle/>
                    <a:p>
                      <a:pPr algn="ctr"/>
                      <a:r>
                        <a:rPr lang="en-US" sz="1000" dirty="0" smtClean="0"/>
                        <a:t>C</a:t>
                      </a:r>
                      <a:endParaRPr lang="en-US" sz="1000" dirty="0"/>
                    </a:p>
                  </a:txBody>
                  <a:tcPr/>
                </a:tc>
                <a:tc>
                  <a:txBody>
                    <a:bodyPr/>
                    <a:lstStyle/>
                    <a:p>
                      <a:pPr algn="ctr"/>
                      <a:r>
                        <a:rPr lang="en-US" sz="1000" dirty="0" smtClean="0"/>
                        <a:t>2</a:t>
                      </a:r>
                      <a:endParaRPr lang="en-US" sz="1000" dirty="0"/>
                    </a:p>
                  </a:txBody>
                  <a:tcPr/>
                </a:tc>
              </a:tr>
              <a:tr h="243840">
                <a:tc>
                  <a:txBody>
                    <a:bodyPr/>
                    <a:lstStyle/>
                    <a:p>
                      <a:pPr algn="ctr"/>
                      <a:r>
                        <a:rPr lang="en-US" sz="1000" dirty="0" smtClean="0"/>
                        <a:t>0x40200</a:t>
                      </a:r>
                      <a:endParaRPr lang="en-US" sz="1000" dirty="0"/>
                    </a:p>
                  </a:txBody>
                  <a:tcPr/>
                </a:tc>
                <a:tc>
                  <a:txBody>
                    <a:bodyPr/>
                    <a:lstStyle/>
                    <a:p>
                      <a:pPr algn="ctr"/>
                      <a:r>
                        <a:rPr lang="en-US" sz="1000" dirty="0" smtClean="0"/>
                        <a:t>D</a:t>
                      </a:r>
                      <a:endParaRPr lang="en-US" sz="1000" dirty="0"/>
                    </a:p>
                  </a:txBody>
                  <a:tcPr/>
                </a:tc>
                <a:tc>
                  <a:txBody>
                    <a:bodyPr/>
                    <a:lstStyle/>
                    <a:p>
                      <a:pPr algn="ctr"/>
                      <a:r>
                        <a:rPr lang="en-US" sz="1000" dirty="0" smtClean="0"/>
                        <a:t>6</a:t>
                      </a:r>
                      <a:endParaRPr lang="en-US" sz="1000" dirty="0"/>
                    </a:p>
                  </a:txBody>
                  <a:tcPr/>
                </a:tc>
              </a:tr>
              <a:tr h="243840">
                <a:tc>
                  <a:txBody>
                    <a:bodyPr/>
                    <a:lstStyle/>
                    <a:p>
                      <a:pPr algn="ctr"/>
                      <a:r>
                        <a:rPr lang="en-US" sz="1000" dirty="0" smtClean="0"/>
                        <a:t>0x40300</a:t>
                      </a:r>
                      <a:endParaRPr lang="en-US" sz="1000" i="1" dirty="0"/>
                    </a:p>
                  </a:txBody>
                  <a:tcPr/>
                </a:tc>
                <a:tc>
                  <a:txBody>
                    <a:bodyPr/>
                    <a:lstStyle/>
                    <a:p>
                      <a:pPr algn="ctr"/>
                      <a:r>
                        <a:rPr lang="en-US" sz="1000" i="1" dirty="0" smtClean="0"/>
                        <a:t>E</a:t>
                      </a:r>
                      <a:endParaRPr lang="en-US" sz="1000" i="1" dirty="0"/>
                    </a:p>
                  </a:txBody>
                  <a:tcPr/>
                </a:tc>
                <a:tc>
                  <a:txBody>
                    <a:bodyPr/>
                    <a:lstStyle/>
                    <a:p>
                      <a:pPr algn="ctr"/>
                      <a:r>
                        <a:rPr lang="en-US" sz="1000" i="1" dirty="0" smtClean="0"/>
                        <a:t>8</a:t>
                      </a:r>
                      <a:endParaRPr lang="en-US" sz="1000" i="1" dirty="0"/>
                    </a:p>
                  </a:txBody>
                  <a:tcPr/>
                </a:tc>
              </a:tr>
              <a:tr h="243840">
                <a:tc>
                  <a:txBody>
                    <a:bodyPr/>
                    <a:lstStyle/>
                    <a:p>
                      <a:pPr algn="ctr"/>
                      <a:r>
                        <a:rPr lang="en-US" sz="1000" dirty="0" smtClean="0"/>
                        <a:t>0x40400</a:t>
                      </a:r>
                      <a:endParaRPr lang="en-US" sz="1000" i="1" dirty="0"/>
                    </a:p>
                  </a:txBody>
                  <a:tcPr/>
                </a:tc>
                <a:tc>
                  <a:txBody>
                    <a:bodyPr/>
                    <a:lstStyle/>
                    <a:p>
                      <a:pPr algn="ctr"/>
                      <a:r>
                        <a:rPr lang="en-US" sz="1000" i="1" dirty="0" smtClean="0"/>
                        <a:t>F</a:t>
                      </a:r>
                      <a:endParaRPr lang="en-US" sz="1000" i="1" dirty="0"/>
                    </a:p>
                  </a:txBody>
                  <a:tcPr/>
                </a:tc>
                <a:tc>
                  <a:txBody>
                    <a:bodyPr/>
                    <a:lstStyle/>
                    <a:p>
                      <a:pPr algn="ctr"/>
                      <a:r>
                        <a:rPr lang="en-US" sz="1000" i="1" dirty="0" smtClean="0"/>
                        <a:t>34</a:t>
                      </a:r>
                      <a:endParaRPr lang="en-US" sz="1000" i="1" dirty="0"/>
                    </a:p>
                  </a:txBody>
                  <a:tcPr/>
                </a:tc>
              </a:tr>
              <a:tr h="243840">
                <a:tc>
                  <a:txBody>
                    <a:bodyPr/>
                    <a:lstStyle/>
                    <a:p>
                      <a:pPr algn="ctr"/>
                      <a:r>
                        <a:rPr lang="en-US" sz="1000" dirty="0" smtClean="0"/>
                        <a:t>0x40500</a:t>
                      </a:r>
                      <a:endParaRPr lang="en-US" sz="1000" i="1" dirty="0"/>
                    </a:p>
                  </a:txBody>
                  <a:tcPr/>
                </a:tc>
                <a:tc>
                  <a:txBody>
                    <a:bodyPr/>
                    <a:lstStyle/>
                    <a:p>
                      <a:pPr algn="ctr"/>
                      <a:r>
                        <a:rPr lang="en-US" sz="1000" i="1" dirty="0" smtClean="0"/>
                        <a:t>G</a:t>
                      </a:r>
                      <a:endParaRPr lang="en-US" sz="1000" i="1" dirty="0"/>
                    </a:p>
                  </a:txBody>
                  <a:tcPr/>
                </a:tc>
                <a:tc>
                  <a:txBody>
                    <a:bodyPr/>
                    <a:lstStyle/>
                    <a:p>
                      <a:pPr algn="ctr"/>
                      <a:r>
                        <a:rPr lang="en-US" sz="1000" i="1" dirty="0" smtClean="0"/>
                        <a:t>787</a:t>
                      </a:r>
                      <a:endParaRPr lang="en-US" sz="1000" i="1" dirty="0"/>
                    </a:p>
                  </a:txBody>
                  <a:tcPr/>
                </a:tc>
              </a:tr>
              <a:tr h="243840">
                <a:tc>
                  <a:txBody>
                    <a:bodyPr/>
                    <a:lstStyle/>
                    <a:p>
                      <a:pPr algn="ctr"/>
                      <a:r>
                        <a:rPr lang="en-US" sz="1000" dirty="0" smtClean="0"/>
                        <a:t>0x40600</a:t>
                      </a:r>
                      <a:endParaRPr lang="en-US" sz="1000" i="1" dirty="0"/>
                    </a:p>
                  </a:txBody>
                  <a:tcPr/>
                </a:tc>
                <a:tc>
                  <a:txBody>
                    <a:bodyPr/>
                    <a:lstStyle/>
                    <a:p>
                      <a:pPr algn="ctr"/>
                      <a:r>
                        <a:rPr lang="en-US" sz="1000" i="1" dirty="0" smtClean="0"/>
                        <a:t>H</a:t>
                      </a:r>
                      <a:endParaRPr lang="en-US" sz="1000" i="1" dirty="0"/>
                    </a:p>
                  </a:txBody>
                  <a:tcPr/>
                </a:tc>
                <a:tc>
                  <a:txBody>
                    <a:bodyPr/>
                    <a:lstStyle/>
                    <a:p>
                      <a:pPr algn="ctr"/>
                      <a:r>
                        <a:rPr lang="en-US" sz="1000" i="1" dirty="0" smtClean="0"/>
                        <a:t>3</a:t>
                      </a:r>
                      <a:endParaRPr lang="en-US" sz="1000" i="1" dirty="0"/>
                    </a:p>
                  </a:txBody>
                  <a:tcPr/>
                </a:tc>
              </a:tr>
              <a:tr h="243840">
                <a:tc>
                  <a:txBody>
                    <a:bodyPr/>
                    <a:lstStyle/>
                    <a:p>
                      <a:pPr algn="ctr"/>
                      <a:r>
                        <a:rPr lang="en-US" sz="1000" dirty="0" smtClean="0"/>
                        <a:t>0x40700</a:t>
                      </a:r>
                      <a:endParaRPr lang="en-US" sz="1000" i="1" dirty="0"/>
                    </a:p>
                  </a:txBody>
                  <a:tcPr/>
                </a:tc>
                <a:tc>
                  <a:txBody>
                    <a:bodyPr/>
                    <a:lstStyle/>
                    <a:p>
                      <a:pPr algn="ctr"/>
                      <a:r>
                        <a:rPr lang="en-US" sz="1000" i="1" dirty="0" smtClean="0"/>
                        <a:t>I</a:t>
                      </a:r>
                      <a:endParaRPr lang="en-US" sz="1000" i="1" dirty="0"/>
                    </a:p>
                  </a:txBody>
                  <a:tcPr/>
                </a:tc>
                <a:tc>
                  <a:txBody>
                    <a:bodyPr/>
                    <a:lstStyle/>
                    <a:p>
                      <a:pPr algn="ctr"/>
                      <a:r>
                        <a:rPr lang="en-US" sz="1000" i="1" dirty="0" smtClean="0"/>
                        <a:t>879798</a:t>
                      </a:r>
                      <a:endParaRPr lang="en-US" sz="1000" i="1" dirty="0"/>
                    </a:p>
                  </a:txBody>
                  <a:tcPr/>
                </a:tc>
              </a:tr>
              <a:tr h="243840">
                <a:tc>
                  <a:txBody>
                    <a:bodyPr/>
                    <a:lstStyle/>
                    <a:p>
                      <a:pPr algn="ctr"/>
                      <a:r>
                        <a:rPr lang="en-US" sz="1000" dirty="0" smtClean="0"/>
                        <a:t>0x40800</a:t>
                      </a:r>
                      <a:endParaRPr lang="en-US" sz="1000" i="1" dirty="0"/>
                    </a:p>
                  </a:txBody>
                  <a:tcPr/>
                </a:tc>
                <a:tc>
                  <a:txBody>
                    <a:bodyPr/>
                    <a:lstStyle/>
                    <a:p>
                      <a:pPr algn="ctr"/>
                      <a:r>
                        <a:rPr lang="en-US" sz="1000" i="1" dirty="0" smtClean="0"/>
                        <a:t>J</a:t>
                      </a:r>
                      <a:endParaRPr lang="en-US" sz="1000" i="1" dirty="0"/>
                    </a:p>
                  </a:txBody>
                  <a:tcPr/>
                </a:tc>
                <a:tc>
                  <a:txBody>
                    <a:bodyPr/>
                    <a:lstStyle/>
                    <a:p>
                      <a:pPr algn="ctr"/>
                      <a:r>
                        <a:rPr lang="en-US" sz="1000" i="1" dirty="0" smtClean="0"/>
                        <a:t>32</a:t>
                      </a:r>
                      <a:endParaRPr lang="en-US" sz="1000" i="1" dirty="0"/>
                    </a:p>
                  </a:txBody>
                  <a:tcPr/>
                </a:tc>
              </a:tr>
              <a:tr h="243840">
                <a:tc>
                  <a:txBody>
                    <a:bodyPr/>
                    <a:lstStyle/>
                    <a:p>
                      <a:pPr algn="ctr"/>
                      <a:r>
                        <a:rPr lang="en-US" sz="1000" dirty="0" smtClean="0"/>
                        <a:t>0x40900</a:t>
                      </a:r>
                      <a:endParaRPr lang="en-US" sz="1000" i="1" dirty="0"/>
                    </a:p>
                  </a:txBody>
                  <a:tcPr/>
                </a:tc>
                <a:tc>
                  <a:txBody>
                    <a:bodyPr/>
                    <a:lstStyle/>
                    <a:p>
                      <a:pPr algn="ctr"/>
                      <a:r>
                        <a:rPr lang="en-US" sz="1000" i="1" dirty="0" smtClean="0"/>
                        <a:t>K</a:t>
                      </a:r>
                      <a:endParaRPr lang="en-US" sz="1000" i="1" dirty="0"/>
                    </a:p>
                  </a:txBody>
                  <a:tcPr/>
                </a:tc>
                <a:tc>
                  <a:txBody>
                    <a:bodyPr/>
                    <a:lstStyle/>
                    <a:p>
                      <a:pPr algn="ctr"/>
                      <a:r>
                        <a:rPr lang="en-US" sz="1000" i="1" dirty="0" smtClean="0"/>
                        <a:t>42</a:t>
                      </a:r>
                      <a:endParaRPr lang="en-US" sz="1000" i="1" dirty="0"/>
                    </a:p>
                  </a:txBody>
                  <a:tcPr/>
                </a:tc>
              </a:tr>
              <a:tr h="243840">
                <a:tc>
                  <a:txBody>
                    <a:bodyPr/>
                    <a:lstStyle/>
                    <a:p>
                      <a:pPr algn="ctr"/>
                      <a:r>
                        <a:rPr lang="en-US" sz="1000" dirty="0" smtClean="0"/>
                        <a:t>0x40A00</a:t>
                      </a:r>
                      <a:endParaRPr lang="en-US" sz="1000" i="1" dirty="0"/>
                    </a:p>
                  </a:txBody>
                  <a:tcPr/>
                </a:tc>
                <a:tc>
                  <a:txBody>
                    <a:bodyPr/>
                    <a:lstStyle/>
                    <a:p>
                      <a:pPr algn="ctr"/>
                      <a:r>
                        <a:rPr lang="en-US" sz="1000" i="1" dirty="0" smtClean="0"/>
                        <a:t>L</a:t>
                      </a:r>
                      <a:endParaRPr lang="en-US" sz="1000" i="1" dirty="0"/>
                    </a:p>
                  </a:txBody>
                  <a:tcPr/>
                </a:tc>
                <a:tc>
                  <a:txBody>
                    <a:bodyPr/>
                    <a:lstStyle/>
                    <a:p>
                      <a:pPr algn="ctr"/>
                      <a:r>
                        <a:rPr lang="en-US" sz="1000" i="1" dirty="0" smtClean="0"/>
                        <a:t>-9</a:t>
                      </a:r>
                      <a:endParaRPr lang="en-US" sz="1000" i="1" dirty="0"/>
                    </a:p>
                  </a:txBody>
                  <a:tcPr/>
                </a:tc>
              </a:tr>
              <a:tr h="243840">
                <a:tc>
                  <a:txBody>
                    <a:bodyPr/>
                    <a:lstStyle/>
                    <a:p>
                      <a:pPr algn="ctr"/>
                      <a:r>
                        <a:rPr lang="en-US" sz="1000" dirty="0" smtClean="0"/>
                        <a:t>0x40B00</a:t>
                      </a:r>
                      <a:endParaRPr lang="en-US" sz="1000" dirty="0"/>
                    </a:p>
                  </a:txBody>
                  <a:tcPr/>
                </a:tc>
                <a:tc>
                  <a:txBody>
                    <a:bodyPr/>
                    <a:lstStyle/>
                    <a:p>
                      <a:pPr algn="ctr"/>
                      <a:r>
                        <a:rPr lang="en-US" sz="1000" dirty="0" smtClean="0"/>
                        <a:t>M</a:t>
                      </a:r>
                      <a:endParaRPr lang="en-US" sz="1000" dirty="0"/>
                    </a:p>
                  </a:txBody>
                  <a:tcPr/>
                </a:tc>
                <a:tc>
                  <a:txBody>
                    <a:bodyPr/>
                    <a:lstStyle/>
                    <a:p>
                      <a:pPr algn="ctr"/>
                      <a:r>
                        <a:rPr lang="en-US" sz="1000" dirty="0" smtClean="0"/>
                        <a:t>88</a:t>
                      </a:r>
                      <a:endParaRPr lang="en-US" sz="1000" dirty="0"/>
                    </a:p>
                  </a:txBody>
                  <a:tcPr/>
                </a:tc>
              </a:tr>
              <a:tr h="243840">
                <a:tc>
                  <a:txBody>
                    <a:bodyPr/>
                    <a:lstStyle/>
                    <a:p>
                      <a:pPr algn="ctr"/>
                      <a:r>
                        <a:rPr lang="en-US" sz="1000" dirty="0" smtClean="0"/>
                        <a:t>0x40C00</a:t>
                      </a:r>
                      <a:endParaRPr lang="en-US" sz="1000" dirty="0"/>
                    </a:p>
                  </a:txBody>
                  <a:tcPr/>
                </a:tc>
                <a:tc>
                  <a:txBody>
                    <a:bodyPr/>
                    <a:lstStyle/>
                    <a:p>
                      <a:pPr algn="ctr"/>
                      <a:r>
                        <a:rPr lang="en-US" sz="1000" dirty="0" smtClean="0"/>
                        <a:t>N</a:t>
                      </a:r>
                      <a:endParaRPr lang="en-US" sz="1000" dirty="0"/>
                    </a:p>
                  </a:txBody>
                  <a:tcPr/>
                </a:tc>
                <a:tc>
                  <a:txBody>
                    <a:bodyPr/>
                    <a:lstStyle/>
                    <a:p>
                      <a:pPr algn="ctr"/>
                      <a:r>
                        <a:rPr lang="en-US" sz="1000" dirty="0" smtClean="0"/>
                        <a:t>6</a:t>
                      </a:r>
                      <a:endParaRPr lang="en-US" sz="1000" dirty="0"/>
                    </a:p>
                  </a:txBody>
                  <a:tcPr/>
                </a:tc>
              </a:tr>
              <a:tr h="243840">
                <a:tc>
                  <a:txBody>
                    <a:bodyPr/>
                    <a:lstStyle/>
                    <a:p>
                      <a:pPr algn="ctr"/>
                      <a:r>
                        <a:rPr lang="en-US" sz="1000" dirty="0" smtClean="0"/>
                        <a:t>0x40D00</a:t>
                      </a:r>
                      <a:endParaRPr lang="en-US" sz="1000" dirty="0"/>
                    </a:p>
                  </a:txBody>
                  <a:tcPr/>
                </a:tc>
                <a:tc>
                  <a:txBody>
                    <a:bodyPr/>
                    <a:lstStyle/>
                    <a:p>
                      <a:pPr algn="ctr"/>
                      <a:r>
                        <a:rPr lang="en-US" sz="1000" dirty="0" smtClean="0"/>
                        <a:t>O</a:t>
                      </a:r>
                      <a:endParaRPr lang="en-US" sz="1000" dirty="0"/>
                    </a:p>
                  </a:txBody>
                  <a:tcPr/>
                </a:tc>
                <a:tc>
                  <a:txBody>
                    <a:bodyPr/>
                    <a:lstStyle/>
                    <a:p>
                      <a:pPr algn="ctr"/>
                      <a:r>
                        <a:rPr lang="en-US" sz="1000" dirty="0" smtClean="0"/>
                        <a:t>55</a:t>
                      </a:r>
                      <a:endParaRPr lang="en-US" sz="1000" dirty="0"/>
                    </a:p>
                  </a:txBody>
                  <a:tcPr/>
                </a:tc>
              </a:tr>
              <a:tr h="243840">
                <a:tc>
                  <a:txBody>
                    <a:bodyPr/>
                    <a:lstStyle/>
                    <a:p>
                      <a:pPr algn="ctr"/>
                      <a:r>
                        <a:rPr lang="en-US" sz="1000" dirty="0" smtClean="0"/>
                        <a:t>0x40E00</a:t>
                      </a:r>
                      <a:endParaRPr lang="en-US" sz="1000" dirty="0"/>
                    </a:p>
                  </a:txBody>
                  <a:tcPr/>
                </a:tc>
                <a:tc>
                  <a:txBody>
                    <a:bodyPr/>
                    <a:lstStyle/>
                    <a:p>
                      <a:pPr algn="ctr"/>
                      <a:r>
                        <a:rPr lang="en-US" sz="1000" dirty="0" smtClean="0"/>
                        <a:t>P</a:t>
                      </a:r>
                      <a:endParaRPr lang="en-US" sz="1000" dirty="0"/>
                    </a:p>
                  </a:txBody>
                  <a:tcPr/>
                </a:tc>
                <a:tc>
                  <a:txBody>
                    <a:bodyPr/>
                    <a:lstStyle/>
                    <a:p>
                      <a:pPr algn="ctr"/>
                      <a:r>
                        <a:rPr lang="en-US" sz="1000" dirty="0" smtClean="0"/>
                        <a:t>0</a:t>
                      </a:r>
                      <a:endParaRPr lang="en-US" sz="1000" dirty="0"/>
                    </a:p>
                  </a:txBody>
                  <a:tcPr/>
                </a:tc>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xmlns="" val="58332785"/>
              </p:ext>
            </p:extLst>
          </p:nvPr>
        </p:nvGraphicFramePr>
        <p:xfrm>
          <a:off x="685800" y="2030492"/>
          <a:ext cx="3733800" cy="2438400"/>
        </p:xfrm>
        <a:graphic>
          <a:graphicData uri="http://schemas.openxmlformats.org/drawingml/2006/table">
            <a:tbl>
              <a:tblPr firstRow="1" bandRow="1">
                <a:tableStyleId>{5C22544A-7EE6-4342-B048-85BDC9FD1C3A}</a:tableStyleId>
              </a:tblPr>
              <a:tblGrid>
                <a:gridCol w="2057400"/>
                <a:gridCol w="556260"/>
                <a:gridCol w="1120140"/>
              </a:tblGrid>
              <a:tr h="812800">
                <a:tc>
                  <a:txBody>
                    <a:bodyPr/>
                    <a:lstStyle/>
                    <a:p>
                      <a:pPr algn="ctr"/>
                      <a:r>
                        <a:rPr lang="en-US" sz="4000" dirty="0" smtClean="0"/>
                        <a:t>0x40400</a:t>
                      </a:r>
                      <a:endParaRPr lang="en-US" sz="4000" dirty="0"/>
                    </a:p>
                  </a:txBody>
                  <a:tcPr/>
                </a:tc>
                <a:tc>
                  <a:txBody>
                    <a:bodyPr/>
                    <a:lstStyle/>
                    <a:p>
                      <a:pPr algn="ctr"/>
                      <a:r>
                        <a:rPr lang="en-US" sz="4000" dirty="0" smtClean="0"/>
                        <a:t>F</a:t>
                      </a:r>
                      <a:endParaRPr lang="en-US" sz="4000" dirty="0"/>
                    </a:p>
                  </a:txBody>
                  <a:tcPr/>
                </a:tc>
                <a:tc>
                  <a:txBody>
                    <a:bodyPr/>
                    <a:lstStyle/>
                    <a:p>
                      <a:pPr algn="ctr"/>
                      <a:r>
                        <a:rPr lang="en-US" sz="4000" dirty="0" smtClean="0"/>
                        <a:t>34</a:t>
                      </a:r>
                      <a:endParaRPr lang="en-US" sz="4000" dirty="0"/>
                    </a:p>
                  </a:txBody>
                  <a:tcPr/>
                </a:tc>
              </a:tr>
              <a:tr h="8128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4000" dirty="0" smtClean="0"/>
                        <a:t>0x40600</a:t>
                      </a:r>
                    </a:p>
                  </a:txBody>
                  <a:tcPr/>
                </a:tc>
                <a:tc>
                  <a:txBody>
                    <a:bodyPr/>
                    <a:lstStyle/>
                    <a:p>
                      <a:pPr algn="ctr"/>
                      <a:r>
                        <a:rPr lang="en-US" sz="4000" dirty="0" smtClean="0"/>
                        <a:t>H</a:t>
                      </a:r>
                      <a:endParaRPr lang="en-US" sz="4000" dirty="0"/>
                    </a:p>
                  </a:txBody>
                  <a:tcPr/>
                </a:tc>
                <a:tc>
                  <a:txBody>
                    <a:bodyPr/>
                    <a:lstStyle/>
                    <a:p>
                      <a:pPr algn="ctr"/>
                      <a:r>
                        <a:rPr lang="en-US" sz="4000" dirty="0" smtClean="0"/>
                        <a:t>3</a:t>
                      </a:r>
                      <a:endParaRPr lang="en-US" sz="4000" dirty="0"/>
                    </a:p>
                  </a:txBody>
                  <a:tcPr/>
                </a:tc>
              </a:tr>
              <a:tr h="8128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4000" dirty="0" smtClean="0"/>
                        <a:t>0x40D00</a:t>
                      </a:r>
                    </a:p>
                  </a:txBody>
                  <a:tcPr/>
                </a:tc>
                <a:tc>
                  <a:txBody>
                    <a:bodyPr/>
                    <a:lstStyle/>
                    <a:p>
                      <a:pPr algn="ctr"/>
                      <a:r>
                        <a:rPr lang="en-US" sz="4000" dirty="0" smtClean="0"/>
                        <a:t>O</a:t>
                      </a:r>
                      <a:endParaRPr lang="en-US" sz="4000" dirty="0"/>
                    </a:p>
                  </a:txBody>
                  <a:tcPr/>
                </a:tc>
                <a:tc>
                  <a:txBody>
                    <a:bodyPr/>
                    <a:lstStyle/>
                    <a:p>
                      <a:pPr algn="ctr"/>
                      <a:r>
                        <a:rPr lang="en-US" sz="4000" dirty="0" smtClean="0"/>
                        <a:t>55</a:t>
                      </a:r>
                      <a:endParaRPr lang="en-US" sz="4000" dirty="0"/>
                    </a:p>
                  </a:txBody>
                  <a:tcPr/>
                </a:tc>
              </a:tr>
            </a:tbl>
          </a:graphicData>
        </a:graphic>
      </p:graphicFrame>
      <p:cxnSp>
        <p:nvCxnSpPr>
          <p:cNvPr id="12" name="Curved Connector 11"/>
          <p:cNvCxnSpPr/>
          <p:nvPr/>
        </p:nvCxnSpPr>
        <p:spPr>
          <a:xfrm>
            <a:off x="4495800" y="2438400"/>
            <a:ext cx="1371600" cy="457200"/>
          </a:xfrm>
          <a:prstGeom prst="curvedConnector3">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0" name="Curved Connector 19"/>
          <p:cNvCxnSpPr/>
          <p:nvPr/>
        </p:nvCxnSpPr>
        <p:spPr>
          <a:xfrm>
            <a:off x="4495800" y="3200400"/>
            <a:ext cx="1371600" cy="152400"/>
          </a:xfrm>
          <a:prstGeom prst="curvedConnector3">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2" name="Curved Connector 21"/>
          <p:cNvCxnSpPr/>
          <p:nvPr/>
        </p:nvCxnSpPr>
        <p:spPr>
          <a:xfrm>
            <a:off x="4495800" y="4038600"/>
            <a:ext cx="1371600" cy="990600"/>
          </a:xfrm>
          <a:prstGeom prst="curvedConnector3">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6172200" y="1051560"/>
            <a:ext cx="1905000" cy="369332"/>
          </a:xfrm>
          <a:prstGeom prst="rect">
            <a:avLst/>
          </a:prstGeom>
          <a:noFill/>
        </p:spPr>
        <p:txBody>
          <a:bodyPr wrap="square" rtlCol="0">
            <a:spAutoFit/>
          </a:bodyPr>
          <a:lstStyle/>
          <a:p>
            <a:pPr algn="ctr"/>
            <a:r>
              <a:rPr lang="en-US" dirty="0" smtClean="0"/>
              <a:t>Main Memory</a:t>
            </a:r>
            <a:endParaRPr lang="en-US" dirty="0"/>
          </a:p>
        </p:txBody>
      </p:sp>
      <p:sp>
        <p:nvSpPr>
          <p:cNvPr id="24" name="TextBox 23"/>
          <p:cNvSpPr txBox="1"/>
          <p:nvPr/>
        </p:nvSpPr>
        <p:spPr>
          <a:xfrm>
            <a:off x="1447800" y="1661160"/>
            <a:ext cx="2209800" cy="369332"/>
          </a:xfrm>
          <a:prstGeom prst="rect">
            <a:avLst/>
          </a:prstGeom>
          <a:noFill/>
        </p:spPr>
        <p:txBody>
          <a:bodyPr wrap="square" rtlCol="0">
            <a:spAutoFit/>
          </a:bodyPr>
          <a:lstStyle/>
          <a:p>
            <a:pPr algn="ctr"/>
            <a:r>
              <a:rPr lang="en-US" dirty="0" smtClean="0"/>
              <a:t>Local Cache On Chip</a:t>
            </a:r>
            <a:endParaRPr lang="en-US" dirty="0"/>
          </a:p>
        </p:txBody>
      </p:sp>
      <p:sp>
        <p:nvSpPr>
          <p:cNvPr id="25" name="TextBox 24"/>
          <p:cNvSpPr txBox="1"/>
          <p:nvPr/>
        </p:nvSpPr>
        <p:spPr>
          <a:xfrm>
            <a:off x="611372" y="5221069"/>
            <a:ext cx="4417828" cy="646331"/>
          </a:xfrm>
          <a:prstGeom prst="rect">
            <a:avLst/>
          </a:prstGeom>
          <a:noFill/>
          <a:ln>
            <a:solidFill>
              <a:srgbClr val="002060"/>
            </a:solidFill>
          </a:ln>
        </p:spPr>
        <p:txBody>
          <a:bodyPr wrap="square" rtlCol="0">
            <a:spAutoFit/>
          </a:bodyPr>
          <a:lstStyle/>
          <a:p>
            <a:pPr marL="285750" indent="-285750">
              <a:buFont typeface="Arial" charset="0"/>
              <a:buChar char="•"/>
            </a:pPr>
            <a:r>
              <a:rPr lang="en-US" dirty="0" smtClean="0"/>
              <a:t>Data stored in cache lines (64 / 128 bytes)</a:t>
            </a:r>
          </a:p>
          <a:p>
            <a:pPr marL="285750" indent="-285750">
              <a:buFont typeface="Arial" charset="0"/>
              <a:buChar char="•"/>
            </a:pPr>
            <a:r>
              <a:rPr lang="en-US" dirty="0" smtClean="0"/>
              <a:t>Fast access to recently used cache lines</a:t>
            </a:r>
          </a:p>
        </p:txBody>
      </p:sp>
    </p:spTree>
    <p:extLst>
      <p:ext uri="{BB962C8B-B14F-4D97-AF65-F5344CB8AC3E}">
        <p14:creationId xmlns:p14="http://schemas.microsoft.com/office/powerpoint/2010/main" xmlns="" val="354086079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2-core CPU + Store Qs + </a:t>
            </a:r>
            <a:r>
              <a:rPr lang="en-US" dirty="0" err="1" smtClean="0"/>
              <a:t>Inv</a:t>
            </a:r>
            <a:r>
              <a:rPr lang="en-US" dirty="0" smtClean="0"/>
              <a:t> Q</a:t>
            </a:r>
            <a:endParaRPr lang="en-US" dirty="0"/>
          </a:p>
        </p:txBody>
      </p:sp>
      <p:sp>
        <p:nvSpPr>
          <p:cNvPr id="4" name="Rectangle 3"/>
          <p:cNvSpPr/>
          <p:nvPr/>
        </p:nvSpPr>
        <p:spPr>
          <a:xfrm>
            <a:off x="1981200" y="1447800"/>
            <a:ext cx="5257800" cy="3429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p:cNvCxnSpPr/>
          <p:nvPr/>
        </p:nvCxnSpPr>
        <p:spPr>
          <a:xfrm flipV="1">
            <a:off x="2819400" y="1981200"/>
            <a:ext cx="0" cy="194310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2286000" y="1662840"/>
            <a:ext cx="1828800" cy="470760"/>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Core</a:t>
            </a:r>
            <a:endParaRPr lang="en-US" dirty="0">
              <a:solidFill>
                <a:schemeClr val="tx1"/>
              </a:solidFill>
            </a:endParaRPr>
          </a:p>
        </p:txBody>
      </p:sp>
      <p:cxnSp>
        <p:nvCxnSpPr>
          <p:cNvPr id="14" name="Straight Connector 13"/>
          <p:cNvCxnSpPr/>
          <p:nvPr/>
        </p:nvCxnSpPr>
        <p:spPr>
          <a:xfrm flipH="1" flipV="1">
            <a:off x="5410200" y="2083231"/>
            <a:ext cx="15498" cy="1745819"/>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5029200" y="1664131"/>
            <a:ext cx="1828800" cy="419100"/>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Core</a:t>
            </a:r>
            <a:endParaRPr lang="en-US" dirty="0">
              <a:solidFill>
                <a:schemeClr val="tx1"/>
              </a:solidFill>
            </a:endParaRPr>
          </a:p>
        </p:txBody>
      </p:sp>
      <p:sp>
        <p:nvSpPr>
          <p:cNvPr id="7" name="Rectangle 6"/>
          <p:cNvSpPr/>
          <p:nvPr/>
        </p:nvSpPr>
        <p:spPr>
          <a:xfrm>
            <a:off x="2286000" y="2667000"/>
            <a:ext cx="1828800" cy="533400"/>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L1 Cache</a:t>
            </a:r>
            <a:endParaRPr lang="en-US" dirty="0">
              <a:solidFill>
                <a:schemeClr val="tx1"/>
              </a:solidFill>
            </a:endParaRPr>
          </a:p>
        </p:txBody>
      </p:sp>
      <p:cxnSp>
        <p:nvCxnSpPr>
          <p:cNvPr id="15" name="Straight Connector 14"/>
          <p:cNvCxnSpPr/>
          <p:nvPr/>
        </p:nvCxnSpPr>
        <p:spPr>
          <a:xfrm flipV="1">
            <a:off x="4572000" y="3924300"/>
            <a:ext cx="0" cy="72390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2286000" y="3714750"/>
            <a:ext cx="4572000" cy="419100"/>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ICB – Inter Connect Bus</a:t>
            </a:r>
            <a:endParaRPr lang="en-US" dirty="0">
              <a:solidFill>
                <a:schemeClr val="tx1"/>
              </a:solidFill>
            </a:endParaRPr>
          </a:p>
        </p:txBody>
      </p:sp>
      <p:sp>
        <p:nvSpPr>
          <p:cNvPr id="10" name="Rectangle 9"/>
          <p:cNvSpPr/>
          <p:nvPr/>
        </p:nvSpPr>
        <p:spPr>
          <a:xfrm>
            <a:off x="2286000" y="4343400"/>
            <a:ext cx="4572000" cy="419100"/>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Memory Controller</a:t>
            </a:r>
            <a:endParaRPr lang="en-US" dirty="0">
              <a:solidFill>
                <a:schemeClr val="tx1"/>
              </a:solidFill>
            </a:endParaRPr>
          </a:p>
        </p:txBody>
      </p:sp>
      <p:sp>
        <p:nvSpPr>
          <p:cNvPr id="11" name="Rectangle 10"/>
          <p:cNvSpPr/>
          <p:nvPr/>
        </p:nvSpPr>
        <p:spPr>
          <a:xfrm>
            <a:off x="5029200" y="2667000"/>
            <a:ext cx="1828800" cy="533400"/>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L1 Cache</a:t>
            </a:r>
            <a:endParaRPr lang="en-US" dirty="0">
              <a:solidFill>
                <a:schemeClr val="tx1"/>
              </a:solidFill>
            </a:endParaRPr>
          </a:p>
        </p:txBody>
      </p:sp>
      <p:cxnSp>
        <p:nvCxnSpPr>
          <p:cNvPr id="20" name="Straight Connector 19"/>
          <p:cNvCxnSpPr/>
          <p:nvPr/>
        </p:nvCxnSpPr>
        <p:spPr>
          <a:xfrm>
            <a:off x="2819400" y="2400300"/>
            <a:ext cx="609600"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2209800" y="5029200"/>
            <a:ext cx="48006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Main Memory</a:t>
            </a:r>
            <a:endParaRPr lang="en-US" dirty="0"/>
          </a:p>
        </p:txBody>
      </p:sp>
      <p:sp>
        <p:nvSpPr>
          <p:cNvPr id="19" name="Rectangle 18"/>
          <p:cNvSpPr/>
          <p:nvPr/>
        </p:nvSpPr>
        <p:spPr>
          <a:xfrm>
            <a:off x="3276600" y="2209800"/>
            <a:ext cx="914400" cy="38100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Store Q</a:t>
            </a:r>
            <a:endParaRPr lang="en-US" dirty="0">
              <a:solidFill>
                <a:schemeClr val="tx1"/>
              </a:solidFill>
            </a:endParaRPr>
          </a:p>
        </p:txBody>
      </p:sp>
      <p:cxnSp>
        <p:nvCxnSpPr>
          <p:cNvPr id="22" name="Straight Connector 21"/>
          <p:cNvCxnSpPr/>
          <p:nvPr/>
        </p:nvCxnSpPr>
        <p:spPr>
          <a:xfrm>
            <a:off x="5425698" y="2382579"/>
            <a:ext cx="609600"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5959098" y="2192079"/>
            <a:ext cx="914400" cy="38100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Store Q</a:t>
            </a:r>
            <a:endParaRPr lang="en-US" dirty="0">
              <a:solidFill>
                <a:schemeClr val="tx1"/>
              </a:solidFill>
            </a:endParaRPr>
          </a:p>
        </p:txBody>
      </p:sp>
      <p:cxnSp>
        <p:nvCxnSpPr>
          <p:cNvPr id="25" name="Straight Connector 24"/>
          <p:cNvCxnSpPr/>
          <p:nvPr/>
        </p:nvCxnSpPr>
        <p:spPr>
          <a:xfrm>
            <a:off x="5446512" y="3467100"/>
            <a:ext cx="609600"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2802549" y="3467100"/>
            <a:ext cx="609600"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3200400" y="3276600"/>
            <a:ext cx="914400" cy="38100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rPr>
              <a:t>Inv</a:t>
            </a:r>
            <a:r>
              <a:rPr lang="en-US" dirty="0" smtClean="0">
                <a:solidFill>
                  <a:schemeClr val="tx1"/>
                </a:solidFill>
              </a:rPr>
              <a:t> Q</a:t>
            </a:r>
            <a:endParaRPr lang="en-US" dirty="0">
              <a:solidFill>
                <a:schemeClr val="tx1"/>
              </a:solidFill>
            </a:endParaRPr>
          </a:p>
        </p:txBody>
      </p:sp>
      <p:sp>
        <p:nvSpPr>
          <p:cNvPr id="24" name="Rectangle 23"/>
          <p:cNvSpPr/>
          <p:nvPr/>
        </p:nvSpPr>
        <p:spPr>
          <a:xfrm>
            <a:off x="5929423" y="3276600"/>
            <a:ext cx="914400" cy="38100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rPr>
              <a:t>Inv</a:t>
            </a:r>
            <a:r>
              <a:rPr lang="en-US" dirty="0" smtClean="0">
                <a:solidFill>
                  <a:schemeClr val="tx1"/>
                </a:solidFill>
              </a:rPr>
              <a:t> Q</a:t>
            </a:r>
            <a:endParaRPr lang="en-US" dirty="0">
              <a:solidFill>
                <a:schemeClr val="tx1"/>
              </a:solidFill>
            </a:endParaRPr>
          </a:p>
        </p:txBody>
      </p:sp>
    </p:spTree>
    <p:extLst>
      <p:ext uri="{BB962C8B-B14F-4D97-AF65-F5344CB8AC3E}">
        <p14:creationId xmlns:p14="http://schemas.microsoft.com/office/powerpoint/2010/main" xmlns="" val="74595981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Reasons for Invalidate Q</a:t>
            </a:r>
            <a:endParaRPr lang="en-US" dirty="0"/>
          </a:p>
        </p:txBody>
      </p:sp>
      <p:sp>
        <p:nvSpPr>
          <p:cNvPr id="3" name="Content Placeholder 2"/>
          <p:cNvSpPr>
            <a:spLocks noGrp="1"/>
          </p:cNvSpPr>
          <p:nvPr>
            <p:ph idx="1"/>
          </p:nvPr>
        </p:nvSpPr>
        <p:spPr/>
        <p:txBody>
          <a:bodyPr>
            <a:normAutofit/>
          </a:bodyPr>
          <a:lstStyle/>
          <a:p>
            <a:r>
              <a:rPr lang="en-US" dirty="0" smtClean="0"/>
              <a:t>Faster invalidate response from other cores</a:t>
            </a:r>
          </a:p>
          <a:p>
            <a:pPr lvl="1"/>
            <a:r>
              <a:rPr lang="en-US" dirty="0" smtClean="0"/>
              <a:t>A busy core could take a while to reply</a:t>
            </a:r>
          </a:p>
          <a:p>
            <a:pPr lvl="1"/>
            <a:r>
              <a:rPr lang="en-US" dirty="0" smtClean="0"/>
              <a:t>The ‘Invalid Acknowledge’ response cannot be sent until the cache has actually invalidated the cache line</a:t>
            </a:r>
          </a:p>
          <a:p>
            <a:r>
              <a:rPr lang="en-US" dirty="0" smtClean="0"/>
              <a:t>Contract: No MESI messages regarding that cache line will be sent by this core until all queued messages for that cache line have been processed</a:t>
            </a:r>
          </a:p>
          <a:p>
            <a:endParaRPr lang="en-US" dirty="0"/>
          </a:p>
        </p:txBody>
      </p:sp>
    </p:spTree>
    <p:extLst>
      <p:ext uri="{BB962C8B-B14F-4D97-AF65-F5344CB8AC3E}">
        <p14:creationId xmlns:p14="http://schemas.microsoft.com/office/powerpoint/2010/main" xmlns="" val="355321977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Invalidate Q Issue Example</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xmlns="" val="440254333"/>
              </p:ext>
            </p:extLst>
          </p:nvPr>
        </p:nvGraphicFramePr>
        <p:xfrm>
          <a:off x="40766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bl>
          </a:graphicData>
        </a:graphic>
      </p:graphicFrame>
      <p:sp>
        <p:nvSpPr>
          <p:cNvPr id="7" name="TextBox 6"/>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xmlns="" val="3282518814"/>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r>
            </a:tbl>
          </a:graphicData>
        </a:graphic>
      </p:graphicFrame>
      <p:sp>
        <p:nvSpPr>
          <p:cNvPr id="11" name="Rectangle 10"/>
          <p:cNvSpPr/>
          <p:nvPr/>
        </p:nvSpPr>
        <p:spPr>
          <a:xfrm>
            <a:off x="4953000" y="4191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 name="TextBox 11"/>
          <p:cNvSpPr txBox="1"/>
          <p:nvPr/>
        </p:nvSpPr>
        <p:spPr>
          <a:xfrm>
            <a:off x="7543800" y="4114800"/>
            <a:ext cx="490840" cy="369332"/>
          </a:xfrm>
          <a:prstGeom prst="rect">
            <a:avLst/>
          </a:prstGeom>
          <a:noFill/>
        </p:spPr>
        <p:txBody>
          <a:bodyPr wrap="none" rtlCol="0">
            <a:spAutoFit/>
          </a:bodyPr>
          <a:lstStyle/>
          <a:p>
            <a:r>
              <a:rPr lang="en-US" dirty="0" smtClean="0"/>
              <a:t>ICB</a:t>
            </a:r>
            <a:endParaRPr lang="en-US" dirty="0"/>
          </a:p>
        </p:txBody>
      </p:sp>
      <p:sp>
        <p:nvSpPr>
          <p:cNvPr id="14" name="TextBox 13"/>
          <p:cNvSpPr txBox="1"/>
          <p:nvPr/>
        </p:nvSpPr>
        <p:spPr>
          <a:xfrm>
            <a:off x="762000" y="1752600"/>
            <a:ext cx="3124200" cy="1200329"/>
          </a:xfrm>
          <a:prstGeom prst="rect">
            <a:avLst/>
          </a:prstGeom>
          <a:noFill/>
          <a:ln>
            <a:solidFill>
              <a:srgbClr val="002060"/>
            </a:solidFill>
          </a:ln>
        </p:spPr>
        <p:txBody>
          <a:bodyPr wrap="square" rtlCol="0">
            <a:spAutoFit/>
          </a:bodyPr>
          <a:lstStyle/>
          <a:p>
            <a:r>
              <a:rPr lang="en-US" dirty="0" smtClean="0"/>
              <a:t>Core 0 executes ‘foo’</a:t>
            </a:r>
          </a:p>
          <a:p>
            <a:r>
              <a:rPr lang="en-US" dirty="0" smtClean="0"/>
              <a:t>Core 1 executes ‘bar’</a:t>
            </a:r>
          </a:p>
          <a:p>
            <a:r>
              <a:rPr lang="en-US" dirty="0" smtClean="0"/>
              <a:t>‘flag’ cache line is owned by ‘0’</a:t>
            </a:r>
          </a:p>
          <a:p>
            <a:r>
              <a:rPr lang="en-US" dirty="0" smtClean="0"/>
              <a:t>‘data’ cache line is owned by ‘1’</a:t>
            </a:r>
          </a:p>
        </p:txBody>
      </p:sp>
      <p:graphicFrame>
        <p:nvGraphicFramePr>
          <p:cNvPr id="17" name="Table 16"/>
          <p:cNvGraphicFramePr>
            <a:graphicFrameLocks noGrp="1"/>
          </p:cNvGraphicFramePr>
          <p:nvPr>
            <p:extLst>
              <p:ext uri="{D42A27DB-BD31-4B8C-83A1-F6EECF244321}">
                <p14:modId xmlns:p14="http://schemas.microsoft.com/office/powerpoint/2010/main" xmlns="" val="2753902825"/>
              </p:ext>
            </p:extLst>
          </p:nvPr>
        </p:nvGraphicFramePr>
        <p:xfrm>
          <a:off x="64007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bl>
          </a:graphicData>
        </a:graphic>
      </p:graphicFrame>
      <p:sp>
        <p:nvSpPr>
          <p:cNvPr id="19" name="TextBox 18"/>
          <p:cNvSpPr txBox="1"/>
          <p:nvPr/>
        </p:nvSpPr>
        <p:spPr>
          <a:xfrm>
            <a:off x="4267200" y="1371600"/>
            <a:ext cx="1676400" cy="646331"/>
          </a:xfrm>
          <a:prstGeom prst="rect">
            <a:avLst/>
          </a:prstGeom>
          <a:noFill/>
        </p:spPr>
        <p:txBody>
          <a:bodyPr wrap="square" rtlCol="0">
            <a:spAutoFit/>
          </a:bodyPr>
          <a:lstStyle/>
          <a:p>
            <a:pPr algn="ctr"/>
            <a:r>
              <a:rPr lang="en-US" dirty="0" smtClean="0"/>
              <a:t>Core 0 Cache/Store Q</a:t>
            </a:r>
            <a:endParaRPr lang="en-US" dirty="0"/>
          </a:p>
        </p:txBody>
      </p:sp>
      <p:sp>
        <p:nvSpPr>
          <p:cNvPr id="20" name="TextBox 19"/>
          <p:cNvSpPr txBox="1"/>
          <p:nvPr/>
        </p:nvSpPr>
        <p:spPr>
          <a:xfrm>
            <a:off x="6553200" y="1334869"/>
            <a:ext cx="1676400" cy="646331"/>
          </a:xfrm>
          <a:prstGeom prst="rect">
            <a:avLst/>
          </a:prstGeom>
          <a:noFill/>
        </p:spPr>
        <p:txBody>
          <a:bodyPr wrap="square" rtlCol="0">
            <a:spAutoFit/>
          </a:bodyPr>
          <a:lstStyle/>
          <a:p>
            <a:pPr algn="ctr"/>
            <a:r>
              <a:rPr lang="en-US" dirty="0" smtClean="0"/>
              <a:t>Core 1 Cache/Store Q</a:t>
            </a:r>
            <a:endParaRPr lang="en-US" dirty="0"/>
          </a:p>
        </p:txBody>
      </p:sp>
      <p:graphicFrame>
        <p:nvGraphicFramePr>
          <p:cNvPr id="21" name="Table 20"/>
          <p:cNvGraphicFramePr>
            <a:graphicFrameLocks noGrp="1"/>
          </p:cNvGraphicFramePr>
          <p:nvPr>
            <p:extLst>
              <p:ext uri="{D42A27DB-BD31-4B8C-83A1-F6EECF244321}">
                <p14:modId xmlns:p14="http://schemas.microsoft.com/office/powerpoint/2010/main" xmlns="" val="564830353"/>
              </p:ext>
            </p:extLst>
          </p:nvPr>
        </p:nvGraphicFramePr>
        <p:xfrm>
          <a:off x="44958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xmlns="" val="2026719503"/>
              </p:ext>
            </p:extLst>
          </p:nvPr>
        </p:nvGraphicFramePr>
        <p:xfrm>
          <a:off x="67437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xmlns="" val="1798027553"/>
              </p:ext>
            </p:extLst>
          </p:nvPr>
        </p:nvGraphicFramePr>
        <p:xfrm>
          <a:off x="44958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6">
                        <a:lumMod val="40000"/>
                        <a:lumOff val="60000"/>
                      </a:schemeClr>
                    </a:solidFill>
                  </a:tcPr>
                </a:tc>
                <a:tc>
                  <a:txBody>
                    <a:bodyPr/>
                    <a:lstStyle/>
                    <a:p>
                      <a:pPr algn="ctr"/>
                      <a:endParaRPr lang="en-US" dirty="0">
                        <a:solidFill>
                          <a:schemeClr val="tx1"/>
                        </a:solidFill>
                      </a:endParaRPr>
                    </a:p>
                  </a:txBody>
                  <a:tcPr>
                    <a:solidFill>
                      <a:schemeClr val="accent6">
                        <a:lumMod val="40000"/>
                        <a:lumOff val="60000"/>
                      </a:schemeClr>
                    </a:solidFill>
                  </a:tcPr>
                </a:tc>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xmlns="" val="1208729662"/>
              </p:ext>
            </p:extLst>
          </p:nvPr>
        </p:nvGraphicFramePr>
        <p:xfrm>
          <a:off x="67437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6">
                        <a:lumMod val="40000"/>
                        <a:lumOff val="60000"/>
                      </a:schemeClr>
                    </a:solidFill>
                  </a:tcPr>
                </a:tc>
                <a:tc>
                  <a:txBody>
                    <a:bodyPr/>
                    <a:lstStyle/>
                    <a:p>
                      <a:pPr algn="ctr"/>
                      <a:endParaRPr lang="en-US" dirty="0">
                        <a:solidFill>
                          <a:schemeClr val="tx1"/>
                        </a:solidFill>
                      </a:endParaRPr>
                    </a:p>
                  </a:txBody>
                  <a:tcPr>
                    <a:solidFill>
                      <a:schemeClr val="accent6">
                        <a:lumMod val="40000"/>
                        <a:lumOff val="60000"/>
                      </a:schemeClr>
                    </a:solidFill>
                  </a:tcPr>
                </a:tc>
              </a:tr>
            </a:tbl>
          </a:graphicData>
        </a:graphic>
      </p:graphicFrame>
      <p:sp>
        <p:nvSpPr>
          <p:cNvPr id="3" name="TextBox 2"/>
          <p:cNvSpPr txBox="1"/>
          <p:nvPr/>
        </p:nvSpPr>
        <p:spPr>
          <a:xfrm>
            <a:off x="5791200" y="1981200"/>
            <a:ext cx="905569" cy="369332"/>
          </a:xfrm>
          <a:prstGeom prst="rect">
            <a:avLst/>
          </a:prstGeom>
          <a:noFill/>
        </p:spPr>
        <p:txBody>
          <a:bodyPr wrap="none" rtlCol="0">
            <a:spAutoFit/>
          </a:bodyPr>
          <a:lstStyle/>
          <a:p>
            <a:r>
              <a:rPr lang="en-US" dirty="0" smtClean="0"/>
              <a:t>Store-Q</a:t>
            </a:r>
            <a:endParaRPr lang="en-US" dirty="0"/>
          </a:p>
        </p:txBody>
      </p:sp>
      <p:sp>
        <p:nvSpPr>
          <p:cNvPr id="23" name="TextBox 22"/>
          <p:cNvSpPr txBox="1"/>
          <p:nvPr/>
        </p:nvSpPr>
        <p:spPr>
          <a:xfrm>
            <a:off x="5938826" y="2350532"/>
            <a:ext cx="690574" cy="369332"/>
          </a:xfrm>
          <a:prstGeom prst="rect">
            <a:avLst/>
          </a:prstGeom>
          <a:noFill/>
        </p:spPr>
        <p:txBody>
          <a:bodyPr wrap="none" rtlCol="0">
            <a:spAutoFit/>
          </a:bodyPr>
          <a:lstStyle/>
          <a:p>
            <a:r>
              <a:rPr lang="en-US" dirty="0" err="1" smtClean="0"/>
              <a:t>Inv</a:t>
            </a:r>
            <a:r>
              <a:rPr lang="en-US" dirty="0" smtClean="0"/>
              <a:t>-Q</a:t>
            </a:r>
            <a:endParaRPr lang="en-US" dirty="0"/>
          </a:p>
        </p:txBody>
      </p:sp>
      <p:sp>
        <p:nvSpPr>
          <p:cNvPr id="24" name="TextBox 23"/>
          <p:cNvSpPr txBox="1"/>
          <p:nvPr/>
        </p:nvSpPr>
        <p:spPr>
          <a:xfrm>
            <a:off x="990600" y="3641972"/>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dirty="0" smtClean="0"/>
              <a:t>    data = 1;</a:t>
            </a:r>
          </a:p>
          <a:p>
            <a:r>
              <a:rPr lang="en-US" sz="1200" dirty="0"/>
              <a:t> </a:t>
            </a:r>
            <a:r>
              <a:rPr lang="en-US" sz="1200" dirty="0" smtClean="0"/>
              <a:t>   __</a:t>
            </a:r>
            <a:r>
              <a:rPr lang="en-US" sz="1200" dirty="0" err="1" smtClean="0"/>
              <a:t>mb_release</a:t>
            </a:r>
            <a:r>
              <a:rPr lang="en-US" sz="1200" dirty="0" smtClean="0"/>
              <a:t>();</a:t>
            </a:r>
          </a:p>
          <a:p>
            <a:r>
              <a:rPr lang="en-US" sz="1200" dirty="0" smtClean="0"/>
              <a:t>    flag = 1;</a:t>
            </a:r>
          </a:p>
          <a:p>
            <a:r>
              <a:rPr lang="en-US" sz="1200" dirty="0" smtClean="0"/>
              <a:t>}</a:t>
            </a:r>
            <a:endParaRPr lang="en-US" sz="1200" dirty="0"/>
          </a:p>
        </p:txBody>
      </p:sp>
      <p:sp>
        <p:nvSpPr>
          <p:cNvPr id="25" name="TextBox 24"/>
          <p:cNvSpPr txBox="1"/>
          <p:nvPr/>
        </p:nvSpPr>
        <p:spPr>
          <a:xfrm>
            <a:off x="990600" y="5004137"/>
            <a:ext cx="1905000" cy="1015663"/>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dirty="0" smtClean="0"/>
              <a:t>    while (flag == 0);</a:t>
            </a:r>
          </a:p>
          <a:p>
            <a:r>
              <a:rPr lang="en-US" sz="1200" dirty="0" smtClean="0"/>
              <a:t>    assert(data);</a:t>
            </a:r>
          </a:p>
          <a:p>
            <a:r>
              <a:rPr lang="en-US" sz="1200" dirty="0" smtClean="0"/>
              <a:t>}</a:t>
            </a:r>
            <a:endParaRPr lang="en-US" sz="1200" dirty="0"/>
          </a:p>
        </p:txBody>
      </p:sp>
    </p:spTree>
    <p:extLst>
      <p:ext uri="{BB962C8B-B14F-4D97-AF65-F5344CB8AC3E}">
        <p14:creationId xmlns:p14="http://schemas.microsoft.com/office/powerpoint/2010/main" xmlns="" val="253949787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Invalidate Q Issue Example</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xmlns="" val="1272274029"/>
              </p:ext>
            </p:extLst>
          </p:nvPr>
        </p:nvGraphicFramePr>
        <p:xfrm>
          <a:off x="40766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bl>
          </a:graphicData>
        </a:graphic>
      </p:graphicFrame>
      <p:sp>
        <p:nvSpPr>
          <p:cNvPr id="7" name="TextBox 6"/>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xmlns="" val="438966759"/>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r>
            </a:tbl>
          </a:graphicData>
        </a:graphic>
      </p:graphicFrame>
      <p:sp>
        <p:nvSpPr>
          <p:cNvPr id="11" name="Rectangle 10"/>
          <p:cNvSpPr/>
          <p:nvPr/>
        </p:nvSpPr>
        <p:spPr>
          <a:xfrm>
            <a:off x="4953000" y="4191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RWITW (data)</a:t>
            </a:r>
            <a:endParaRPr lang="en-US" dirty="0">
              <a:solidFill>
                <a:schemeClr val="tx1"/>
              </a:solidFill>
            </a:endParaRPr>
          </a:p>
        </p:txBody>
      </p:sp>
      <p:sp>
        <p:nvSpPr>
          <p:cNvPr id="12" name="TextBox 11"/>
          <p:cNvSpPr txBox="1"/>
          <p:nvPr/>
        </p:nvSpPr>
        <p:spPr>
          <a:xfrm>
            <a:off x="7543800" y="4114800"/>
            <a:ext cx="490840" cy="369332"/>
          </a:xfrm>
          <a:prstGeom prst="rect">
            <a:avLst/>
          </a:prstGeom>
          <a:noFill/>
        </p:spPr>
        <p:txBody>
          <a:bodyPr wrap="none" rtlCol="0">
            <a:spAutoFit/>
          </a:bodyPr>
          <a:lstStyle/>
          <a:p>
            <a:r>
              <a:rPr lang="en-US" dirty="0" smtClean="0"/>
              <a:t>ICB</a:t>
            </a:r>
            <a:endParaRPr lang="en-US" dirty="0"/>
          </a:p>
        </p:txBody>
      </p:sp>
      <p:sp>
        <p:nvSpPr>
          <p:cNvPr id="14" name="TextBox 13"/>
          <p:cNvSpPr txBox="1"/>
          <p:nvPr/>
        </p:nvSpPr>
        <p:spPr>
          <a:xfrm>
            <a:off x="762000" y="1752600"/>
            <a:ext cx="3124200" cy="1477328"/>
          </a:xfrm>
          <a:prstGeom prst="rect">
            <a:avLst/>
          </a:prstGeom>
          <a:noFill/>
          <a:ln>
            <a:solidFill>
              <a:srgbClr val="002060"/>
            </a:solidFill>
          </a:ln>
        </p:spPr>
        <p:txBody>
          <a:bodyPr wrap="square" rtlCol="0">
            <a:spAutoFit/>
          </a:bodyPr>
          <a:lstStyle/>
          <a:p>
            <a:r>
              <a:rPr lang="en-US" dirty="0" smtClean="0"/>
              <a:t>Core 0 does not have ‘data’ in the cache and requests the cache line. It saves the write in the Store Q pending the cache line</a:t>
            </a:r>
          </a:p>
        </p:txBody>
      </p:sp>
      <p:graphicFrame>
        <p:nvGraphicFramePr>
          <p:cNvPr id="17" name="Table 16"/>
          <p:cNvGraphicFramePr>
            <a:graphicFrameLocks noGrp="1"/>
          </p:cNvGraphicFramePr>
          <p:nvPr>
            <p:extLst>
              <p:ext uri="{D42A27DB-BD31-4B8C-83A1-F6EECF244321}">
                <p14:modId xmlns:p14="http://schemas.microsoft.com/office/powerpoint/2010/main" xmlns="" val="2412050949"/>
              </p:ext>
            </p:extLst>
          </p:nvPr>
        </p:nvGraphicFramePr>
        <p:xfrm>
          <a:off x="64007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bl>
          </a:graphicData>
        </a:graphic>
      </p:graphicFrame>
      <p:sp>
        <p:nvSpPr>
          <p:cNvPr id="19" name="TextBox 18"/>
          <p:cNvSpPr txBox="1"/>
          <p:nvPr/>
        </p:nvSpPr>
        <p:spPr>
          <a:xfrm>
            <a:off x="4267200" y="1371600"/>
            <a:ext cx="1676400" cy="646331"/>
          </a:xfrm>
          <a:prstGeom prst="rect">
            <a:avLst/>
          </a:prstGeom>
          <a:noFill/>
        </p:spPr>
        <p:txBody>
          <a:bodyPr wrap="square" rtlCol="0">
            <a:spAutoFit/>
          </a:bodyPr>
          <a:lstStyle/>
          <a:p>
            <a:pPr algn="ctr"/>
            <a:r>
              <a:rPr lang="en-US" dirty="0" smtClean="0"/>
              <a:t>Core 0 Cache/Store Q</a:t>
            </a:r>
            <a:endParaRPr lang="en-US" dirty="0"/>
          </a:p>
        </p:txBody>
      </p:sp>
      <p:sp>
        <p:nvSpPr>
          <p:cNvPr id="20" name="TextBox 19"/>
          <p:cNvSpPr txBox="1"/>
          <p:nvPr/>
        </p:nvSpPr>
        <p:spPr>
          <a:xfrm>
            <a:off x="6553200" y="1334869"/>
            <a:ext cx="1676400" cy="646331"/>
          </a:xfrm>
          <a:prstGeom prst="rect">
            <a:avLst/>
          </a:prstGeom>
          <a:noFill/>
        </p:spPr>
        <p:txBody>
          <a:bodyPr wrap="square" rtlCol="0">
            <a:spAutoFit/>
          </a:bodyPr>
          <a:lstStyle/>
          <a:p>
            <a:pPr algn="ctr"/>
            <a:r>
              <a:rPr lang="en-US" dirty="0" smtClean="0"/>
              <a:t>Core 1 Cache/Store Q</a:t>
            </a:r>
            <a:endParaRPr lang="en-US" dirty="0"/>
          </a:p>
        </p:txBody>
      </p:sp>
      <p:graphicFrame>
        <p:nvGraphicFramePr>
          <p:cNvPr id="21" name="Table 20"/>
          <p:cNvGraphicFramePr>
            <a:graphicFrameLocks noGrp="1"/>
          </p:cNvGraphicFramePr>
          <p:nvPr>
            <p:extLst>
              <p:ext uri="{D42A27DB-BD31-4B8C-83A1-F6EECF244321}">
                <p14:modId xmlns:p14="http://schemas.microsoft.com/office/powerpoint/2010/main" xmlns="" val="3823447998"/>
              </p:ext>
            </p:extLst>
          </p:nvPr>
        </p:nvGraphicFramePr>
        <p:xfrm>
          <a:off x="44958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r>
                        <a:rPr lang="en-US" dirty="0" smtClean="0">
                          <a:solidFill>
                            <a:srgbClr val="FF0000"/>
                          </a:solidFill>
                        </a:rPr>
                        <a:t>data</a:t>
                      </a:r>
                      <a:endParaRPr lang="en-US" dirty="0">
                        <a:solidFill>
                          <a:srgbClr val="FF0000"/>
                        </a:solidFill>
                      </a:endParaRPr>
                    </a:p>
                  </a:txBody>
                  <a:tcPr>
                    <a:solidFill>
                      <a:schemeClr val="accent3">
                        <a:lumMod val="60000"/>
                        <a:lumOff val="40000"/>
                      </a:schemeClr>
                    </a:solidFill>
                  </a:tcPr>
                </a:tc>
                <a:tc>
                  <a:txBody>
                    <a:bodyPr/>
                    <a:lstStyle/>
                    <a:p>
                      <a:pPr algn="ctr"/>
                      <a:r>
                        <a:rPr lang="en-US" dirty="0" smtClean="0">
                          <a:solidFill>
                            <a:srgbClr val="FF0000"/>
                          </a:solidFill>
                        </a:rPr>
                        <a:t>1</a:t>
                      </a:r>
                      <a:endParaRPr lang="en-US" dirty="0">
                        <a:solidFill>
                          <a:srgbClr val="FF0000"/>
                        </a:solidFill>
                      </a:endParaRPr>
                    </a:p>
                  </a:txBody>
                  <a:tcPr>
                    <a:solidFill>
                      <a:schemeClr val="accent3">
                        <a:lumMod val="60000"/>
                        <a:lumOff val="40000"/>
                      </a:schemeClr>
                    </a:solidFill>
                  </a:tcPr>
                </a:tc>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xmlns="" val="2071029515"/>
              </p:ext>
            </p:extLst>
          </p:nvPr>
        </p:nvGraphicFramePr>
        <p:xfrm>
          <a:off x="67437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xmlns="" val="950365270"/>
              </p:ext>
            </p:extLst>
          </p:nvPr>
        </p:nvGraphicFramePr>
        <p:xfrm>
          <a:off x="44958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6">
                        <a:lumMod val="40000"/>
                        <a:lumOff val="60000"/>
                      </a:schemeClr>
                    </a:solidFill>
                  </a:tcPr>
                </a:tc>
                <a:tc>
                  <a:txBody>
                    <a:bodyPr/>
                    <a:lstStyle/>
                    <a:p>
                      <a:pPr algn="ctr"/>
                      <a:endParaRPr lang="en-US" dirty="0">
                        <a:solidFill>
                          <a:schemeClr val="tx1"/>
                        </a:solidFill>
                      </a:endParaRPr>
                    </a:p>
                  </a:txBody>
                  <a:tcPr>
                    <a:solidFill>
                      <a:schemeClr val="accent6">
                        <a:lumMod val="40000"/>
                        <a:lumOff val="60000"/>
                      </a:schemeClr>
                    </a:solidFill>
                  </a:tcPr>
                </a:tc>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xmlns="" val="3249745323"/>
              </p:ext>
            </p:extLst>
          </p:nvPr>
        </p:nvGraphicFramePr>
        <p:xfrm>
          <a:off x="67437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6">
                        <a:lumMod val="40000"/>
                        <a:lumOff val="60000"/>
                      </a:schemeClr>
                    </a:solidFill>
                  </a:tcPr>
                </a:tc>
                <a:tc>
                  <a:txBody>
                    <a:bodyPr/>
                    <a:lstStyle/>
                    <a:p>
                      <a:pPr algn="ctr"/>
                      <a:endParaRPr lang="en-US" dirty="0">
                        <a:solidFill>
                          <a:schemeClr val="tx1"/>
                        </a:solidFill>
                      </a:endParaRPr>
                    </a:p>
                  </a:txBody>
                  <a:tcPr>
                    <a:solidFill>
                      <a:schemeClr val="accent6">
                        <a:lumMod val="40000"/>
                        <a:lumOff val="60000"/>
                      </a:schemeClr>
                    </a:solidFill>
                  </a:tcPr>
                </a:tc>
              </a:tr>
            </a:tbl>
          </a:graphicData>
        </a:graphic>
      </p:graphicFrame>
      <p:sp>
        <p:nvSpPr>
          <p:cNvPr id="3" name="TextBox 2"/>
          <p:cNvSpPr txBox="1"/>
          <p:nvPr/>
        </p:nvSpPr>
        <p:spPr>
          <a:xfrm>
            <a:off x="5791200" y="1981200"/>
            <a:ext cx="905569" cy="369332"/>
          </a:xfrm>
          <a:prstGeom prst="rect">
            <a:avLst/>
          </a:prstGeom>
          <a:noFill/>
        </p:spPr>
        <p:txBody>
          <a:bodyPr wrap="none" rtlCol="0">
            <a:spAutoFit/>
          </a:bodyPr>
          <a:lstStyle/>
          <a:p>
            <a:r>
              <a:rPr lang="en-US" dirty="0" smtClean="0"/>
              <a:t>Store-Q</a:t>
            </a:r>
            <a:endParaRPr lang="en-US" dirty="0"/>
          </a:p>
        </p:txBody>
      </p:sp>
      <p:sp>
        <p:nvSpPr>
          <p:cNvPr id="23" name="TextBox 22"/>
          <p:cNvSpPr txBox="1"/>
          <p:nvPr/>
        </p:nvSpPr>
        <p:spPr>
          <a:xfrm>
            <a:off x="5938826" y="2350532"/>
            <a:ext cx="690574" cy="369332"/>
          </a:xfrm>
          <a:prstGeom prst="rect">
            <a:avLst/>
          </a:prstGeom>
          <a:noFill/>
        </p:spPr>
        <p:txBody>
          <a:bodyPr wrap="none" rtlCol="0">
            <a:spAutoFit/>
          </a:bodyPr>
          <a:lstStyle/>
          <a:p>
            <a:r>
              <a:rPr lang="en-US" dirty="0" err="1" smtClean="0"/>
              <a:t>Inv</a:t>
            </a:r>
            <a:r>
              <a:rPr lang="en-US" dirty="0" smtClean="0"/>
              <a:t>-Q</a:t>
            </a:r>
            <a:endParaRPr lang="en-US" dirty="0"/>
          </a:p>
        </p:txBody>
      </p:sp>
      <p:sp>
        <p:nvSpPr>
          <p:cNvPr id="24" name="Down Arrow 23"/>
          <p:cNvSpPr/>
          <p:nvPr/>
        </p:nvSpPr>
        <p:spPr>
          <a:xfrm>
            <a:off x="5257800" y="3659372"/>
            <a:ext cx="3810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990600" y="3641972"/>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b="1" dirty="0" smtClean="0">
                <a:solidFill>
                  <a:srgbClr val="FF0000"/>
                </a:solidFill>
              </a:rPr>
              <a:t>    data = 1;</a:t>
            </a:r>
          </a:p>
          <a:p>
            <a:r>
              <a:rPr lang="en-US" sz="1200" dirty="0"/>
              <a:t> </a:t>
            </a:r>
            <a:r>
              <a:rPr lang="en-US" sz="1200" dirty="0" smtClean="0"/>
              <a:t>   __</a:t>
            </a:r>
            <a:r>
              <a:rPr lang="en-US" sz="1200" dirty="0" err="1" smtClean="0"/>
              <a:t>mb_release</a:t>
            </a:r>
            <a:r>
              <a:rPr lang="en-US" sz="1200" dirty="0" smtClean="0"/>
              <a:t>();</a:t>
            </a:r>
          </a:p>
          <a:p>
            <a:r>
              <a:rPr lang="en-US" sz="1200" dirty="0" smtClean="0"/>
              <a:t>    flag = 1;</a:t>
            </a:r>
          </a:p>
          <a:p>
            <a:r>
              <a:rPr lang="en-US" sz="1200" dirty="0" smtClean="0"/>
              <a:t>}</a:t>
            </a:r>
            <a:endParaRPr lang="en-US" sz="1200" dirty="0"/>
          </a:p>
        </p:txBody>
      </p:sp>
      <p:sp>
        <p:nvSpPr>
          <p:cNvPr id="28" name="TextBox 27"/>
          <p:cNvSpPr txBox="1"/>
          <p:nvPr/>
        </p:nvSpPr>
        <p:spPr>
          <a:xfrm>
            <a:off x="990600" y="5004137"/>
            <a:ext cx="1905000" cy="1015663"/>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dirty="0" smtClean="0"/>
              <a:t>    while (flag == 0);</a:t>
            </a:r>
          </a:p>
          <a:p>
            <a:r>
              <a:rPr lang="en-US" sz="1200" dirty="0" smtClean="0"/>
              <a:t>    assert(data);</a:t>
            </a:r>
          </a:p>
          <a:p>
            <a:r>
              <a:rPr lang="en-US" sz="1200" dirty="0" smtClean="0"/>
              <a:t>}</a:t>
            </a:r>
            <a:endParaRPr lang="en-US" sz="1200" dirty="0"/>
          </a:p>
        </p:txBody>
      </p:sp>
    </p:spTree>
    <p:extLst>
      <p:ext uri="{BB962C8B-B14F-4D97-AF65-F5344CB8AC3E}">
        <p14:creationId xmlns:p14="http://schemas.microsoft.com/office/powerpoint/2010/main" xmlns="" val="212949410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Invalidate Q Issue Example</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xmlns="" val="1396190250"/>
              </p:ext>
            </p:extLst>
          </p:nvPr>
        </p:nvGraphicFramePr>
        <p:xfrm>
          <a:off x="40766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bl>
          </a:graphicData>
        </a:graphic>
      </p:graphicFrame>
      <p:sp>
        <p:nvSpPr>
          <p:cNvPr id="7" name="TextBox 6"/>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xmlns="" val="2852139607"/>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r>
            </a:tbl>
          </a:graphicData>
        </a:graphic>
      </p:graphicFrame>
      <p:sp>
        <p:nvSpPr>
          <p:cNvPr id="11" name="Rectangle 10"/>
          <p:cNvSpPr/>
          <p:nvPr/>
        </p:nvSpPr>
        <p:spPr>
          <a:xfrm>
            <a:off x="4953000" y="4191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Read (flag)</a:t>
            </a:r>
            <a:endParaRPr lang="en-US" dirty="0">
              <a:solidFill>
                <a:schemeClr val="tx1"/>
              </a:solidFill>
            </a:endParaRPr>
          </a:p>
        </p:txBody>
      </p:sp>
      <p:sp>
        <p:nvSpPr>
          <p:cNvPr id="12" name="TextBox 11"/>
          <p:cNvSpPr txBox="1"/>
          <p:nvPr/>
        </p:nvSpPr>
        <p:spPr>
          <a:xfrm>
            <a:off x="7543800" y="4114800"/>
            <a:ext cx="490840" cy="369332"/>
          </a:xfrm>
          <a:prstGeom prst="rect">
            <a:avLst/>
          </a:prstGeom>
          <a:noFill/>
        </p:spPr>
        <p:txBody>
          <a:bodyPr wrap="none" rtlCol="0">
            <a:spAutoFit/>
          </a:bodyPr>
          <a:lstStyle/>
          <a:p>
            <a:r>
              <a:rPr lang="en-US" dirty="0" smtClean="0"/>
              <a:t>ICB</a:t>
            </a:r>
            <a:endParaRPr lang="en-US" dirty="0"/>
          </a:p>
        </p:txBody>
      </p:sp>
      <p:sp>
        <p:nvSpPr>
          <p:cNvPr id="14" name="TextBox 13"/>
          <p:cNvSpPr txBox="1"/>
          <p:nvPr/>
        </p:nvSpPr>
        <p:spPr>
          <a:xfrm>
            <a:off x="762000" y="1752600"/>
            <a:ext cx="3124200" cy="923330"/>
          </a:xfrm>
          <a:prstGeom prst="rect">
            <a:avLst/>
          </a:prstGeom>
          <a:noFill/>
          <a:ln>
            <a:solidFill>
              <a:srgbClr val="002060"/>
            </a:solidFill>
          </a:ln>
        </p:spPr>
        <p:txBody>
          <a:bodyPr wrap="square" rtlCol="0">
            <a:spAutoFit/>
          </a:bodyPr>
          <a:lstStyle/>
          <a:p>
            <a:r>
              <a:rPr lang="en-US" dirty="0" smtClean="0"/>
              <a:t>Core 1 does not have ‘flag’ in the cache and issues a read request</a:t>
            </a:r>
          </a:p>
        </p:txBody>
      </p:sp>
      <p:graphicFrame>
        <p:nvGraphicFramePr>
          <p:cNvPr id="17" name="Table 16"/>
          <p:cNvGraphicFramePr>
            <a:graphicFrameLocks noGrp="1"/>
          </p:cNvGraphicFramePr>
          <p:nvPr>
            <p:extLst>
              <p:ext uri="{D42A27DB-BD31-4B8C-83A1-F6EECF244321}">
                <p14:modId xmlns:p14="http://schemas.microsoft.com/office/powerpoint/2010/main" xmlns="" val="3887851270"/>
              </p:ext>
            </p:extLst>
          </p:nvPr>
        </p:nvGraphicFramePr>
        <p:xfrm>
          <a:off x="64007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bl>
          </a:graphicData>
        </a:graphic>
      </p:graphicFrame>
      <p:sp>
        <p:nvSpPr>
          <p:cNvPr id="19" name="TextBox 18"/>
          <p:cNvSpPr txBox="1"/>
          <p:nvPr/>
        </p:nvSpPr>
        <p:spPr>
          <a:xfrm>
            <a:off x="4267200" y="1371600"/>
            <a:ext cx="1676400" cy="646331"/>
          </a:xfrm>
          <a:prstGeom prst="rect">
            <a:avLst/>
          </a:prstGeom>
          <a:noFill/>
        </p:spPr>
        <p:txBody>
          <a:bodyPr wrap="square" rtlCol="0">
            <a:spAutoFit/>
          </a:bodyPr>
          <a:lstStyle/>
          <a:p>
            <a:pPr algn="ctr"/>
            <a:r>
              <a:rPr lang="en-US" dirty="0" smtClean="0"/>
              <a:t>Core 0 Cache/Store Q</a:t>
            </a:r>
            <a:endParaRPr lang="en-US" dirty="0"/>
          </a:p>
        </p:txBody>
      </p:sp>
      <p:sp>
        <p:nvSpPr>
          <p:cNvPr id="20" name="TextBox 19"/>
          <p:cNvSpPr txBox="1"/>
          <p:nvPr/>
        </p:nvSpPr>
        <p:spPr>
          <a:xfrm>
            <a:off x="6553200" y="1334869"/>
            <a:ext cx="1676400" cy="646331"/>
          </a:xfrm>
          <a:prstGeom prst="rect">
            <a:avLst/>
          </a:prstGeom>
          <a:noFill/>
        </p:spPr>
        <p:txBody>
          <a:bodyPr wrap="square" rtlCol="0">
            <a:spAutoFit/>
          </a:bodyPr>
          <a:lstStyle/>
          <a:p>
            <a:pPr algn="ctr"/>
            <a:r>
              <a:rPr lang="en-US" dirty="0" smtClean="0"/>
              <a:t>Core 1 Cache/Store Q</a:t>
            </a:r>
            <a:endParaRPr lang="en-US" dirty="0"/>
          </a:p>
        </p:txBody>
      </p:sp>
      <p:graphicFrame>
        <p:nvGraphicFramePr>
          <p:cNvPr id="21" name="Table 20"/>
          <p:cNvGraphicFramePr>
            <a:graphicFrameLocks noGrp="1"/>
          </p:cNvGraphicFramePr>
          <p:nvPr>
            <p:extLst>
              <p:ext uri="{D42A27DB-BD31-4B8C-83A1-F6EECF244321}">
                <p14:modId xmlns:p14="http://schemas.microsoft.com/office/powerpoint/2010/main" xmlns="" val="2463719610"/>
              </p:ext>
            </p:extLst>
          </p:nvPr>
        </p:nvGraphicFramePr>
        <p:xfrm>
          <a:off x="44958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r>
                        <a:rPr lang="en-US" dirty="0" smtClean="0">
                          <a:solidFill>
                            <a:schemeClr val="tx1"/>
                          </a:solidFill>
                        </a:rPr>
                        <a:t>data</a:t>
                      </a:r>
                      <a:endParaRPr lang="en-US" dirty="0">
                        <a:solidFill>
                          <a:schemeClr val="tx1"/>
                        </a:solidFill>
                      </a:endParaRPr>
                    </a:p>
                  </a:txBody>
                  <a:tcPr>
                    <a:solidFill>
                      <a:schemeClr val="accent3">
                        <a:lumMod val="60000"/>
                        <a:lumOff val="40000"/>
                      </a:schemeClr>
                    </a:solidFill>
                  </a:tcPr>
                </a:tc>
                <a:tc>
                  <a:txBody>
                    <a:bodyPr/>
                    <a:lstStyle/>
                    <a:p>
                      <a:pPr algn="ctr"/>
                      <a:r>
                        <a:rPr lang="en-US" dirty="0" smtClean="0">
                          <a:solidFill>
                            <a:schemeClr val="tx1"/>
                          </a:solidFill>
                        </a:rPr>
                        <a:t>1</a:t>
                      </a: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xmlns="" val="3239294912"/>
              </p:ext>
            </p:extLst>
          </p:nvPr>
        </p:nvGraphicFramePr>
        <p:xfrm>
          <a:off x="67437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xmlns="" val="3845610175"/>
              </p:ext>
            </p:extLst>
          </p:nvPr>
        </p:nvGraphicFramePr>
        <p:xfrm>
          <a:off x="44958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6">
                        <a:lumMod val="40000"/>
                        <a:lumOff val="60000"/>
                      </a:schemeClr>
                    </a:solidFill>
                  </a:tcPr>
                </a:tc>
                <a:tc>
                  <a:txBody>
                    <a:bodyPr/>
                    <a:lstStyle/>
                    <a:p>
                      <a:pPr algn="ctr"/>
                      <a:endParaRPr lang="en-US" dirty="0">
                        <a:solidFill>
                          <a:schemeClr val="tx1"/>
                        </a:solidFill>
                      </a:endParaRPr>
                    </a:p>
                  </a:txBody>
                  <a:tcPr>
                    <a:solidFill>
                      <a:schemeClr val="accent6">
                        <a:lumMod val="40000"/>
                        <a:lumOff val="60000"/>
                      </a:schemeClr>
                    </a:solidFill>
                  </a:tcPr>
                </a:tc>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xmlns="" val="2109665176"/>
              </p:ext>
            </p:extLst>
          </p:nvPr>
        </p:nvGraphicFramePr>
        <p:xfrm>
          <a:off x="67437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6">
                        <a:lumMod val="40000"/>
                        <a:lumOff val="60000"/>
                      </a:schemeClr>
                    </a:solidFill>
                  </a:tcPr>
                </a:tc>
                <a:tc>
                  <a:txBody>
                    <a:bodyPr/>
                    <a:lstStyle/>
                    <a:p>
                      <a:pPr algn="ctr"/>
                      <a:endParaRPr lang="en-US" dirty="0">
                        <a:solidFill>
                          <a:schemeClr val="tx1"/>
                        </a:solidFill>
                      </a:endParaRPr>
                    </a:p>
                  </a:txBody>
                  <a:tcPr>
                    <a:solidFill>
                      <a:schemeClr val="accent6">
                        <a:lumMod val="40000"/>
                        <a:lumOff val="60000"/>
                      </a:schemeClr>
                    </a:solidFill>
                  </a:tcPr>
                </a:tc>
              </a:tr>
            </a:tbl>
          </a:graphicData>
        </a:graphic>
      </p:graphicFrame>
      <p:sp>
        <p:nvSpPr>
          <p:cNvPr id="3" name="TextBox 2"/>
          <p:cNvSpPr txBox="1"/>
          <p:nvPr/>
        </p:nvSpPr>
        <p:spPr>
          <a:xfrm>
            <a:off x="5791200" y="1981200"/>
            <a:ext cx="905569" cy="369332"/>
          </a:xfrm>
          <a:prstGeom prst="rect">
            <a:avLst/>
          </a:prstGeom>
          <a:noFill/>
        </p:spPr>
        <p:txBody>
          <a:bodyPr wrap="none" rtlCol="0">
            <a:spAutoFit/>
          </a:bodyPr>
          <a:lstStyle/>
          <a:p>
            <a:r>
              <a:rPr lang="en-US" dirty="0" smtClean="0"/>
              <a:t>Store-Q</a:t>
            </a:r>
            <a:endParaRPr lang="en-US" dirty="0"/>
          </a:p>
        </p:txBody>
      </p:sp>
      <p:sp>
        <p:nvSpPr>
          <p:cNvPr id="23" name="TextBox 22"/>
          <p:cNvSpPr txBox="1"/>
          <p:nvPr/>
        </p:nvSpPr>
        <p:spPr>
          <a:xfrm>
            <a:off x="5938826" y="2350532"/>
            <a:ext cx="690574" cy="369332"/>
          </a:xfrm>
          <a:prstGeom prst="rect">
            <a:avLst/>
          </a:prstGeom>
          <a:noFill/>
        </p:spPr>
        <p:txBody>
          <a:bodyPr wrap="none" rtlCol="0">
            <a:spAutoFit/>
          </a:bodyPr>
          <a:lstStyle/>
          <a:p>
            <a:r>
              <a:rPr lang="en-US" dirty="0" err="1" smtClean="0"/>
              <a:t>Inv</a:t>
            </a:r>
            <a:r>
              <a:rPr lang="en-US" dirty="0" smtClean="0"/>
              <a:t>-Q</a:t>
            </a:r>
            <a:endParaRPr lang="en-US" dirty="0"/>
          </a:p>
        </p:txBody>
      </p:sp>
      <p:sp>
        <p:nvSpPr>
          <p:cNvPr id="24" name="Down Arrow 23"/>
          <p:cNvSpPr/>
          <p:nvPr/>
        </p:nvSpPr>
        <p:spPr>
          <a:xfrm>
            <a:off x="6781800" y="3659372"/>
            <a:ext cx="3810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990600" y="3641972"/>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dirty="0" smtClean="0"/>
              <a:t>    data = 1;</a:t>
            </a:r>
          </a:p>
          <a:p>
            <a:r>
              <a:rPr lang="en-US" sz="1200" dirty="0"/>
              <a:t> </a:t>
            </a:r>
            <a:r>
              <a:rPr lang="en-US" sz="1200" dirty="0" smtClean="0"/>
              <a:t>   __</a:t>
            </a:r>
            <a:r>
              <a:rPr lang="en-US" sz="1200" dirty="0" err="1" smtClean="0"/>
              <a:t>mb_release</a:t>
            </a:r>
            <a:r>
              <a:rPr lang="en-US" sz="1200" dirty="0" smtClean="0"/>
              <a:t>();</a:t>
            </a:r>
          </a:p>
          <a:p>
            <a:r>
              <a:rPr lang="en-US" sz="1200" dirty="0" smtClean="0"/>
              <a:t>    flag = 1;</a:t>
            </a:r>
          </a:p>
          <a:p>
            <a:r>
              <a:rPr lang="en-US" sz="1200" dirty="0" smtClean="0"/>
              <a:t>}</a:t>
            </a:r>
            <a:endParaRPr lang="en-US" sz="1200" dirty="0"/>
          </a:p>
        </p:txBody>
      </p:sp>
      <p:sp>
        <p:nvSpPr>
          <p:cNvPr id="28" name="TextBox 27"/>
          <p:cNvSpPr txBox="1"/>
          <p:nvPr/>
        </p:nvSpPr>
        <p:spPr>
          <a:xfrm>
            <a:off x="990600" y="5004137"/>
            <a:ext cx="1905000" cy="1015663"/>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b="1" dirty="0" smtClean="0">
                <a:solidFill>
                  <a:srgbClr val="FF0000"/>
                </a:solidFill>
              </a:rPr>
              <a:t>    while (flag == 0);</a:t>
            </a:r>
          </a:p>
          <a:p>
            <a:r>
              <a:rPr lang="en-US" sz="1200" dirty="0" smtClean="0"/>
              <a:t>    assert(data);</a:t>
            </a:r>
          </a:p>
          <a:p>
            <a:r>
              <a:rPr lang="en-US" sz="1200" dirty="0" smtClean="0"/>
              <a:t>}</a:t>
            </a:r>
            <a:endParaRPr lang="en-US" sz="1200" dirty="0"/>
          </a:p>
        </p:txBody>
      </p:sp>
    </p:spTree>
    <p:extLst>
      <p:ext uri="{BB962C8B-B14F-4D97-AF65-F5344CB8AC3E}">
        <p14:creationId xmlns:p14="http://schemas.microsoft.com/office/powerpoint/2010/main" xmlns="" val="251401092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Invalidate Q Issue Example</a:t>
            </a:r>
            <a:endParaRPr lang="en-US" dirty="0"/>
          </a:p>
        </p:txBody>
      </p:sp>
      <p:sp>
        <p:nvSpPr>
          <p:cNvPr id="7" name="TextBox 6"/>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xmlns="" val="2295189786"/>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r>
            </a:tbl>
          </a:graphicData>
        </a:graphic>
      </p:graphicFrame>
      <p:sp>
        <p:nvSpPr>
          <p:cNvPr id="14" name="TextBox 13"/>
          <p:cNvSpPr txBox="1"/>
          <p:nvPr/>
        </p:nvSpPr>
        <p:spPr>
          <a:xfrm>
            <a:off x="762000" y="1752600"/>
            <a:ext cx="3124200" cy="1200329"/>
          </a:xfrm>
          <a:prstGeom prst="rect">
            <a:avLst/>
          </a:prstGeom>
          <a:noFill/>
          <a:ln>
            <a:solidFill>
              <a:srgbClr val="002060"/>
            </a:solidFill>
          </a:ln>
        </p:spPr>
        <p:txBody>
          <a:bodyPr wrap="square" rtlCol="0">
            <a:spAutoFit/>
          </a:bodyPr>
          <a:lstStyle/>
          <a:p>
            <a:r>
              <a:rPr lang="en-US" dirty="0" smtClean="0"/>
              <a:t>Core 0 continues execution but stops on the memory barrier where it waits for all stores to complete</a:t>
            </a:r>
          </a:p>
        </p:txBody>
      </p:sp>
      <p:sp>
        <p:nvSpPr>
          <p:cNvPr id="24" name="Rectangle 23"/>
          <p:cNvSpPr/>
          <p:nvPr/>
        </p:nvSpPr>
        <p:spPr>
          <a:xfrm>
            <a:off x="4953000" y="4191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5" name="TextBox 24"/>
          <p:cNvSpPr txBox="1"/>
          <p:nvPr/>
        </p:nvSpPr>
        <p:spPr>
          <a:xfrm>
            <a:off x="7543800" y="4114800"/>
            <a:ext cx="490840" cy="369332"/>
          </a:xfrm>
          <a:prstGeom prst="rect">
            <a:avLst/>
          </a:prstGeom>
          <a:noFill/>
        </p:spPr>
        <p:txBody>
          <a:bodyPr wrap="none" rtlCol="0">
            <a:spAutoFit/>
          </a:bodyPr>
          <a:lstStyle/>
          <a:p>
            <a:r>
              <a:rPr lang="en-US" dirty="0" smtClean="0"/>
              <a:t>ICB</a:t>
            </a:r>
            <a:endParaRPr lang="en-US" dirty="0"/>
          </a:p>
        </p:txBody>
      </p:sp>
      <p:graphicFrame>
        <p:nvGraphicFramePr>
          <p:cNvPr id="37" name="Table 36"/>
          <p:cNvGraphicFramePr>
            <a:graphicFrameLocks noGrp="1"/>
          </p:cNvGraphicFramePr>
          <p:nvPr>
            <p:extLst>
              <p:ext uri="{D42A27DB-BD31-4B8C-83A1-F6EECF244321}">
                <p14:modId xmlns:p14="http://schemas.microsoft.com/office/powerpoint/2010/main" xmlns="" val="2898920346"/>
              </p:ext>
            </p:extLst>
          </p:nvPr>
        </p:nvGraphicFramePr>
        <p:xfrm>
          <a:off x="64007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bl>
          </a:graphicData>
        </a:graphic>
      </p:graphicFrame>
      <p:sp>
        <p:nvSpPr>
          <p:cNvPr id="38" name="TextBox 37"/>
          <p:cNvSpPr txBox="1"/>
          <p:nvPr/>
        </p:nvSpPr>
        <p:spPr>
          <a:xfrm>
            <a:off x="4267200" y="1371600"/>
            <a:ext cx="1676400" cy="646331"/>
          </a:xfrm>
          <a:prstGeom prst="rect">
            <a:avLst/>
          </a:prstGeom>
          <a:noFill/>
        </p:spPr>
        <p:txBody>
          <a:bodyPr wrap="square" rtlCol="0">
            <a:spAutoFit/>
          </a:bodyPr>
          <a:lstStyle/>
          <a:p>
            <a:pPr algn="ctr"/>
            <a:r>
              <a:rPr lang="en-US" dirty="0" smtClean="0"/>
              <a:t>Core 0 Cache/Store Q</a:t>
            </a:r>
            <a:endParaRPr lang="en-US" dirty="0"/>
          </a:p>
        </p:txBody>
      </p:sp>
      <p:sp>
        <p:nvSpPr>
          <p:cNvPr id="39" name="TextBox 38"/>
          <p:cNvSpPr txBox="1"/>
          <p:nvPr/>
        </p:nvSpPr>
        <p:spPr>
          <a:xfrm>
            <a:off x="6553200" y="1334869"/>
            <a:ext cx="1676400" cy="646331"/>
          </a:xfrm>
          <a:prstGeom prst="rect">
            <a:avLst/>
          </a:prstGeom>
          <a:noFill/>
        </p:spPr>
        <p:txBody>
          <a:bodyPr wrap="square" rtlCol="0">
            <a:spAutoFit/>
          </a:bodyPr>
          <a:lstStyle/>
          <a:p>
            <a:pPr algn="ctr"/>
            <a:r>
              <a:rPr lang="en-US" dirty="0" smtClean="0"/>
              <a:t>Core 1 Cache/Store Q</a:t>
            </a:r>
            <a:endParaRPr lang="en-US" dirty="0"/>
          </a:p>
        </p:txBody>
      </p:sp>
      <p:graphicFrame>
        <p:nvGraphicFramePr>
          <p:cNvPr id="40" name="Table 39"/>
          <p:cNvGraphicFramePr>
            <a:graphicFrameLocks noGrp="1"/>
          </p:cNvGraphicFramePr>
          <p:nvPr>
            <p:extLst>
              <p:ext uri="{D42A27DB-BD31-4B8C-83A1-F6EECF244321}">
                <p14:modId xmlns:p14="http://schemas.microsoft.com/office/powerpoint/2010/main" xmlns="" val="1566473778"/>
              </p:ext>
            </p:extLst>
          </p:nvPr>
        </p:nvGraphicFramePr>
        <p:xfrm>
          <a:off x="44958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r>
                        <a:rPr lang="en-US" dirty="0" smtClean="0">
                          <a:solidFill>
                            <a:schemeClr val="tx1"/>
                          </a:solidFill>
                        </a:rPr>
                        <a:t>data</a:t>
                      </a:r>
                      <a:endParaRPr lang="en-US" dirty="0">
                        <a:solidFill>
                          <a:schemeClr val="tx1"/>
                        </a:solidFill>
                      </a:endParaRPr>
                    </a:p>
                  </a:txBody>
                  <a:tcPr>
                    <a:solidFill>
                      <a:schemeClr val="accent3">
                        <a:lumMod val="60000"/>
                        <a:lumOff val="40000"/>
                      </a:schemeClr>
                    </a:solidFill>
                  </a:tcPr>
                </a:tc>
                <a:tc>
                  <a:txBody>
                    <a:bodyPr/>
                    <a:lstStyle/>
                    <a:p>
                      <a:pPr algn="ctr"/>
                      <a:r>
                        <a:rPr lang="en-US" dirty="0" smtClean="0">
                          <a:solidFill>
                            <a:schemeClr val="tx1"/>
                          </a:solidFill>
                        </a:rPr>
                        <a:t>1</a:t>
                      </a: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41" name="Table 40"/>
          <p:cNvGraphicFramePr>
            <a:graphicFrameLocks noGrp="1"/>
          </p:cNvGraphicFramePr>
          <p:nvPr>
            <p:extLst>
              <p:ext uri="{D42A27DB-BD31-4B8C-83A1-F6EECF244321}">
                <p14:modId xmlns:p14="http://schemas.microsoft.com/office/powerpoint/2010/main" xmlns="" val="2111786109"/>
              </p:ext>
            </p:extLst>
          </p:nvPr>
        </p:nvGraphicFramePr>
        <p:xfrm>
          <a:off x="67437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42" name="Table 41"/>
          <p:cNvGraphicFramePr>
            <a:graphicFrameLocks noGrp="1"/>
          </p:cNvGraphicFramePr>
          <p:nvPr>
            <p:extLst>
              <p:ext uri="{D42A27DB-BD31-4B8C-83A1-F6EECF244321}">
                <p14:modId xmlns:p14="http://schemas.microsoft.com/office/powerpoint/2010/main" xmlns="" val="3801090819"/>
              </p:ext>
            </p:extLst>
          </p:nvPr>
        </p:nvGraphicFramePr>
        <p:xfrm>
          <a:off x="44958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6">
                        <a:lumMod val="40000"/>
                        <a:lumOff val="60000"/>
                      </a:schemeClr>
                    </a:solidFill>
                  </a:tcPr>
                </a:tc>
                <a:tc>
                  <a:txBody>
                    <a:bodyPr/>
                    <a:lstStyle/>
                    <a:p>
                      <a:pPr algn="ctr"/>
                      <a:endParaRPr lang="en-US" dirty="0">
                        <a:solidFill>
                          <a:schemeClr val="tx1"/>
                        </a:solidFill>
                      </a:endParaRPr>
                    </a:p>
                  </a:txBody>
                  <a:tcPr>
                    <a:solidFill>
                      <a:schemeClr val="accent6">
                        <a:lumMod val="40000"/>
                        <a:lumOff val="60000"/>
                      </a:schemeClr>
                    </a:solidFill>
                  </a:tcPr>
                </a:tc>
              </a:tr>
            </a:tbl>
          </a:graphicData>
        </a:graphic>
      </p:graphicFrame>
      <p:graphicFrame>
        <p:nvGraphicFramePr>
          <p:cNvPr id="43" name="Table 42"/>
          <p:cNvGraphicFramePr>
            <a:graphicFrameLocks noGrp="1"/>
          </p:cNvGraphicFramePr>
          <p:nvPr>
            <p:extLst>
              <p:ext uri="{D42A27DB-BD31-4B8C-83A1-F6EECF244321}">
                <p14:modId xmlns:p14="http://schemas.microsoft.com/office/powerpoint/2010/main" xmlns="" val="2538369564"/>
              </p:ext>
            </p:extLst>
          </p:nvPr>
        </p:nvGraphicFramePr>
        <p:xfrm>
          <a:off x="67437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6">
                        <a:lumMod val="40000"/>
                        <a:lumOff val="60000"/>
                      </a:schemeClr>
                    </a:solidFill>
                  </a:tcPr>
                </a:tc>
                <a:tc>
                  <a:txBody>
                    <a:bodyPr/>
                    <a:lstStyle/>
                    <a:p>
                      <a:pPr algn="ctr"/>
                      <a:endParaRPr lang="en-US" dirty="0">
                        <a:solidFill>
                          <a:schemeClr val="tx1"/>
                        </a:solidFill>
                      </a:endParaRPr>
                    </a:p>
                  </a:txBody>
                  <a:tcPr>
                    <a:solidFill>
                      <a:schemeClr val="accent6">
                        <a:lumMod val="40000"/>
                        <a:lumOff val="60000"/>
                      </a:schemeClr>
                    </a:solidFill>
                  </a:tcPr>
                </a:tc>
              </a:tr>
            </a:tbl>
          </a:graphicData>
        </a:graphic>
      </p:graphicFrame>
      <p:sp>
        <p:nvSpPr>
          <p:cNvPr id="44" name="TextBox 43"/>
          <p:cNvSpPr txBox="1"/>
          <p:nvPr/>
        </p:nvSpPr>
        <p:spPr>
          <a:xfrm>
            <a:off x="5791200" y="1981200"/>
            <a:ext cx="905569" cy="369332"/>
          </a:xfrm>
          <a:prstGeom prst="rect">
            <a:avLst/>
          </a:prstGeom>
          <a:noFill/>
        </p:spPr>
        <p:txBody>
          <a:bodyPr wrap="none" rtlCol="0">
            <a:spAutoFit/>
          </a:bodyPr>
          <a:lstStyle/>
          <a:p>
            <a:r>
              <a:rPr lang="en-US" dirty="0" smtClean="0"/>
              <a:t>Store-Q</a:t>
            </a:r>
            <a:endParaRPr lang="en-US" dirty="0"/>
          </a:p>
        </p:txBody>
      </p:sp>
      <p:sp>
        <p:nvSpPr>
          <p:cNvPr id="45" name="TextBox 44"/>
          <p:cNvSpPr txBox="1"/>
          <p:nvPr/>
        </p:nvSpPr>
        <p:spPr>
          <a:xfrm>
            <a:off x="5938826" y="2350532"/>
            <a:ext cx="690574" cy="369332"/>
          </a:xfrm>
          <a:prstGeom prst="rect">
            <a:avLst/>
          </a:prstGeom>
          <a:noFill/>
        </p:spPr>
        <p:txBody>
          <a:bodyPr wrap="none" rtlCol="0">
            <a:spAutoFit/>
          </a:bodyPr>
          <a:lstStyle/>
          <a:p>
            <a:r>
              <a:rPr lang="en-US" dirty="0" err="1" smtClean="0"/>
              <a:t>Inv</a:t>
            </a:r>
            <a:r>
              <a:rPr lang="en-US" dirty="0" smtClean="0"/>
              <a:t>-Q</a:t>
            </a:r>
            <a:endParaRPr lang="en-US" dirty="0"/>
          </a:p>
        </p:txBody>
      </p:sp>
      <p:sp>
        <p:nvSpPr>
          <p:cNvPr id="46" name="TextBox 45"/>
          <p:cNvSpPr txBox="1"/>
          <p:nvPr/>
        </p:nvSpPr>
        <p:spPr>
          <a:xfrm>
            <a:off x="990600" y="3641972"/>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dirty="0" smtClean="0"/>
              <a:t>    data = 1;</a:t>
            </a:r>
          </a:p>
          <a:p>
            <a:r>
              <a:rPr lang="en-US" sz="1200" b="1" dirty="0">
                <a:solidFill>
                  <a:srgbClr val="FF0000"/>
                </a:solidFill>
              </a:rPr>
              <a:t> </a:t>
            </a:r>
            <a:r>
              <a:rPr lang="en-US" sz="1200" b="1" dirty="0" smtClean="0">
                <a:solidFill>
                  <a:srgbClr val="FF0000"/>
                </a:solidFill>
              </a:rPr>
              <a:t>   __</a:t>
            </a:r>
            <a:r>
              <a:rPr lang="en-US" sz="1200" b="1" dirty="0" err="1" smtClean="0">
                <a:solidFill>
                  <a:srgbClr val="FF0000"/>
                </a:solidFill>
              </a:rPr>
              <a:t>mb_release</a:t>
            </a:r>
            <a:r>
              <a:rPr lang="en-US" sz="1200" b="1" dirty="0" smtClean="0">
                <a:solidFill>
                  <a:srgbClr val="FF0000"/>
                </a:solidFill>
              </a:rPr>
              <a:t>();</a:t>
            </a:r>
          </a:p>
          <a:p>
            <a:r>
              <a:rPr lang="en-US" sz="1200" dirty="0" smtClean="0"/>
              <a:t>    flag = 1;</a:t>
            </a:r>
          </a:p>
          <a:p>
            <a:r>
              <a:rPr lang="en-US" sz="1200" dirty="0" smtClean="0"/>
              <a:t>}</a:t>
            </a:r>
            <a:endParaRPr lang="en-US" sz="1200" dirty="0"/>
          </a:p>
        </p:txBody>
      </p:sp>
      <p:sp>
        <p:nvSpPr>
          <p:cNvPr id="47" name="TextBox 46"/>
          <p:cNvSpPr txBox="1"/>
          <p:nvPr/>
        </p:nvSpPr>
        <p:spPr>
          <a:xfrm>
            <a:off x="990600" y="5004137"/>
            <a:ext cx="1905000" cy="1015663"/>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b="1" dirty="0" smtClean="0">
                <a:solidFill>
                  <a:srgbClr val="FF0000"/>
                </a:solidFill>
              </a:rPr>
              <a:t>    while (flag == 0);</a:t>
            </a:r>
          </a:p>
          <a:p>
            <a:r>
              <a:rPr lang="en-US" sz="1200" dirty="0" smtClean="0"/>
              <a:t>    assert(data);</a:t>
            </a:r>
          </a:p>
          <a:p>
            <a:r>
              <a:rPr lang="en-US" sz="1200" dirty="0" smtClean="0"/>
              <a:t>}</a:t>
            </a:r>
            <a:endParaRPr lang="en-US" sz="1200" dirty="0"/>
          </a:p>
        </p:txBody>
      </p:sp>
      <p:graphicFrame>
        <p:nvGraphicFramePr>
          <p:cNvPr id="20" name="Table 19"/>
          <p:cNvGraphicFramePr>
            <a:graphicFrameLocks noGrp="1"/>
          </p:cNvGraphicFramePr>
          <p:nvPr>
            <p:extLst>
              <p:ext uri="{D42A27DB-BD31-4B8C-83A1-F6EECF244321}">
                <p14:modId xmlns:p14="http://schemas.microsoft.com/office/powerpoint/2010/main" xmlns="" val="2949770761"/>
              </p:ext>
            </p:extLst>
          </p:nvPr>
        </p:nvGraphicFramePr>
        <p:xfrm>
          <a:off x="40766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bl>
          </a:graphicData>
        </a:graphic>
      </p:graphicFrame>
    </p:spTree>
    <p:extLst>
      <p:ext uri="{BB962C8B-B14F-4D97-AF65-F5344CB8AC3E}">
        <p14:creationId xmlns:p14="http://schemas.microsoft.com/office/powerpoint/2010/main" xmlns="" val="287873928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Invalidate Q Issue Example</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xmlns="" val="696459919"/>
              </p:ext>
            </p:extLst>
          </p:nvPr>
        </p:nvGraphicFramePr>
        <p:xfrm>
          <a:off x="40766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bl>
          </a:graphicData>
        </a:graphic>
      </p:graphicFrame>
      <p:sp>
        <p:nvSpPr>
          <p:cNvPr id="7" name="TextBox 6"/>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xmlns="" val="2971341943"/>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r>
            </a:tbl>
          </a:graphicData>
        </a:graphic>
      </p:graphicFrame>
      <p:sp>
        <p:nvSpPr>
          <p:cNvPr id="11" name="Rectangle 10"/>
          <p:cNvSpPr/>
          <p:nvPr/>
        </p:nvSpPr>
        <p:spPr>
          <a:xfrm>
            <a:off x="4953000" y="4191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RWITW </a:t>
            </a:r>
            <a:r>
              <a:rPr lang="en-US" dirty="0" err="1" smtClean="0">
                <a:solidFill>
                  <a:schemeClr val="tx1"/>
                </a:solidFill>
              </a:rPr>
              <a:t>Resp</a:t>
            </a:r>
            <a:r>
              <a:rPr lang="en-US" dirty="0" smtClean="0">
                <a:solidFill>
                  <a:schemeClr val="tx1"/>
                </a:solidFill>
              </a:rPr>
              <a:t> (data=0)</a:t>
            </a:r>
            <a:endParaRPr lang="en-US" dirty="0">
              <a:solidFill>
                <a:schemeClr val="tx1"/>
              </a:solidFill>
            </a:endParaRPr>
          </a:p>
        </p:txBody>
      </p:sp>
      <p:sp>
        <p:nvSpPr>
          <p:cNvPr id="12" name="TextBox 11"/>
          <p:cNvSpPr txBox="1"/>
          <p:nvPr/>
        </p:nvSpPr>
        <p:spPr>
          <a:xfrm>
            <a:off x="7543800" y="4114800"/>
            <a:ext cx="490840" cy="369332"/>
          </a:xfrm>
          <a:prstGeom prst="rect">
            <a:avLst/>
          </a:prstGeom>
          <a:noFill/>
        </p:spPr>
        <p:txBody>
          <a:bodyPr wrap="none" rtlCol="0">
            <a:spAutoFit/>
          </a:bodyPr>
          <a:lstStyle/>
          <a:p>
            <a:r>
              <a:rPr lang="en-US" dirty="0" smtClean="0"/>
              <a:t>ICB</a:t>
            </a:r>
            <a:endParaRPr lang="en-US" dirty="0"/>
          </a:p>
        </p:txBody>
      </p:sp>
      <p:sp>
        <p:nvSpPr>
          <p:cNvPr id="14" name="TextBox 13"/>
          <p:cNvSpPr txBox="1"/>
          <p:nvPr/>
        </p:nvSpPr>
        <p:spPr>
          <a:xfrm>
            <a:off x="762000" y="1752600"/>
            <a:ext cx="3124200" cy="1754326"/>
          </a:xfrm>
          <a:prstGeom prst="rect">
            <a:avLst/>
          </a:prstGeom>
          <a:noFill/>
          <a:ln>
            <a:solidFill>
              <a:srgbClr val="002060"/>
            </a:solidFill>
          </a:ln>
        </p:spPr>
        <p:txBody>
          <a:bodyPr wrap="square" rtlCol="0">
            <a:spAutoFit/>
          </a:bodyPr>
          <a:lstStyle/>
          <a:p>
            <a:r>
              <a:rPr lang="en-US" dirty="0" smtClean="0"/>
              <a:t>Core 1 receives the ‘Read + Invalidate’ request. It replies with the cache line and records the Invalidate of ‘data’ in the </a:t>
            </a:r>
            <a:r>
              <a:rPr lang="en-US" dirty="0" err="1" smtClean="0"/>
              <a:t>Inv</a:t>
            </a:r>
            <a:r>
              <a:rPr lang="en-US" dirty="0" smtClean="0"/>
              <a:t> Q but doesn’t invalidate it just yet.</a:t>
            </a:r>
          </a:p>
        </p:txBody>
      </p:sp>
      <p:graphicFrame>
        <p:nvGraphicFramePr>
          <p:cNvPr id="17" name="Table 16"/>
          <p:cNvGraphicFramePr>
            <a:graphicFrameLocks noGrp="1"/>
          </p:cNvGraphicFramePr>
          <p:nvPr>
            <p:extLst>
              <p:ext uri="{D42A27DB-BD31-4B8C-83A1-F6EECF244321}">
                <p14:modId xmlns:p14="http://schemas.microsoft.com/office/powerpoint/2010/main" xmlns="" val="994740691"/>
              </p:ext>
            </p:extLst>
          </p:nvPr>
        </p:nvGraphicFramePr>
        <p:xfrm>
          <a:off x="64007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bl>
          </a:graphicData>
        </a:graphic>
      </p:graphicFrame>
      <p:sp>
        <p:nvSpPr>
          <p:cNvPr id="19" name="TextBox 18"/>
          <p:cNvSpPr txBox="1"/>
          <p:nvPr/>
        </p:nvSpPr>
        <p:spPr>
          <a:xfrm>
            <a:off x="4267200" y="1371600"/>
            <a:ext cx="1676400" cy="646331"/>
          </a:xfrm>
          <a:prstGeom prst="rect">
            <a:avLst/>
          </a:prstGeom>
          <a:noFill/>
        </p:spPr>
        <p:txBody>
          <a:bodyPr wrap="square" rtlCol="0">
            <a:spAutoFit/>
          </a:bodyPr>
          <a:lstStyle/>
          <a:p>
            <a:pPr algn="ctr"/>
            <a:r>
              <a:rPr lang="en-US" dirty="0" smtClean="0"/>
              <a:t>Core 0 Cache/Store Q</a:t>
            </a:r>
            <a:endParaRPr lang="en-US" dirty="0"/>
          </a:p>
        </p:txBody>
      </p:sp>
      <p:sp>
        <p:nvSpPr>
          <p:cNvPr id="20" name="TextBox 19"/>
          <p:cNvSpPr txBox="1"/>
          <p:nvPr/>
        </p:nvSpPr>
        <p:spPr>
          <a:xfrm>
            <a:off x="6553200" y="1334869"/>
            <a:ext cx="1676400" cy="646331"/>
          </a:xfrm>
          <a:prstGeom prst="rect">
            <a:avLst/>
          </a:prstGeom>
          <a:noFill/>
        </p:spPr>
        <p:txBody>
          <a:bodyPr wrap="square" rtlCol="0">
            <a:spAutoFit/>
          </a:bodyPr>
          <a:lstStyle/>
          <a:p>
            <a:pPr algn="ctr"/>
            <a:r>
              <a:rPr lang="en-US" dirty="0" smtClean="0"/>
              <a:t>Core 1 Cache/Store Q</a:t>
            </a:r>
            <a:endParaRPr lang="en-US" dirty="0"/>
          </a:p>
        </p:txBody>
      </p:sp>
      <p:graphicFrame>
        <p:nvGraphicFramePr>
          <p:cNvPr id="21" name="Table 20"/>
          <p:cNvGraphicFramePr>
            <a:graphicFrameLocks noGrp="1"/>
          </p:cNvGraphicFramePr>
          <p:nvPr>
            <p:extLst>
              <p:ext uri="{D42A27DB-BD31-4B8C-83A1-F6EECF244321}">
                <p14:modId xmlns:p14="http://schemas.microsoft.com/office/powerpoint/2010/main" xmlns="" val="1871573936"/>
              </p:ext>
            </p:extLst>
          </p:nvPr>
        </p:nvGraphicFramePr>
        <p:xfrm>
          <a:off x="44958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r>
                        <a:rPr lang="en-US" dirty="0" smtClean="0">
                          <a:solidFill>
                            <a:schemeClr val="tx1"/>
                          </a:solidFill>
                        </a:rPr>
                        <a:t>data</a:t>
                      </a:r>
                      <a:endParaRPr lang="en-US" dirty="0">
                        <a:solidFill>
                          <a:schemeClr val="tx1"/>
                        </a:solidFill>
                      </a:endParaRPr>
                    </a:p>
                  </a:txBody>
                  <a:tcPr>
                    <a:solidFill>
                      <a:schemeClr val="accent3">
                        <a:lumMod val="60000"/>
                        <a:lumOff val="40000"/>
                      </a:schemeClr>
                    </a:solidFill>
                  </a:tcPr>
                </a:tc>
                <a:tc>
                  <a:txBody>
                    <a:bodyPr/>
                    <a:lstStyle/>
                    <a:p>
                      <a:pPr algn="ctr"/>
                      <a:r>
                        <a:rPr lang="en-US" dirty="0" smtClean="0">
                          <a:solidFill>
                            <a:schemeClr val="tx1"/>
                          </a:solidFill>
                        </a:rPr>
                        <a:t>1</a:t>
                      </a: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xmlns="" val="4198529721"/>
              </p:ext>
            </p:extLst>
          </p:nvPr>
        </p:nvGraphicFramePr>
        <p:xfrm>
          <a:off x="67437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xmlns="" val="2124308586"/>
              </p:ext>
            </p:extLst>
          </p:nvPr>
        </p:nvGraphicFramePr>
        <p:xfrm>
          <a:off x="44958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6">
                        <a:lumMod val="40000"/>
                        <a:lumOff val="60000"/>
                      </a:schemeClr>
                    </a:solidFill>
                  </a:tcPr>
                </a:tc>
                <a:tc>
                  <a:txBody>
                    <a:bodyPr/>
                    <a:lstStyle/>
                    <a:p>
                      <a:pPr algn="ctr"/>
                      <a:endParaRPr lang="en-US" dirty="0">
                        <a:solidFill>
                          <a:schemeClr val="tx1"/>
                        </a:solidFill>
                      </a:endParaRPr>
                    </a:p>
                  </a:txBody>
                  <a:tcPr>
                    <a:solidFill>
                      <a:schemeClr val="accent6">
                        <a:lumMod val="40000"/>
                        <a:lumOff val="60000"/>
                      </a:schemeClr>
                    </a:solidFill>
                  </a:tcPr>
                </a:tc>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xmlns="" val="936138787"/>
              </p:ext>
            </p:extLst>
          </p:nvPr>
        </p:nvGraphicFramePr>
        <p:xfrm>
          <a:off x="67437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r>
                        <a:rPr lang="en-US" dirty="0" smtClean="0">
                          <a:solidFill>
                            <a:srgbClr val="FF0000"/>
                          </a:solidFill>
                        </a:rPr>
                        <a:t>data</a:t>
                      </a:r>
                      <a:endParaRPr lang="en-US" dirty="0">
                        <a:solidFill>
                          <a:srgbClr val="FF0000"/>
                        </a:solidFill>
                      </a:endParaRPr>
                    </a:p>
                  </a:txBody>
                  <a:tcPr>
                    <a:solidFill>
                      <a:schemeClr val="accent6">
                        <a:lumMod val="40000"/>
                        <a:lumOff val="60000"/>
                      </a:schemeClr>
                    </a:solidFill>
                  </a:tcPr>
                </a:tc>
                <a:tc>
                  <a:txBody>
                    <a:bodyPr/>
                    <a:lstStyle/>
                    <a:p>
                      <a:pPr algn="ctr"/>
                      <a:r>
                        <a:rPr lang="en-US" dirty="0" smtClean="0">
                          <a:solidFill>
                            <a:srgbClr val="FF0000"/>
                          </a:solidFill>
                        </a:rPr>
                        <a:t>I</a:t>
                      </a:r>
                      <a:endParaRPr lang="en-US" dirty="0">
                        <a:solidFill>
                          <a:srgbClr val="FF0000"/>
                        </a:solidFill>
                      </a:endParaRPr>
                    </a:p>
                  </a:txBody>
                  <a:tcPr>
                    <a:solidFill>
                      <a:schemeClr val="accent6">
                        <a:lumMod val="40000"/>
                        <a:lumOff val="60000"/>
                      </a:schemeClr>
                    </a:solidFill>
                  </a:tcPr>
                </a:tc>
              </a:tr>
            </a:tbl>
          </a:graphicData>
        </a:graphic>
      </p:graphicFrame>
      <p:sp>
        <p:nvSpPr>
          <p:cNvPr id="3" name="TextBox 2"/>
          <p:cNvSpPr txBox="1"/>
          <p:nvPr/>
        </p:nvSpPr>
        <p:spPr>
          <a:xfrm>
            <a:off x="5791200" y="1981200"/>
            <a:ext cx="905569" cy="369332"/>
          </a:xfrm>
          <a:prstGeom prst="rect">
            <a:avLst/>
          </a:prstGeom>
          <a:noFill/>
        </p:spPr>
        <p:txBody>
          <a:bodyPr wrap="none" rtlCol="0">
            <a:spAutoFit/>
          </a:bodyPr>
          <a:lstStyle/>
          <a:p>
            <a:r>
              <a:rPr lang="en-US" dirty="0" smtClean="0"/>
              <a:t>Store-Q</a:t>
            </a:r>
            <a:endParaRPr lang="en-US" dirty="0"/>
          </a:p>
        </p:txBody>
      </p:sp>
      <p:sp>
        <p:nvSpPr>
          <p:cNvPr id="23" name="TextBox 22"/>
          <p:cNvSpPr txBox="1"/>
          <p:nvPr/>
        </p:nvSpPr>
        <p:spPr>
          <a:xfrm>
            <a:off x="5938826" y="2350532"/>
            <a:ext cx="690574" cy="369332"/>
          </a:xfrm>
          <a:prstGeom prst="rect">
            <a:avLst/>
          </a:prstGeom>
          <a:noFill/>
        </p:spPr>
        <p:txBody>
          <a:bodyPr wrap="none" rtlCol="0">
            <a:spAutoFit/>
          </a:bodyPr>
          <a:lstStyle/>
          <a:p>
            <a:r>
              <a:rPr lang="en-US" dirty="0" err="1" smtClean="0"/>
              <a:t>Inv</a:t>
            </a:r>
            <a:r>
              <a:rPr lang="en-US" dirty="0" smtClean="0"/>
              <a:t>-Q</a:t>
            </a:r>
            <a:endParaRPr lang="en-US" dirty="0"/>
          </a:p>
        </p:txBody>
      </p:sp>
      <p:sp>
        <p:nvSpPr>
          <p:cNvPr id="24" name="Down Arrow 23"/>
          <p:cNvSpPr/>
          <p:nvPr/>
        </p:nvSpPr>
        <p:spPr>
          <a:xfrm>
            <a:off x="6781800" y="3659372"/>
            <a:ext cx="3810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990600" y="3641972"/>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dirty="0" smtClean="0"/>
              <a:t>    data = 1;</a:t>
            </a:r>
          </a:p>
          <a:p>
            <a:r>
              <a:rPr lang="en-US" sz="1200" b="1" dirty="0">
                <a:solidFill>
                  <a:srgbClr val="FF0000"/>
                </a:solidFill>
              </a:rPr>
              <a:t> </a:t>
            </a:r>
            <a:r>
              <a:rPr lang="en-US" sz="1200" b="1" dirty="0" smtClean="0">
                <a:solidFill>
                  <a:srgbClr val="FF0000"/>
                </a:solidFill>
              </a:rPr>
              <a:t>   __</a:t>
            </a:r>
            <a:r>
              <a:rPr lang="en-US" sz="1200" b="1" dirty="0" err="1" smtClean="0">
                <a:solidFill>
                  <a:srgbClr val="FF0000"/>
                </a:solidFill>
              </a:rPr>
              <a:t>mb_release</a:t>
            </a:r>
            <a:r>
              <a:rPr lang="en-US" sz="1200" b="1" dirty="0" smtClean="0">
                <a:solidFill>
                  <a:srgbClr val="FF0000"/>
                </a:solidFill>
              </a:rPr>
              <a:t>();</a:t>
            </a:r>
          </a:p>
          <a:p>
            <a:r>
              <a:rPr lang="en-US" sz="1200" dirty="0" smtClean="0"/>
              <a:t>    flag = 1;</a:t>
            </a:r>
          </a:p>
          <a:p>
            <a:r>
              <a:rPr lang="en-US" sz="1200" dirty="0" smtClean="0"/>
              <a:t>}</a:t>
            </a:r>
            <a:endParaRPr lang="en-US" sz="1200" dirty="0"/>
          </a:p>
        </p:txBody>
      </p:sp>
      <p:sp>
        <p:nvSpPr>
          <p:cNvPr id="28" name="TextBox 27"/>
          <p:cNvSpPr txBox="1"/>
          <p:nvPr/>
        </p:nvSpPr>
        <p:spPr>
          <a:xfrm>
            <a:off x="990600" y="5004137"/>
            <a:ext cx="1905000" cy="1015663"/>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b="1" dirty="0" smtClean="0">
                <a:solidFill>
                  <a:srgbClr val="FF0000"/>
                </a:solidFill>
              </a:rPr>
              <a:t>    while (flag == 0);</a:t>
            </a:r>
          </a:p>
          <a:p>
            <a:r>
              <a:rPr lang="en-US" sz="1200" dirty="0" smtClean="0"/>
              <a:t>    assert(data);</a:t>
            </a:r>
          </a:p>
          <a:p>
            <a:r>
              <a:rPr lang="en-US" sz="1200" dirty="0" smtClean="0"/>
              <a:t>}</a:t>
            </a:r>
            <a:endParaRPr lang="en-US" sz="1200" dirty="0"/>
          </a:p>
        </p:txBody>
      </p:sp>
    </p:spTree>
    <p:extLst>
      <p:ext uri="{BB962C8B-B14F-4D97-AF65-F5344CB8AC3E}">
        <p14:creationId xmlns:p14="http://schemas.microsoft.com/office/powerpoint/2010/main" xmlns="" val="21964630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Invalidate Q Issue Example</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xmlns="" val="3375376655"/>
              </p:ext>
            </p:extLst>
          </p:nvPr>
        </p:nvGraphicFramePr>
        <p:xfrm>
          <a:off x="40766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solidFill>
                            <a:srgbClr val="FF0000"/>
                          </a:solidFill>
                        </a:rPr>
                        <a:t>data</a:t>
                      </a:r>
                      <a:endParaRPr lang="en-US" dirty="0">
                        <a:solidFill>
                          <a:srgbClr val="FF0000"/>
                        </a:solidFill>
                      </a:endParaRPr>
                    </a:p>
                  </a:txBody>
                  <a:tcPr/>
                </a:tc>
                <a:tc>
                  <a:txBody>
                    <a:bodyPr/>
                    <a:lstStyle/>
                    <a:p>
                      <a:pPr algn="ctr"/>
                      <a:r>
                        <a:rPr lang="en-US" dirty="0" smtClean="0">
                          <a:solidFill>
                            <a:srgbClr val="FF0000"/>
                          </a:solidFill>
                        </a:rPr>
                        <a:t>0</a:t>
                      </a:r>
                      <a:endParaRPr lang="en-US" dirty="0">
                        <a:solidFill>
                          <a:srgbClr val="FF0000"/>
                        </a:solidFill>
                      </a:endParaRPr>
                    </a:p>
                  </a:txBody>
                  <a:tcPr/>
                </a:tc>
                <a:tc>
                  <a:txBody>
                    <a:bodyPr/>
                    <a:lstStyle/>
                    <a:p>
                      <a:pPr algn="ctr"/>
                      <a:r>
                        <a:rPr lang="en-US" b="1" dirty="0" smtClean="0">
                          <a:solidFill>
                            <a:srgbClr val="FF0000"/>
                          </a:solidFill>
                        </a:rPr>
                        <a:t>E</a:t>
                      </a:r>
                      <a:endParaRPr lang="en-US" b="1" dirty="0">
                        <a:solidFill>
                          <a:srgbClr val="FF0000"/>
                        </a:solidFill>
                      </a:endParaRPr>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bl>
          </a:graphicData>
        </a:graphic>
      </p:graphicFrame>
      <p:sp>
        <p:nvSpPr>
          <p:cNvPr id="7" name="TextBox 6"/>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xmlns="" val="3038571477"/>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r>
            </a:tbl>
          </a:graphicData>
        </a:graphic>
      </p:graphicFrame>
      <p:sp>
        <p:nvSpPr>
          <p:cNvPr id="11" name="Rectangle 10"/>
          <p:cNvSpPr/>
          <p:nvPr/>
        </p:nvSpPr>
        <p:spPr>
          <a:xfrm>
            <a:off x="4953000" y="4191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RWITW </a:t>
            </a:r>
            <a:r>
              <a:rPr lang="en-US" dirty="0" err="1" smtClean="0">
                <a:solidFill>
                  <a:schemeClr val="tx1"/>
                </a:solidFill>
              </a:rPr>
              <a:t>Resp</a:t>
            </a:r>
            <a:r>
              <a:rPr lang="en-US" dirty="0" smtClean="0">
                <a:solidFill>
                  <a:schemeClr val="tx1"/>
                </a:solidFill>
              </a:rPr>
              <a:t> (data=0)</a:t>
            </a:r>
            <a:endParaRPr lang="en-US" dirty="0">
              <a:solidFill>
                <a:schemeClr val="tx1"/>
              </a:solidFill>
            </a:endParaRPr>
          </a:p>
        </p:txBody>
      </p:sp>
      <p:sp>
        <p:nvSpPr>
          <p:cNvPr id="12" name="TextBox 11"/>
          <p:cNvSpPr txBox="1"/>
          <p:nvPr/>
        </p:nvSpPr>
        <p:spPr>
          <a:xfrm>
            <a:off x="7543800" y="4114800"/>
            <a:ext cx="490840" cy="369332"/>
          </a:xfrm>
          <a:prstGeom prst="rect">
            <a:avLst/>
          </a:prstGeom>
          <a:noFill/>
        </p:spPr>
        <p:txBody>
          <a:bodyPr wrap="none" rtlCol="0">
            <a:spAutoFit/>
          </a:bodyPr>
          <a:lstStyle/>
          <a:p>
            <a:r>
              <a:rPr lang="en-US" dirty="0" smtClean="0"/>
              <a:t>ICB</a:t>
            </a:r>
            <a:endParaRPr lang="en-US" dirty="0"/>
          </a:p>
        </p:txBody>
      </p:sp>
      <p:sp>
        <p:nvSpPr>
          <p:cNvPr id="14" name="TextBox 13"/>
          <p:cNvSpPr txBox="1"/>
          <p:nvPr/>
        </p:nvSpPr>
        <p:spPr>
          <a:xfrm>
            <a:off x="762000" y="1752600"/>
            <a:ext cx="3124200" cy="1754326"/>
          </a:xfrm>
          <a:prstGeom prst="rect">
            <a:avLst/>
          </a:prstGeom>
          <a:noFill/>
          <a:ln>
            <a:solidFill>
              <a:srgbClr val="002060"/>
            </a:solidFill>
          </a:ln>
        </p:spPr>
        <p:txBody>
          <a:bodyPr wrap="square" rtlCol="0">
            <a:spAutoFit/>
          </a:bodyPr>
          <a:lstStyle/>
          <a:p>
            <a:r>
              <a:rPr lang="en-US" dirty="0" smtClean="0"/>
              <a:t>Core 0 receives the ‘data’ cache line and installs it in the cache.</a:t>
            </a:r>
          </a:p>
          <a:p>
            <a:r>
              <a:rPr lang="en-US" dirty="0" smtClean="0"/>
              <a:t>As far as Core 0 is concerned all other cores have replied “Yes, I have invalidated ‘data’” so it marks ‘data’ as ‘Exclusive’</a:t>
            </a:r>
          </a:p>
        </p:txBody>
      </p:sp>
      <p:graphicFrame>
        <p:nvGraphicFramePr>
          <p:cNvPr id="17" name="Table 16"/>
          <p:cNvGraphicFramePr>
            <a:graphicFrameLocks noGrp="1"/>
          </p:cNvGraphicFramePr>
          <p:nvPr>
            <p:extLst>
              <p:ext uri="{D42A27DB-BD31-4B8C-83A1-F6EECF244321}">
                <p14:modId xmlns:p14="http://schemas.microsoft.com/office/powerpoint/2010/main" xmlns="" val="276164678"/>
              </p:ext>
            </p:extLst>
          </p:nvPr>
        </p:nvGraphicFramePr>
        <p:xfrm>
          <a:off x="64007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bl>
          </a:graphicData>
        </a:graphic>
      </p:graphicFrame>
      <p:sp>
        <p:nvSpPr>
          <p:cNvPr id="19" name="TextBox 18"/>
          <p:cNvSpPr txBox="1"/>
          <p:nvPr/>
        </p:nvSpPr>
        <p:spPr>
          <a:xfrm>
            <a:off x="4267200" y="1371600"/>
            <a:ext cx="1676400" cy="646331"/>
          </a:xfrm>
          <a:prstGeom prst="rect">
            <a:avLst/>
          </a:prstGeom>
          <a:noFill/>
        </p:spPr>
        <p:txBody>
          <a:bodyPr wrap="square" rtlCol="0">
            <a:spAutoFit/>
          </a:bodyPr>
          <a:lstStyle/>
          <a:p>
            <a:pPr algn="ctr"/>
            <a:r>
              <a:rPr lang="en-US" dirty="0" smtClean="0"/>
              <a:t>Core 0 Cache/Store Q</a:t>
            </a:r>
            <a:endParaRPr lang="en-US" dirty="0"/>
          </a:p>
        </p:txBody>
      </p:sp>
      <p:sp>
        <p:nvSpPr>
          <p:cNvPr id="20" name="TextBox 19"/>
          <p:cNvSpPr txBox="1"/>
          <p:nvPr/>
        </p:nvSpPr>
        <p:spPr>
          <a:xfrm>
            <a:off x="6553200" y="1334869"/>
            <a:ext cx="1676400" cy="646331"/>
          </a:xfrm>
          <a:prstGeom prst="rect">
            <a:avLst/>
          </a:prstGeom>
          <a:noFill/>
        </p:spPr>
        <p:txBody>
          <a:bodyPr wrap="square" rtlCol="0">
            <a:spAutoFit/>
          </a:bodyPr>
          <a:lstStyle/>
          <a:p>
            <a:pPr algn="ctr"/>
            <a:r>
              <a:rPr lang="en-US" dirty="0" smtClean="0"/>
              <a:t>Core 1 Cache/Store Q</a:t>
            </a:r>
            <a:endParaRPr lang="en-US" dirty="0"/>
          </a:p>
        </p:txBody>
      </p:sp>
      <p:graphicFrame>
        <p:nvGraphicFramePr>
          <p:cNvPr id="21" name="Table 20"/>
          <p:cNvGraphicFramePr>
            <a:graphicFrameLocks noGrp="1"/>
          </p:cNvGraphicFramePr>
          <p:nvPr>
            <p:extLst>
              <p:ext uri="{D42A27DB-BD31-4B8C-83A1-F6EECF244321}">
                <p14:modId xmlns:p14="http://schemas.microsoft.com/office/powerpoint/2010/main" xmlns="" val="1463419788"/>
              </p:ext>
            </p:extLst>
          </p:nvPr>
        </p:nvGraphicFramePr>
        <p:xfrm>
          <a:off x="44958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r>
                        <a:rPr lang="en-US" dirty="0" smtClean="0">
                          <a:solidFill>
                            <a:schemeClr val="tx1"/>
                          </a:solidFill>
                        </a:rPr>
                        <a:t>data</a:t>
                      </a:r>
                      <a:endParaRPr lang="en-US" dirty="0">
                        <a:solidFill>
                          <a:schemeClr val="tx1"/>
                        </a:solidFill>
                      </a:endParaRPr>
                    </a:p>
                  </a:txBody>
                  <a:tcPr>
                    <a:solidFill>
                      <a:schemeClr val="accent3">
                        <a:lumMod val="60000"/>
                        <a:lumOff val="40000"/>
                      </a:schemeClr>
                    </a:solidFill>
                  </a:tcPr>
                </a:tc>
                <a:tc>
                  <a:txBody>
                    <a:bodyPr/>
                    <a:lstStyle/>
                    <a:p>
                      <a:pPr algn="ctr"/>
                      <a:r>
                        <a:rPr lang="en-US" dirty="0" smtClean="0">
                          <a:solidFill>
                            <a:schemeClr val="tx1"/>
                          </a:solidFill>
                        </a:rPr>
                        <a:t>1</a:t>
                      </a: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xmlns="" val="329314935"/>
              </p:ext>
            </p:extLst>
          </p:nvPr>
        </p:nvGraphicFramePr>
        <p:xfrm>
          <a:off x="67437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xmlns="" val="3928050658"/>
              </p:ext>
            </p:extLst>
          </p:nvPr>
        </p:nvGraphicFramePr>
        <p:xfrm>
          <a:off x="44958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6">
                        <a:lumMod val="40000"/>
                        <a:lumOff val="60000"/>
                      </a:schemeClr>
                    </a:solidFill>
                  </a:tcPr>
                </a:tc>
                <a:tc>
                  <a:txBody>
                    <a:bodyPr/>
                    <a:lstStyle/>
                    <a:p>
                      <a:pPr algn="ctr"/>
                      <a:endParaRPr lang="en-US" dirty="0">
                        <a:solidFill>
                          <a:schemeClr val="tx1"/>
                        </a:solidFill>
                      </a:endParaRPr>
                    </a:p>
                  </a:txBody>
                  <a:tcPr>
                    <a:solidFill>
                      <a:schemeClr val="accent6">
                        <a:lumMod val="40000"/>
                        <a:lumOff val="60000"/>
                      </a:schemeClr>
                    </a:solidFill>
                  </a:tcPr>
                </a:tc>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xmlns="" val="2557247616"/>
              </p:ext>
            </p:extLst>
          </p:nvPr>
        </p:nvGraphicFramePr>
        <p:xfrm>
          <a:off x="67437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r>
                        <a:rPr lang="en-US" dirty="0" smtClean="0">
                          <a:solidFill>
                            <a:schemeClr val="tx1"/>
                          </a:solidFill>
                        </a:rPr>
                        <a:t>data</a:t>
                      </a:r>
                      <a:endParaRPr lang="en-US" dirty="0">
                        <a:solidFill>
                          <a:schemeClr val="tx1"/>
                        </a:solidFill>
                      </a:endParaRPr>
                    </a:p>
                  </a:txBody>
                  <a:tcPr>
                    <a:solidFill>
                      <a:schemeClr val="accent6">
                        <a:lumMod val="40000"/>
                        <a:lumOff val="60000"/>
                      </a:schemeClr>
                    </a:solidFill>
                  </a:tcPr>
                </a:tc>
                <a:tc>
                  <a:txBody>
                    <a:bodyPr/>
                    <a:lstStyle/>
                    <a:p>
                      <a:pPr algn="ctr"/>
                      <a:r>
                        <a:rPr lang="en-US" dirty="0" smtClean="0">
                          <a:solidFill>
                            <a:schemeClr val="tx1"/>
                          </a:solidFill>
                        </a:rPr>
                        <a:t>I</a:t>
                      </a:r>
                      <a:endParaRPr lang="en-US" dirty="0">
                        <a:solidFill>
                          <a:schemeClr val="tx1"/>
                        </a:solidFill>
                      </a:endParaRPr>
                    </a:p>
                  </a:txBody>
                  <a:tcPr>
                    <a:solidFill>
                      <a:schemeClr val="accent6">
                        <a:lumMod val="40000"/>
                        <a:lumOff val="60000"/>
                      </a:schemeClr>
                    </a:solidFill>
                  </a:tcPr>
                </a:tc>
              </a:tr>
            </a:tbl>
          </a:graphicData>
        </a:graphic>
      </p:graphicFrame>
      <p:sp>
        <p:nvSpPr>
          <p:cNvPr id="3" name="TextBox 2"/>
          <p:cNvSpPr txBox="1"/>
          <p:nvPr/>
        </p:nvSpPr>
        <p:spPr>
          <a:xfrm>
            <a:off x="5791200" y="1981200"/>
            <a:ext cx="905569" cy="369332"/>
          </a:xfrm>
          <a:prstGeom prst="rect">
            <a:avLst/>
          </a:prstGeom>
          <a:noFill/>
        </p:spPr>
        <p:txBody>
          <a:bodyPr wrap="none" rtlCol="0">
            <a:spAutoFit/>
          </a:bodyPr>
          <a:lstStyle/>
          <a:p>
            <a:r>
              <a:rPr lang="en-US" dirty="0" smtClean="0"/>
              <a:t>Store-Q</a:t>
            </a:r>
            <a:endParaRPr lang="en-US" dirty="0"/>
          </a:p>
        </p:txBody>
      </p:sp>
      <p:sp>
        <p:nvSpPr>
          <p:cNvPr id="23" name="TextBox 22"/>
          <p:cNvSpPr txBox="1"/>
          <p:nvPr/>
        </p:nvSpPr>
        <p:spPr>
          <a:xfrm>
            <a:off x="5938826" y="2350532"/>
            <a:ext cx="690574" cy="369332"/>
          </a:xfrm>
          <a:prstGeom prst="rect">
            <a:avLst/>
          </a:prstGeom>
          <a:noFill/>
        </p:spPr>
        <p:txBody>
          <a:bodyPr wrap="none" rtlCol="0">
            <a:spAutoFit/>
          </a:bodyPr>
          <a:lstStyle/>
          <a:p>
            <a:r>
              <a:rPr lang="en-US" dirty="0" err="1" smtClean="0"/>
              <a:t>Inv</a:t>
            </a:r>
            <a:r>
              <a:rPr lang="en-US" dirty="0" smtClean="0"/>
              <a:t>-Q</a:t>
            </a:r>
            <a:endParaRPr lang="en-US" dirty="0"/>
          </a:p>
        </p:txBody>
      </p:sp>
      <p:sp>
        <p:nvSpPr>
          <p:cNvPr id="24" name="Down Arrow 23"/>
          <p:cNvSpPr/>
          <p:nvPr/>
        </p:nvSpPr>
        <p:spPr>
          <a:xfrm rot="10800000">
            <a:off x="5257800" y="3659372"/>
            <a:ext cx="3810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990600" y="3641972"/>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dirty="0" smtClean="0"/>
              <a:t>    data = 1;</a:t>
            </a:r>
          </a:p>
          <a:p>
            <a:r>
              <a:rPr lang="en-US" sz="1200" b="1" dirty="0">
                <a:solidFill>
                  <a:srgbClr val="FF0000"/>
                </a:solidFill>
              </a:rPr>
              <a:t> </a:t>
            </a:r>
            <a:r>
              <a:rPr lang="en-US" sz="1200" b="1" dirty="0" smtClean="0">
                <a:solidFill>
                  <a:srgbClr val="FF0000"/>
                </a:solidFill>
              </a:rPr>
              <a:t>   __</a:t>
            </a:r>
            <a:r>
              <a:rPr lang="en-US" sz="1200" b="1" dirty="0" err="1" smtClean="0">
                <a:solidFill>
                  <a:srgbClr val="FF0000"/>
                </a:solidFill>
              </a:rPr>
              <a:t>mb_release</a:t>
            </a:r>
            <a:r>
              <a:rPr lang="en-US" sz="1200" b="1" dirty="0" smtClean="0">
                <a:solidFill>
                  <a:srgbClr val="FF0000"/>
                </a:solidFill>
              </a:rPr>
              <a:t>();</a:t>
            </a:r>
          </a:p>
          <a:p>
            <a:r>
              <a:rPr lang="en-US" sz="1200" dirty="0" smtClean="0"/>
              <a:t>    flag = 1;</a:t>
            </a:r>
          </a:p>
          <a:p>
            <a:r>
              <a:rPr lang="en-US" sz="1200" dirty="0" smtClean="0"/>
              <a:t>}</a:t>
            </a:r>
            <a:endParaRPr lang="en-US" sz="1200" dirty="0"/>
          </a:p>
        </p:txBody>
      </p:sp>
      <p:sp>
        <p:nvSpPr>
          <p:cNvPr id="28" name="TextBox 27"/>
          <p:cNvSpPr txBox="1"/>
          <p:nvPr/>
        </p:nvSpPr>
        <p:spPr>
          <a:xfrm>
            <a:off x="990600" y="5004137"/>
            <a:ext cx="1905000" cy="1015663"/>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b="1" dirty="0" smtClean="0">
                <a:solidFill>
                  <a:srgbClr val="FF0000"/>
                </a:solidFill>
              </a:rPr>
              <a:t>    while (flag == 0);</a:t>
            </a:r>
          </a:p>
          <a:p>
            <a:r>
              <a:rPr lang="en-US" sz="1200" dirty="0" smtClean="0"/>
              <a:t>    assert(data);</a:t>
            </a:r>
          </a:p>
          <a:p>
            <a:r>
              <a:rPr lang="en-US" sz="1200" dirty="0" smtClean="0"/>
              <a:t>}</a:t>
            </a:r>
            <a:endParaRPr lang="en-US" sz="1200" dirty="0"/>
          </a:p>
        </p:txBody>
      </p:sp>
    </p:spTree>
    <p:extLst>
      <p:ext uri="{BB962C8B-B14F-4D97-AF65-F5344CB8AC3E}">
        <p14:creationId xmlns:p14="http://schemas.microsoft.com/office/powerpoint/2010/main" xmlns="" val="154508951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Invalidate Q Issue Example</a:t>
            </a:r>
            <a:endParaRPr lang="en-US" dirty="0"/>
          </a:p>
        </p:txBody>
      </p:sp>
      <p:sp>
        <p:nvSpPr>
          <p:cNvPr id="7" name="TextBox 6"/>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xmlns="" val="2867213455"/>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r>
            </a:tbl>
          </a:graphicData>
        </a:graphic>
      </p:graphicFrame>
      <p:sp>
        <p:nvSpPr>
          <p:cNvPr id="14" name="TextBox 13"/>
          <p:cNvSpPr txBox="1"/>
          <p:nvPr/>
        </p:nvSpPr>
        <p:spPr>
          <a:xfrm>
            <a:off x="762000" y="1752600"/>
            <a:ext cx="3124200" cy="1200329"/>
          </a:xfrm>
          <a:prstGeom prst="rect">
            <a:avLst/>
          </a:prstGeom>
          <a:noFill/>
          <a:ln>
            <a:solidFill>
              <a:srgbClr val="002060"/>
            </a:solidFill>
          </a:ln>
        </p:spPr>
        <p:txBody>
          <a:bodyPr wrap="square" rtlCol="0">
            <a:spAutoFit/>
          </a:bodyPr>
          <a:lstStyle/>
          <a:p>
            <a:r>
              <a:rPr lang="en-US" dirty="0" smtClean="0"/>
              <a:t>Core 0 commits the Store Q to the cache and marks ‘data’ as Modified. It is now free to continue executing</a:t>
            </a:r>
          </a:p>
        </p:txBody>
      </p:sp>
      <p:sp>
        <p:nvSpPr>
          <p:cNvPr id="24" name="Rectangle 23"/>
          <p:cNvSpPr/>
          <p:nvPr/>
        </p:nvSpPr>
        <p:spPr>
          <a:xfrm>
            <a:off x="4953000" y="4191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5" name="TextBox 24"/>
          <p:cNvSpPr txBox="1"/>
          <p:nvPr/>
        </p:nvSpPr>
        <p:spPr>
          <a:xfrm>
            <a:off x="7543800" y="4114800"/>
            <a:ext cx="490840" cy="369332"/>
          </a:xfrm>
          <a:prstGeom prst="rect">
            <a:avLst/>
          </a:prstGeom>
          <a:noFill/>
        </p:spPr>
        <p:txBody>
          <a:bodyPr wrap="none" rtlCol="0">
            <a:spAutoFit/>
          </a:bodyPr>
          <a:lstStyle/>
          <a:p>
            <a:r>
              <a:rPr lang="en-US" dirty="0" smtClean="0"/>
              <a:t>ICB</a:t>
            </a:r>
            <a:endParaRPr lang="en-US" dirty="0"/>
          </a:p>
        </p:txBody>
      </p:sp>
      <p:graphicFrame>
        <p:nvGraphicFramePr>
          <p:cNvPr id="36" name="Table 35"/>
          <p:cNvGraphicFramePr>
            <a:graphicFrameLocks noGrp="1"/>
          </p:cNvGraphicFramePr>
          <p:nvPr>
            <p:extLst>
              <p:ext uri="{D42A27DB-BD31-4B8C-83A1-F6EECF244321}">
                <p14:modId xmlns:p14="http://schemas.microsoft.com/office/powerpoint/2010/main" xmlns="" val="3664339823"/>
              </p:ext>
            </p:extLst>
          </p:nvPr>
        </p:nvGraphicFramePr>
        <p:xfrm>
          <a:off x="40766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b="1" dirty="0" smtClean="0">
                          <a:solidFill>
                            <a:srgbClr val="FF0000"/>
                          </a:solidFill>
                        </a:rPr>
                        <a:t>1</a:t>
                      </a:r>
                      <a:endParaRPr lang="en-US" b="1" dirty="0">
                        <a:solidFill>
                          <a:srgbClr val="FF0000"/>
                        </a:solidFill>
                      </a:endParaRPr>
                    </a:p>
                  </a:txBody>
                  <a:tcPr/>
                </a:tc>
                <a:tc>
                  <a:txBody>
                    <a:bodyPr/>
                    <a:lstStyle/>
                    <a:p>
                      <a:pPr algn="ctr"/>
                      <a:r>
                        <a:rPr lang="en-US" b="1" dirty="0" smtClean="0">
                          <a:solidFill>
                            <a:srgbClr val="FF0000"/>
                          </a:solidFill>
                        </a:rPr>
                        <a:t>M</a:t>
                      </a:r>
                      <a:endParaRPr lang="en-US" b="1" dirty="0">
                        <a:solidFill>
                          <a:srgbClr val="FF0000"/>
                        </a:solidFill>
                      </a:endParaRPr>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bl>
          </a:graphicData>
        </a:graphic>
      </p:graphicFrame>
      <p:graphicFrame>
        <p:nvGraphicFramePr>
          <p:cNvPr id="37" name="Table 36"/>
          <p:cNvGraphicFramePr>
            <a:graphicFrameLocks noGrp="1"/>
          </p:cNvGraphicFramePr>
          <p:nvPr>
            <p:extLst>
              <p:ext uri="{D42A27DB-BD31-4B8C-83A1-F6EECF244321}">
                <p14:modId xmlns:p14="http://schemas.microsoft.com/office/powerpoint/2010/main" xmlns="" val="928370585"/>
              </p:ext>
            </p:extLst>
          </p:nvPr>
        </p:nvGraphicFramePr>
        <p:xfrm>
          <a:off x="64007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bl>
          </a:graphicData>
        </a:graphic>
      </p:graphicFrame>
      <p:sp>
        <p:nvSpPr>
          <p:cNvPr id="38" name="TextBox 37"/>
          <p:cNvSpPr txBox="1"/>
          <p:nvPr/>
        </p:nvSpPr>
        <p:spPr>
          <a:xfrm>
            <a:off x="4267200" y="1371600"/>
            <a:ext cx="1676400" cy="646331"/>
          </a:xfrm>
          <a:prstGeom prst="rect">
            <a:avLst/>
          </a:prstGeom>
          <a:noFill/>
        </p:spPr>
        <p:txBody>
          <a:bodyPr wrap="square" rtlCol="0">
            <a:spAutoFit/>
          </a:bodyPr>
          <a:lstStyle/>
          <a:p>
            <a:pPr algn="ctr"/>
            <a:r>
              <a:rPr lang="en-US" dirty="0" smtClean="0"/>
              <a:t>Core 0 Cache/Store Q</a:t>
            </a:r>
            <a:endParaRPr lang="en-US" dirty="0"/>
          </a:p>
        </p:txBody>
      </p:sp>
      <p:sp>
        <p:nvSpPr>
          <p:cNvPr id="39" name="TextBox 38"/>
          <p:cNvSpPr txBox="1"/>
          <p:nvPr/>
        </p:nvSpPr>
        <p:spPr>
          <a:xfrm>
            <a:off x="6553200" y="1334869"/>
            <a:ext cx="1676400" cy="646331"/>
          </a:xfrm>
          <a:prstGeom prst="rect">
            <a:avLst/>
          </a:prstGeom>
          <a:noFill/>
        </p:spPr>
        <p:txBody>
          <a:bodyPr wrap="square" rtlCol="0">
            <a:spAutoFit/>
          </a:bodyPr>
          <a:lstStyle/>
          <a:p>
            <a:pPr algn="ctr"/>
            <a:r>
              <a:rPr lang="en-US" dirty="0" smtClean="0"/>
              <a:t>Core 1 Cache/Store Q</a:t>
            </a:r>
            <a:endParaRPr lang="en-US" dirty="0"/>
          </a:p>
        </p:txBody>
      </p:sp>
      <p:graphicFrame>
        <p:nvGraphicFramePr>
          <p:cNvPr id="40" name="Table 39"/>
          <p:cNvGraphicFramePr>
            <a:graphicFrameLocks noGrp="1"/>
          </p:cNvGraphicFramePr>
          <p:nvPr>
            <p:extLst>
              <p:ext uri="{D42A27DB-BD31-4B8C-83A1-F6EECF244321}">
                <p14:modId xmlns:p14="http://schemas.microsoft.com/office/powerpoint/2010/main" xmlns="" val="3475611680"/>
              </p:ext>
            </p:extLst>
          </p:nvPr>
        </p:nvGraphicFramePr>
        <p:xfrm>
          <a:off x="44958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41" name="Table 40"/>
          <p:cNvGraphicFramePr>
            <a:graphicFrameLocks noGrp="1"/>
          </p:cNvGraphicFramePr>
          <p:nvPr>
            <p:extLst>
              <p:ext uri="{D42A27DB-BD31-4B8C-83A1-F6EECF244321}">
                <p14:modId xmlns:p14="http://schemas.microsoft.com/office/powerpoint/2010/main" xmlns="" val="1633165371"/>
              </p:ext>
            </p:extLst>
          </p:nvPr>
        </p:nvGraphicFramePr>
        <p:xfrm>
          <a:off x="67437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42" name="Table 41"/>
          <p:cNvGraphicFramePr>
            <a:graphicFrameLocks noGrp="1"/>
          </p:cNvGraphicFramePr>
          <p:nvPr>
            <p:extLst>
              <p:ext uri="{D42A27DB-BD31-4B8C-83A1-F6EECF244321}">
                <p14:modId xmlns:p14="http://schemas.microsoft.com/office/powerpoint/2010/main" xmlns="" val="1938634228"/>
              </p:ext>
            </p:extLst>
          </p:nvPr>
        </p:nvGraphicFramePr>
        <p:xfrm>
          <a:off x="44958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6">
                        <a:lumMod val="40000"/>
                        <a:lumOff val="60000"/>
                      </a:schemeClr>
                    </a:solidFill>
                  </a:tcPr>
                </a:tc>
                <a:tc>
                  <a:txBody>
                    <a:bodyPr/>
                    <a:lstStyle/>
                    <a:p>
                      <a:pPr algn="ctr"/>
                      <a:endParaRPr lang="en-US" dirty="0">
                        <a:solidFill>
                          <a:schemeClr val="tx1"/>
                        </a:solidFill>
                      </a:endParaRPr>
                    </a:p>
                  </a:txBody>
                  <a:tcPr>
                    <a:solidFill>
                      <a:schemeClr val="accent6">
                        <a:lumMod val="40000"/>
                        <a:lumOff val="60000"/>
                      </a:schemeClr>
                    </a:solidFill>
                  </a:tcPr>
                </a:tc>
              </a:tr>
            </a:tbl>
          </a:graphicData>
        </a:graphic>
      </p:graphicFrame>
      <p:graphicFrame>
        <p:nvGraphicFramePr>
          <p:cNvPr id="43" name="Table 42"/>
          <p:cNvGraphicFramePr>
            <a:graphicFrameLocks noGrp="1"/>
          </p:cNvGraphicFramePr>
          <p:nvPr>
            <p:extLst>
              <p:ext uri="{D42A27DB-BD31-4B8C-83A1-F6EECF244321}">
                <p14:modId xmlns:p14="http://schemas.microsoft.com/office/powerpoint/2010/main" xmlns="" val="27955523"/>
              </p:ext>
            </p:extLst>
          </p:nvPr>
        </p:nvGraphicFramePr>
        <p:xfrm>
          <a:off x="67437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r>
                        <a:rPr lang="en-US" dirty="0" smtClean="0">
                          <a:solidFill>
                            <a:schemeClr val="tx1"/>
                          </a:solidFill>
                        </a:rPr>
                        <a:t>data</a:t>
                      </a:r>
                      <a:endParaRPr lang="en-US" dirty="0">
                        <a:solidFill>
                          <a:schemeClr val="tx1"/>
                        </a:solidFill>
                      </a:endParaRPr>
                    </a:p>
                  </a:txBody>
                  <a:tcPr>
                    <a:solidFill>
                      <a:schemeClr val="accent6">
                        <a:lumMod val="40000"/>
                        <a:lumOff val="60000"/>
                      </a:schemeClr>
                    </a:solidFill>
                  </a:tcPr>
                </a:tc>
                <a:tc>
                  <a:txBody>
                    <a:bodyPr/>
                    <a:lstStyle/>
                    <a:p>
                      <a:pPr algn="ctr"/>
                      <a:r>
                        <a:rPr lang="en-US" dirty="0" smtClean="0">
                          <a:solidFill>
                            <a:schemeClr val="tx1"/>
                          </a:solidFill>
                        </a:rPr>
                        <a:t>I</a:t>
                      </a:r>
                      <a:endParaRPr lang="en-US" dirty="0">
                        <a:solidFill>
                          <a:schemeClr val="tx1"/>
                        </a:solidFill>
                      </a:endParaRPr>
                    </a:p>
                  </a:txBody>
                  <a:tcPr>
                    <a:solidFill>
                      <a:schemeClr val="accent6">
                        <a:lumMod val="40000"/>
                        <a:lumOff val="60000"/>
                      </a:schemeClr>
                    </a:solidFill>
                  </a:tcPr>
                </a:tc>
              </a:tr>
            </a:tbl>
          </a:graphicData>
        </a:graphic>
      </p:graphicFrame>
      <p:sp>
        <p:nvSpPr>
          <p:cNvPr id="44" name="TextBox 43"/>
          <p:cNvSpPr txBox="1"/>
          <p:nvPr/>
        </p:nvSpPr>
        <p:spPr>
          <a:xfrm>
            <a:off x="5791200" y="1981200"/>
            <a:ext cx="905569" cy="369332"/>
          </a:xfrm>
          <a:prstGeom prst="rect">
            <a:avLst/>
          </a:prstGeom>
          <a:noFill/>
        </p:spPr>
        <p:txBody>
          <a:bodyPr wrap="none" rtlCol="0">
            <a:spAutoFit/>
          </a:bodyPr>
          <a:lstStyle/>
          <a:p>
            <a:r>
              <a:rPr lang="en-US" dirty="0" smtClean="0"/>
              <a:t>Store-Q</a:t>
            </a:r>
            <a:endParaRPr lang="en-US" dirty="0"/>
          </a:p>
        </p:txBody>
      </p:sp>
      <p:sp>
        <p:nvSpPr>
          <p:cNvPr id="45" name="TextBox 44"/>
          <p:cNvSpPr txBox="1"/>
          <p:nvPr/>
        </p:nvSpPr>
        <p:spPr>
          <a:xfrm>
            <a:off x="5938826" y="2350532"/>
            <a:ext cx="690574" cy="369332"/>
          </a:xfrm>
          <a:prstGeom prst="rect">
            <a:avLst/>
          </a:prstGeom>
          <a:noFill/>
        </p:spPr>
        <p:txBody>
          <a:bodyPr wrap="none" rtlCol="0">
            <a:spAutoFit/>
          </a:bodyPr>
          <a:lstStyle/>
          <a:p>
            <a:r>
              <a:rPr lang="en-US" dirty="0" err="1" smtClean="0"/>
              <a:t>Inv</a:t>
            </a:r>
            <a:r>
              <a:rPr lang="en-US" dirty="0" smtClean="0"/>
              <a:t>-Q</a:t>
            </a:r>
            <a:endParaRPr lang="en-US" dirty="0"/>
          </a:p>
        </p:txBody>
      </p:sp>
      <p:sp>
        <p:nvSpPr>
          <p:cNvPr id="46" name="TextBox 45"/>
          <p:cNvSpPr txBox="1"/>
          <p:nvPr/>
        </p:nvSpPr>
        <p:spPr>
          <a:xfrm>
            <a:off x="990600" y="3641972"/>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dirty="0" smtClean="0"/>
              <a:t>    data = 1;</a:t>
            </a:r>
          </a:p>
          <a:p>
            <a:r>
              <a:rPr lang="en-US" sz="1200" b="1" dirty="0">
                <a:solidFill>
                  <a:srgbClr val="FF0000"/>
                </a:solidFill>
              </a:rPr>
              <a:t> </a:t>
            </a:r>
            <a:r>
              <a:rPr lang="en-US" sz="1200" b="1" dirty="0" smtClean="0">
                <a:solidFill>
                  <a:srgbClr val="FF0000"/>
                </a:solidFill>
              </a:rPr>
              <a:t>   __</a:t>
            </a:r>
            <a:r>
              <a:rPr lang="en-US" sz="1200" b="1" dirty="0" err="1" smtClean="0">
                <a:solidFill>
                  <a:srgbClr val="FF0000"/>
                </a:solidFill>
              </a:rPr>
              <a:t>mb_release</a:t>
            </a:r>
            <a:r>
              <a:rPr lang="en-US" sz="1200" b="1" dirty="0" smtClean="0">
                <a:solidFill>
                  <a:srgbClr val="FF0000"/>
                </a:solidFill>
              </a:rPr>
              <a:t>();</a:t>
            </a:r>
          </a:p>
          <a:p>
            <a:r>
              <a:rPr lang="en-US" sz="1200" dirty="0" smtClean="0"/>
              <a:t>    flag = 1;</a:t>
            </a:r>
          </a:p>
          <a:p>
            <a:r>
              <a:rPr lang="en-US" sz="1200" dirty="0" smtClean="0"/>
              <a:t>}</a:t>
            </a:r>
            <a:endParaRPr lang="en-US" sz="1200" dirty="0"/>
          </a:p>
        </p:txBody>
      </p:sp>
      <p:sp>
        <p:nvSpPr>
          <p:cNvPr id="47" name="TextBox 46"/>
          <p:cNvSpPr txBox="1"/>
          <p:nvPr/>
        </p:nvSpPr>
        <p:spPr>
          <a:xfrm>
            <a:off x="990600" y="5004137"/>
            <a:ext cx="1905000" cy="1015663"/>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b="1" dirty="0" smtClean="0">
                <a:solidFill>
                  <a:srgbClr val="FF0000"/>
                </a:solidFill>
              </a:rPr>
              <a:t>    while (flag == 0);</a:t>
            </a:r>
          </a:p>
          <a:p>
            <a:r>
              <a:rPr lang="en-US" sz="1200" dirty="0" smtClean="0"/>
              <a:t>    assert(data);</a:t>
            </a:r>
          </a:p>
          <a:p>
            <a:r>
              <a:rPr lang="en-US" sz="1200" dirty="0" smtClean="0"/>
              <a:t>}</a:t>
            </a:r>
            <a:endParaRPr lang="en-US" sz="1200" dirty="0"/>
          </a:p>
        </p:txBody>
      </p:sp>
    </p:spTree>
    <p:extLst>
      <p:ext uri="{BB962C8B-B14F-4D97-AF65-F5344CB8AC3E}">
        <p14:creationId xmlns:p14="http://schemas.microsoft.com/office/powerpoint/2010/main" xmlns="" val="72232650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Invalidate Q Issue Example</a:t>
            </a:r>
            <a:endParaRPr lang="en-US" dirty="0"/>
          </a:p>
        </p:txBody>
      </p:sp>
      <p:sp>
        <p:nvSpPr>
          <p:cNvPr id="7" name="TextBox 6"/>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xmlns="" val="1838776078"/>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r>
            </a:tbl>
          </a:graphicData>
        </a:graphic>
      </p:graphicFrame>
      <p:sp>
        <p:nvSpPr>
          <p:cNvPr id="14" name="TextBox 13"/>
          <p:cNvSpPr txBox="1"/>
          <p:nvPr/>
        </p:nvSpPr>
        <p:spPr>
          <a:xfrm>
            <a:off x="762000" y="1752600"/>
            <a:ext cx="3124200" cy="923330"/>
          </a:xfrm>
          <a:prstGeom prst="rect">
            <a:avLst/>
          </a:prstGeom>
          <a:noFill/>
          <a:ln>
            <a:solidFill>
              <a:srgbClr val="002060"/>
            </a:solidFill>
          </a:ln>
        </p:spPr>
        <p:txBody>
          <a:bodyPr wrap="square" rtlCol="0">
            <a:spAutoFit/>
          </a:bodyPr>
          <a:lstStyle/>
          <a:p>
            <a:r>
              <a:rPr lang="en-US" dirty="0" smtClean="0"/>
              <a:t>Core 0 now updates ‘flag’ directly as it is marked as ‘Exclusive’.</a:t>
            </a:r>
          </a:p>
        </p:txBody>
      </p:sp>
      <p:sp>
        <p:nvSpPr>
          <p:cNvPr id="24" name="Rectangle 23"/>
          <p:cNvSpPr/>
          <p:nvPr/>
        </p:nvSpPr>
        <p:spPr>
          <a:xfrm>
            <a:off x="4953000" y="4191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5" name="TextBox 24"/>
          <p:cNvSpPr txBox="1"/>
          <p:nvPr/>
        </p:nvSpPr>
        <p:spPr>
          <a:xfrm>
            <a:off x="7543800" y="4114800"/>
            <a:ext cx="490840" cy="369332"/>
          </a:xfrm>
          <a:prstGeom prst="rect">
            <a:avLst/>
          </a:prstGeom>
          <a:noFill/>
        </p:spPr>
        <p:txBody>
          <a:bodyPr wrap="none" rtlCol="0">
            <a:spAutoFit/>
          </a:bodyPr>
          <a:lstStyle/>
          <a:p>
            <a:r>
              <a:rPr lang="en-US" dirty="0" smtClean="0"/>
              <a:t>ICB</a:t>
            </a:r>
            <a:endParaRPr lang="en-US" dirty="0"/>
          </a:p>
        </p:txBody>
      </p:sp>
      <p:graphicFrame>
        <p:nvGraphicFramePr>
          <p:cNvPr id="36" name="Table 35"/>
          <p:cNvGraphicFramePr>
            <a:graphicFrameLocks noGrp="1"/>
          </p:cNvGraphicFramePr>
          <p:nvPr>
            <p:extLst>
              <p:ext uri="{D42A27DB-BD31-4B8C-83A1-F6EECF244321}">
                <p14:modId xmlns:p14="http://schemas.microsoft.com/office/powerpoint/2010/main" xmlns="" val="3892039878"/>
              </p:ext>
            </p:extLst>
          </p:nvPr>
        </p:nvGraphicFramePr>
        <p:xfrm>
          <a:off x="40766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1</a:t>
                      </a:r>
                      <a:endParaRPr lang="en-US" dirty="0"/>
                    </a:p>
                  </a:txBody>
                  <a:tcPr/>
                </a:tc>
                <a:tc>
                  <a:txBody>
                    <a:bodyPr/>
                    <a:lstStyle/>
                    <a:p>
                      <a:pPr algn="ctr"/>
                      <a:r>
                        <a:rPr lang="en-US" b="1" dirty="0" smtClean="0"/>
                        <a:t>M</a:t>
                      </a:r>
                      <a:endParaRPr lang="en-US" b="1" dirty="0"/>
                    </a:p>
                  </a:txBody>
                  <a:tcPr/>
                </a:tc>
              </a:tr>
              <a:tr h="370840">
                <a:tc>
                  <a:txBody>
                    <a:bodyPr/>
                    <a:lstStyle/>
                    <a:p>
                      <a:pPr algn="ctr"/>
                      <a:r>
                        <a:rPr lang="en-US" dirty="0" smtClean="0"/>
                        <a:t>flag</a:t>
                      </a:r>
                      <a:endParaRPr lang="en-US" dirty="0"/>
                    </a:p>
                  </a:txBody>
                  <a:tcPr/>
                </a:tc>
                <a:tc>
                  <a:txBody>
                    <a:bodyPr/>
                    <a:lstStyle/>
                    <a:p>
                      <a:pPr algn="ctr"/>
                      <a:r>
                        <a:rPr lang="en-US" b="1" dirty="0" smtClean="0">
                          <a:solidFill>
                            <a:srgbClr val="FF0000"/>
                          </a:solidFill>
                        </a:rPr>
                        <a:t>1</a:t>
                      </a:r>
                      <a:endParaRPr lang="en-US" b="1" dirty="0">
                        <a:solidFill>
                          <a:srgbClr val="FF0000"/>
                        </a:solidFill>
                      </a:endParaRPr>
                    </a:p>
                  </a:txBody>
                  <a:tcPr/>
                </a:tc>
                <a:tc>
                  <a:txBody>
                    <a:bodyPr/>
                    <a:lstStyle/>
                    <a:p>
                      <a:pPr algn="ctr"/>
                      <a:r>
                        <a:rPr lang="en-US" b="1" dirty="0" smtClean="0">
                          <a:solidFill>
                            <a:srgbClr val="FF0000"/>
                          </a:solidFill>
                        </a:rPr>
                        <a:t>M</a:t>
                      </a:r>
                      <a:endParaRPr lang="en-US" b="1" dirty="0">
                        <a:solidFill>
                          <a:srgbClr val="FF0000"/>
                        </a:solidFill>
                      </a:endParaRPr>
                    </a:p>
                  </a:txBody>
                  <a:tcPr/>
                </a:tc>
              </a:tr>
            </a:tbl>
          </a:graphicData>
        </a:graphic>
      </p:graphicFrame>
      <p:graphicFrame>
        <p:nvGraphicFramePr>
          <p:cNvPr id="37" name="Table 36"/>
          <p:cNvGraphicFramePr>
            <a:graphicFrameLocks noGrp="1"/>
          </p:cNvGraphicFramePr>
          <p:nvPr>
            <p:extLst>
              <p:ext uri="{D42A27DB-BD31-4B8C-83A1-F6EECF244321}">
                <p14:modId xmlns:p14="http://schemas.microsoft.com/office/powerpoint/2010/main" xmlns="" val="220461925"/>
              </p:ext>
            </p:extLst>
          </p:nvPr>
        </p:nvGraphicFramePr>
        <p:xfrm>
          <a:off x="64007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bl>
          </a:graphicData>
        </a:graphic>
      </p:graphicFrame>
      <p:sp>
        <p:nvSpPr>
          <p:cNvPr id="38" name="TextBox 37"/>
          <p:cNvSpPr txBox="1"/>
          <p:nvPr/>
        </p:nvSpPr>
        <p:spPr>
          <a:xfrm>
            <a:off x="4267200" y="1371600"/>
            <a:ext cx="1676400" cy="646331"/>
          </a:xfrm>
          <a:prstGeom prst="rect">
            <a:avLst/>
          </a:prstGeom>
          <a:noFill/>
        </p:spPr>
        <p:txBody>
          <a:bodyPr wrap="square" rtlCol="0">
            <a:spAutoFit/>
          </a:bodyPr>
          <a:lstStyle/>
          <a:p>
            <a:pPr algn="ctr"/>
            <a:r>
              <a:rPr lang="en-US" dirty="0" smtClean="0"/>
              <a:t>Core 0 Cache/Store Q</a:t>
            </a:r>
            <a:endParaRPr lang="en-US" dirty="0"/>
          </a:p>
        </p:txBody>
      </p:sp>
      <p:sp>
        <p:nvSpPr>
          <p:cNvPr id="39" name="TextBox 38"/>
          <p:cNvSpPr txBox="1"/>
          <p:nvPr/>
        </p:nvSpPr>
        <p:spPr>
          <a:xfrm>
            <a:off x="6553200" y="1334869"/>
            <a:ext cx="1676400" cy="646331"/>
          </a:xfrm>
          <a:prstGeom prst="rect">
            <a:avLst/>
          </a:prstGeom>
          <a:noFill/>
        </p:spPr>
        <p:txBody>
          <a:bodyPr wrap="square" rtlCol="0">
            <a:spAutoFit/>
          </a:bodyPr>
          <a:lstStyle/>
          <a:p>
            <a:pPr algn="ctr"/>
            <a:r>
              <a:rPr lang="en-US" dirty="0" smtClean="0"/>
              <a:t>Core 1 Cache/Store Q</a:t>
            </a:r>
            <a:endParaRPr lang="en-US" dirty="0"/>
          </a:p>
        </p:txBody>
      </p:sp>
      <p:graphicFrame>
        <p:nvGraphicFramePr>
          <p:cNvPr id="40" name="Table 39"/>
          <p:cNvGraphicFramePr>
            <a:graphicFrameLocks noGrp="1"/>
          </p:cNvGraphicFramePr>
          <p:nvPr>
            <p:extLst>
              <p:ext uri="{D42A27DB-BD31-4B8C-83A1-F6EECF244321}">
                <p14:modId xmlns:p14="http://schemas.microsoft.com/office/powerpoint/2010/main" xmlns="" val="4203020209"/>
              </p:ext>
            </p:extLst>
          </p:nvPr>
        </p:nvGraphicFramePr>
        <p:xfrm>
          <a:off x="44958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41" name="Table 40"/>
          <p:cNvGraphicFramePr>
            <a:graphicFrameLocks noGrp="1"/>
          </p:cNvGraphicFramePr>
          <p:nvPr>
            <p:extLst>
              <p:ext uri="{D42A27DB-BD31-4B8C-83A1-F6EECF244321}">
                <p14:modId xmlns:p14="http://schemas.microsoft.com/office/powerpoint/2010/main" xmlns="" val="4224279251"/>
              </p:ext>
            </p:extLst>
          </p:nvPr>
        </p:nvGraphicFramePr>
        <p:xfrm>
          <a:off x="67437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42" name="Table 41"/>
          <p:cNvGraphicFramePr>
            <a:graphicFrameLocks noGrp="1"/>
          </p:cNvGraphicFramePr>
          <p:nvPr>
            <p:extLst>
              <p:ext uri="{D42A27DB-BD31-4B8C-83A1-F6EECF244321}">
                <p14:modId xmlns:p14="http://schemas.microsoft.com/office/powerpoint/2010/main" xmlns="" val="2598989059"/>
              </p:ext>
            </p:extLst>
          </p:nvPr>
        </p:nvGraphicFramePr>
        <p:xfrm>
          <a:off x="44958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6">
                        <a:lumMod val="40000"/>
                        <a:lumOff val="60000"/>
                      </a:schemeClr>
                    </a:solidFill>
                  </a:tcPr>
                </a:tc>
                <a:tc>
                  <a:txBody>
                    <a:bodyPr/>
                    <a:lstStyle/>
                    <a:p>
                      <a:pPr algn="ctr"/>
                      <a:endParaRPr lang="en-US" dirty="0">
                        <a:solidFill>
                          <a:schemeClr val="tx1"/>
                        </a:solidFill>
                      </a:endParaRPr>
                    </a:p>
                  </a:txBody>
                  <a:tcPr>
                    <a:solidFill>
                      <a:schemeClr val="accent6">
                        <a:lumMod val="40000"/>
                        <a:lumOff val="60000"/>
                      </a:schemeClr>
                    </a:solidFill>
                  </a:tcPr>
                </a:tc>
              </a:tr>
            </a:tbl>
          </a:graphicData>
        </a:graphic>
      </p:graphicFrame>
      <p:graphicFrame>
        <p:nvGraphicFramePr>
          <p:cNvPr id="43" name="Table 42"/>
          <p:cNvGraphicFramePr>
            <a:graphicFrameLocks noGrp="1"/>
          </p:cNvGraphicFramePr>
          <p:nvPr>
            <p:extLst>
              <p:ext uri="{D42A27DB-BD31-4B8C-83A1-F6EECF244321}">
                <p14:modId xmlns:p14="http://schemas.microsoft.com/office/powerpoint/2010/main" xmlns="" val="3048588307"/>
              </p:ext>
            </p:extLst>
          </p:nvPr>
        </p:nvGraphicFramePr>
        <p:xfrm>
          <a:off x="67437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r>
                        <a:rPr lang="en-US" dirty="0" smtClean="0">
                          <a:solidFill>
                            <a:schemeClr val="tx1"/>
                          </a:solidFill>
                        </a:rPr>
                        <a:t>data</a:t>
                      </a:r>
                      <a:endParaRPr lang="en-US" dirty="0">
                        <a:solidFill>
                          <a:schemeClr val="tx1"/>
                        </a:solidFill>
                      </a:endParaRPr>
                    </a:p>
                  </a:txBody>
                  <a:tcPr>
                    <a:solidFill>
                      <a:schemeClr val="accent6">
                        <a:lumMod val="40000"/>
                        <a:lumOff val="60000"/>
                      </a:schemeClr>
                    </a:solidFill>
                  </a:tcPr>
                </a:tc>
                <a:tc>
                  <a:txBody>
                    <a:bodyPr/>
                    <a:lstStyle/>
                    <a:p>
                      <a:pPr algn="ctr"/>
                      <a:r>
                        <a:rPr lang="en-US" dirty="0" smtClean="0">
                          <a:solidFill>
                            <a:schemeClr val="tx1"/>
                          </a:solidFill>
                        </a:rPr>
                        <a:t>I</a:t>
                      </a:r>
                      <a:endParaRPr lang="en-US" dirty="0">
                        <a:solidFill>
                          <a:schemeClr val="tx1"/>
                        </a:solidFill>
                      </a:endParaRPr>
                    </a:p>
                  </a:txBody>
                  <a:tcPr>
                    <a:solidFill>
                      <a:schemeClr val="accent6">
                        <a:lumMod val="40000"/>
                        <a:lumOff val="60000"/>
                      </a:schemeClr>
                    </a:solidFill>
                  </a:tcPr>
                </a:tc>
              </a:tr>
            </a:tbl>
          </a:graphicData>
        </a:graphic>
      </p:graphicFrame>
      <p:sp>
        <p:nvSpPr>
          <p:cNvPr id="44" name="TextBox 43"/>
          <p:cNvSpPr txBox="1"/>
          <p:nvPr/>
        </p:nvSpPr>
        <p:spPr>
          <a:xfrm>
            <a:off x="5791200" y="1981200"/>
            <a:ext cx="905569" cy="369332"/>
          </a:xfrm>
          <a:prstGeom prst="rect">
            <a:avLst/>
          </a:prstGeom>
          <a:noFill/>
        </p:spPr>
        <p:txBody>
          <a:bodyPr wrap="none" rtlCol="0">
            <a:spAutoFit/>
          </a:bodyPr>
          <a:lstStyle/>
          <a:p>
            <a:r>
              <a:rPr lang="en-US" dirty="0" smtClean="0"/>
              <a:t>Store-Q</a:t>
            </a:r>
            <a:endParaRPr lang="en-US" dirty="0"/>
          </a:p>
        </p:txBody>
      </p:sp>
      <p:sp>
        <p:nvSpPr>
          <p:cNvPr id="45" name="TextBox 44"/>
          <p:cNvSpPr txBox="1"/>
          <p:nvPr/>
        </p:nvSpPr>
        <p:spPr>
          <a:xfrm>
            <a:off x="5938826" y="2350532"/>
            <a:ext cx="690574" cy="369332"/>
          </a:xfrm>
          <a:prstGeom prst="rect">
            <a:avLst/>
          </a:prstGeom>
          <a:noFill/>
        </p:spPr>
        <p:txBody>
          <a:bodyPr wrap="none" rtlCol="0">
            <a:spAutoFit/>
          </a:bodyPr>
          <a:lstStyle/>
          <a:p>
            <a:r>
              <a:rPr lang="en-US" dirty="0" err="1" smtClean="0"/>
              <a:t>Inv</a:t>
            </a:r>
            <a:r>
              <a:rPr lang="en-US" dirty="0" smtClean="0"/>
              <a:t>-Q</a:t>
            </a:r>
            <a:endParaRPr lang="en-US" dirty="0"/>
          </a:p>
        </p:txBody>
      </p:sp>
      <p:sp>
        <p:nvSpPr>
          <p:cNvPr id="46" name="TextBox 45"/>
          <p:cNvSpPr txBox="1"/>
          <p:nvPr/>
        </p:nvSpPr>
        <p:spPr>
          <a:xfrm>
            <a:off x="990600" y="3641972"/>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dirty="0" smtClean="0"/>
              <a:t>    data = 1;</a:t>
            </a:r>
          </a:p>
          <a:p>
            <a:r>
              <a:rPr lang="en-US" sz="1200" dirty="0"/>
              <a:t> </a:t>
            </a:r>
            <a:r>
              <a:rPr lang="en-US" sz="1200" dirty="0" smtClean="0"/>
              <a:t>   __</a:t>
            </a:r>
            <a:r>
              <a:rPr lang="en-US" sz="1200" dirty="0" err="1" smtClean="0"/>
              <a:t>mb_release</a:t>
            </a:r>
            <a:r>
              <a:rPr lang="en-US" sz="1200" dirty="0" smtClean="0"/>
              <a:t>();</a:t>
            </a:r>
          </a:p>
          <a:p>
            <a:r>
              <a:rPr lang="en-US" sz="1200" b="1" dirty="0" smtClean="0">
                <a:solidFill>
                  <a:srgbClr val="FF0000"/>
                </a:solidFill>
              </a:rPr>
              <a:t>    flag = 1;</a:t>
            </a:r>
          </a:p>
          <a:p>
            <a:r>
              <a:rPr lang="en-US" sz="1200" dirty="0" smtClean="0"/>
              <a:t>}</a:t>
            </a:r>
            <a:endParaRPr lang="en-US" sz="1200" dirty="0"/>
          </a:p>
        </p:txBody>
      </p:sp>
      <p:sp>
        <p:nvSpPr>
          <p:cNvPr id="47" name="TextBox 46"/>
          <p:cNvSpPr txBox="1"/>
          <p:nvPr/>
        </p:nvSpPr>
        <p:spPr>
          <a:xfrm>
            <a:off x="990600" y="5004137"/>
            <a:ext cx="1905000" cy="1015663"/>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b="1" dirty="0" smtClean="0">
                <a:solidFill>
                  <a:srgbClr val="FF0000"/>
                </a:solidFill>
              </a:rPr>
              <a:t>    while (flag == 0);</a:t>
            </a:r>
          </a:p>
          <a:p>
            <a:r>
              <a:rPr lang="en-US" sz="1200" dirty="0" smtClean="0"/>
              <a:t>    assert(data);</a:t>
            </a:r>
          </a:p>
          <a:p>
            <a:r>
              <a:rPr lang="en-US" sz="1200" dirty="0" smtClean="0"/>
              <a:t>}</a:t>
            </a:r>
            <a:endParaRPr lang="en-US" sz="1200" dirty="0"/>
          </a:p>
        </p:txBody>
      </p:sp>
    </p:spTree>
    <p:extLst>
      <p:ext uri="{BB962C8B-B14F-4D97-AF65-F5344CB8AC3E}">
        <p14:creationId xmlns:p14="http://schemas.microsoft.com/office/powerpoint/2010/main" xmlns="" val="135830805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Memory Is Far Away</a:t>
            </a:r>
            <a:endParaRPr lang="en-US" dirty="0"/>
          </a:p>
        </p:txBody>
      </p:sp>
      <p:pic>
        <p:nvPicPr>
          <p:cNvPr id="4098" name="Picture 2" descr="http://www.hec.nasa.gov/news/gallery_images/cell.chip_diagram.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143000" y="1828800"/>
            <a:ext cx="6553200" cy="397204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1499474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Invalidate Q Issue Example</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xmlns="" val="4126762900"/>
              </p:ext>
            </p:extLst>
          </p:nvPr>
        </p:nvGraphicFramePr>
        <p:xfrm>
          <a:off x="40766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1</a:t>
                      </a:r>
                      <a:endParaRPr lang="en-US" dirty="0"/>
                    </a:p>
                  </a:txBody>
                  <a:tcPr/>
                </a:tc>
                <a:tc>
                  <a:txBody>
                    <a:bodyPr/>
                    <a:lstStyle/>
                    <a:p>
                      <a:pPr algn="ctr"/>
                      <a:r>
                        <a:rPr lang="en-US" b="1" dirty="0" smtClean="0"/>
                        <a:t>M</a:t>
                      </a:r>
                      <a:endParaRPr lang="en-US" b="1" dirty="0"/>
                    </a:p>
                  </a:txBody>
                  <a:tcPr/>
                </a:tc>
              </a:tr>
              <a:tr h="370840">
                <a:tc>
                  <a:txBody>
                    <a:bodyPr/>
                    <a:lstStyle/>
                    <a:p>
                      <a:pPr algn="ctr"/>
                      <a:r>
                        <a:rPr lang="en-US" dirty="0" smtClean="0"/>
                        <a:t>flag</a:t>
                      </a:r>
                      <a:endParaRPr lang="en-US" dirty="0"/>
                    </a:p>
                  </a:txBody>
                  <a:tcPr/>
                </a:tc>
                <a:tc>
                  <a:txBody>
                    <a:bodyPr/>
                    <a:lstStyle/>
                    <a:p>
                      <a:pPr algn="ctr"/>
                      <a:r>
                        <a:rPr lang="en-US" dirty="0" smtClean="0"/>
                        <a:t>1</a:t>
                      </a:r>
                      <a:endParaRPr lang="en-US" dirty="0"/>
                    </a:p>
                  </a:txBody>
                  <a:tcPr/>
                </a:tc>
                <a:tc>
                  <a:txBody>
                    <a:bodyPr/>
                    <a:lstStyle/>
                    <a:p>
                      <a:pPr algn="ctr"/>
                      <a:r>
                        <a:rPr lang="en-US" b="1" dirty="0" smtClean="0">
                          <a:solidFill>
                            <a:srgbClr val="FF0000"/>
                          </a:solidFill>
                        </a:rPr>
                        <a:t>S</a:t>
                      </a:r>
                      <a:endParaRPr lang="en-US" b="1" dirty="0">
                        <a:solidFill>
                          <a:srgbClr val="FF0000"/>
                        </a:solidFill>
                      </a:endParaRPr>
                    </a:p>
                  </a:txBody>
                  <a:tcPr/>
                </a:tc>
              </a:tr>
            </a:tbl>
          </a:graphicData>
        </a:graphic>
      </p:graphicFrame>
      <p:sp>
        <p:nvSpPr>
          <p:cNvPr id="7" name="TextBox 6"/>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xmlns="" val="481400941"/>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r>
              <a:tr h="370840">
                <a:tc>
                  <a:txBody>
                    <a:bodyPr/>
                    <a:lstStyle/>
                    <a:p>
                      <a:pPr algn="ctr"/>
                      <a:r>
                        <a:rPr lang="en-US" b="1" dirty="0" smtClean="0">
                          <a:solidFill>
                            <a:srgbClr val="FF0000"/>
                          </a:solidFill>
                        </a:rPr>
                        <a:t>flag</a:t>
                      </a:r>
                      <a:endParaRPr lang="en-US" b="1" dirty="0">
                        <a:solidFill>
                          <a:srgbClr val="FF0000"/>
                        </a:solidFill>
                      </a:endParaRPr>
                    </a:p>
                  </a:txBody>
                  <a:tcPr/>
                </a:tc>
                <a:tc>
                  <a:txBody>
                    <a:bodyPr/>
                    <a:lstStyle/>
                    <a:p>
                      <a:pPr algn="ctr"/>
                      <a:r>
                        <a:rPr lang="en-US" b="1" dirty="0" smtClean="0">
                          <a:solidFill>
                            <a:srgbClr val="FF0000"/>
                          </a:solidFill>
                        </a:rPr>
                        <a:t>1</a:t>
                      </a:r>
                      <a:endParaRPr lang="en-US" b="1" dirty="0">
                        <a:solidFill>
                          <a:srgbClr val="FF0000"/>
                        </a:solidFill>
                      </a:endParaRPr>
                    </a:p>
                  </a:txBody>
                  <a:tcPr/>
                </a:tc>
              </a:tr>
            </a:tbl>
          </a:graphicData>
        </a:graphic>
      </p:graphicFrame>
      <p:sp>
        <p:nvSpPr>
          <p:cNvPr id="11" name="Rectangle 10"/>
          <p:cNvSpPr/>
          <p:nvPr/>
        </p:nvSpPr>
        <p:spPr>
          <a:xfrm>
            <a:off x="4953000" y="4191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Read Resp. (flag=1)</a:t>
            </a:r>
            <a:endParaRPr lang="en-US" dirty="0">
              <a:solidFill>
                <a:schemeClr val="tx1"/>
              </a:solidFill>
            </a:endParaRPr>
          </a:p>
        </p:txBody>
      </p:sp>
      <p:sp>
        <p:nvSpPr>
          <p:cNvPr id="12" name="TextBox 11"/>
          <p:cNvSpPr txBox="1"/>
          <p:nvPr/>
        </p:nvSpPr>
        <p:spPr>
          <a:xfrm>
            <a:off x="7543800" y="4114800"/>
            <a:ext cx="490840" cy="369332"/>
          </a:xfrm>
          <a:prstGeom prst="rect">
            <a:avLst/>
          </a:prstGeom>
          <a:noFill/>
        </p:spPr>
        <p:txBody>
          <a:bodyPr wrap="none" rtlCol="0">
            <a:spAutoFit/>
          </a:bodyPr>
          <a:lstStyle/>
          <a:p>
            <a:r>
              <a:rPr lang="en-US" dirty="0" smtClean="0"/>
              <a:t>ICB</a:t>
            </a:r>
            <a:endParaRPr lang="en-US" dirty="0"/>
          </a:p>
        </p:txBody>
      </p:sp>
      <p:sp>
        <p:nvSpPr>
          <p:cNvPr id="14" name="TextBox 13"/>
          <p:cNvSpPr txBox="1"/>
          <p:nvPr/>
        </p:nvSpPr>
        <p:spPr>
          <a:xfrm>
            <a:off x="762000" y="1752600"/>
            <a:ext cx="3124200" cy="1754326"/>
          </a:xfrm>
          <a:prstGeom prst="rect">
            <a:avLst/>
          </a:prstGeom>
          <a:noFill/>
          <a:ln>
            <a:solidFill>
              <a:srgbClr val="002060"/>
            </a:solidFill>
          </a:ln>
        </p:spPr>
        <p:txBody>
          <a:bodyPr wrap="square" rtlCol="0">
            <a:spAutoFit/>
          </a:bodyPr>
          <a:lstStyle/>
          <a:p>
            <a:r>
              <a:rPr lang="en-US" dirty="0" smtClean="0"/>
              <a:t>Core 0 receives read request for ‘flag’. Because the cache line is modified it triggers a ‘</a:t>
            </a:r>
            <a:r>
              <a:rPr lang="en-US" dirty="0" err="1" smtClean="0"/>
              <a:t>writeback</a:t>
            </a:r>
            <a:r>
              <a:rPr lang="en-US" dirty="0" smtClean="0"/>
              <a:t>’ and then returns the now updated value and marks ‘flag’ as ‘Shared’ </a:t>
            </a:r>
          </a:p>
        </p:txBody>
      </p:sp>
      <p:graphicFrame>
        <p:nvGraphicFramePr>
          <p:cNvPr id="17" name="Table 16"/>
          <p:cNvGraphicFramePr>
            <a:graphicFrameLocks noGrp="1"/>
          </p:cNvGraphicFramePr>
          <p:nvPr>
            <p:extLst>
              <p:ext uri="{D42A27DB-BD31-4B8C-83A1-F6EECF244321}">
                <p14:modId xmlns:p14="http://schemas.microsoft.com/office/powerpoint/2010/main" xmlns="" val="1354864354"/>
              </p:ext>
            </p:extLst>
          </p:nvPr>
        </p:nvGraphicFramePr>
        <p:xfrm>
          <a:off x="64007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bl>
          </a:graphicData>
        </a:graphic>
      </p:graphicFrame>
      <p:sp>
        <p:nvSpPr>
          <p:cNvPr id="19" name="TextBox 18"/>
          <p:cNvSpPr txBox="1"/>
          <p:nvPr/>
        </p:nvSpPr>
        <p:spPr>
          <a:xfrm>
            <a:off x="4267200" y="1371600"/>
            <a:ext cx="1676400" cy="646331"/>
          </a:xfrm>
          <a:prstGeom prst="rect">
            <a:avLst/>
          </a:prstGeom>
          <a:noFill/>
        </p:spPr>
        <p:txBody>
          <a:bodyPr wrap="square" rtlCol="0">
            <a:spAutoFit/>
          </a:bodyPr>
          <a:lstStyle/>
          <a:p>
            <a:pPr algn="ctr"/>
            <a:r>
              <a:rPr lang="en-US" dirty="0" smtClean="0"/>
              <a:t>Core 0 Cache/Store Q</a:t>
            </a:r>
            <a:endParaRPr lang="en-US" dirty="0"/>
          </a:p>
        </p:txBody>
      </p:sp>
      <p:sp>
        <p:nvSpPr>
          <p:cNvPr id="20" name="TextBox 19"/>
          <p:cNvSpPr txBox="1"/>
          <p:nvPr/>
        </p:nvSpPr>
        <p:spPr>
          <a:xfrm>
            <a:off x="6553200" y="1334869"/>
            <a:ext cx="1676400" cy="646331"/>
          </a:xfrm>
          <a:prstGeom prst="rect">
            <a:avLst/>
          </a:prstGeom>
          <a:noFill/>
        </p:spPr>
        <p:txBody>
          <a:bodyPr wrap="square" rtlCol="0">
            <a:spAutoFit/>
          </a:bodyPr>
          <a:lstStyle/>
          <a:p>
            <a:pPr algn="ctr"/>
            <a:r>
              <a:rPr lang="en-US" dirty="0" smtClean="0"/>
              <a:t>Core 1 Cache/Store Q</a:t>
            </a:r>
            <a:endParaRPr lang="en-US" dirty="0"/>
          </a:p>
        </p:txBody>
      </p:sp>
      <p:graphicFrame>
        <p:nvGraphicFramePr>
          <p:cNvPr id="21" name="Table 20"/>
          <p:cNvGraphicFramePr>
            <a:graphicFrameLocks noGrp="1"/>
          </p:cNvGraphicFramePr>
          <p:nvPr>
            <p:extLst>
              <p:ext uri="{D42A27DB-BD31-4B8C-83A1-F6EECF244321}">
                <p14:modId xmlns:p14="http://schemas.microsoft.com/office/powerpoint/2010/main" xmlns="" val="2704556409"/>
              </p:ext>
            </p:extLst>
          </p:nvPr>
        </p:nvGraphicFramePr>
        <p:xfrm>
          <a:off x="44958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xmlns="" val="1231627180"/>
              </p:ext>
            </p:extLst>
          </p:nvPr>
        </p:nvGraphicFramePr>
        <p:xfrm>
          <a:off x="67437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xmlns="" val="3966334311"/>
              </p:ext>
            </p:extLst>
          </p:nvPr>
        </p:nvGraphicFramePr>
        <p:xfrm>
          <a:off x="44958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6">
                        <a:lumMod val="40000"/>
                        <a:lumOff val="60000"/>
                      </a:schemeClr>
                    </a:solidFill>
                  </a:tcPr>
                </a:tc>
                <a:tc>
                  <a:txBody>
                    <a:bodyPr/>
                    <a:lstStyle/>
                    <a:p>
                      <a:pPr algn="ctr"/>
                      <a:endParaRPr lang="en-US" dirty="0">
                        <a:solidFill>
                          <a:schemeClr val="tx1"/>
                        </a:solidFill>
                      </a:endParaRPr>
                    </a:p>
                  </a:txBody>
                  <a:tcPr>
                    <a:solidFill>
                      <a:schemeClr val="accent6">
                        <a:lumMod val="40000"/>
                        <a:lumOff val="60000"/>
                      </a:schemeClr>
                    </a:solidFill>
                  </a:tcPr>
                </a:tc>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xmlns="" val="2459464879"/>
              </p:ext>
            </p:extLst>
          </p:nvPr>
        </p:nvGraphicFramePr>
        <p:xfrm>
          <a:off x="67437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r>
                        <a:rPr lang="en-US" dirty="0" smtClean="0">
                          <a:solidFill>
                            <a:schemeClr val="tx1"/>
                          </a:solidFill>
                        </a:rPr>
                        <a:t>data</a:t>
                      </a:r>
                      <a:endParaRPr lang="en-US" dirty="0">
                        <a:solidFill>
                          <a:schemeClr val="tx1"/>
                        </a:solidFill>
                      </a:endParaRPr>
                    </a:p>
                  </a:txBody>
                  <a:tcPr>
                    <a:solidFill>
                      <a:schemeClr val="accent6">
                        <a:lumMod val="40000"/>
                        <a:lumOff val="60000"/>
                      </a:schemeClr>
                    </a:solidFill>
                  </a:tcPr>
                </a:tc>
                <a:tc>
                  <a:txBody>
                    <a:bodyPr/>
                    <a:lstStyle/>
                    <a:p>
                      <a:pPr algn="ctr"/>
                      <a:r>
                        <a:rPr lang="en-US" dirty="0" smtClean="0">
                          <a:solidFill>
                            <a:schemeClr val="tx1"/>
                          </a:solidFill>
                        </a:rPr>
                        <a:t>I</a:t>
                      </a:r>
                      <a:endParaRPr lang="en-US" dirty="0">
                        <a:solidFill>
                          <a:schemeClr val="tx1"/>
                        </a:solidFill>
                      </a:endParaRPr>
                    </a:p>
                  </a:txBody>
                  <a:tcPr>
                    <a:solidFill>
                      <a:schemeClr val="accent6">
                        <a:lumMod val="40000"/>
                        <a:lumOff val="60000"/>
                      </a:schemeClr>
                    </a:solidFill>
                  </a:tcPr>
                </a:tc>
              </a:tr>
            </a:tbl>
          </a:graphicData>
        </a:graphic>
      </p:graphicFrame>
      <p:sp>
        <p:nvSpPr>
          <p:cNvPr id="3" name="TextBox 2"/>
          <p:cNvSpPr txBox="1"/>
          <p:nvPr/>
        </p:nvSpPr>
        <p:spPr>
          <a:xfrm>
            <a:off x="5791200" y="1981200"/>
            <a:ext cx="905569" cy="369332"/>
          </a:xfrm>
          <a:prstGeom prst="rect">
            <a:avLst/>
          </a:prstGeom>
          <a:noFill/>
        </p:spPr>
        <p:txBody>
          <a:bodyPr wrap="none" rtlCol="0">
            <a:spAutoFit/>
          </a:bodyPr>
          <a:lstStyle/>
          <a:p>
            <a:r>
              <a:rPr lang="en-US" dirty="0" smtClean="0"/>
              <a:t>Store-Q</a:t>
            </a:r>
            <a:endParaRPr lang="en-US" dirty="0"/>
          </a:p>
        </p:txBody>
      </p:sp>
      <p:sp>
        <p:nvSpPr>
          <p:cNvPr id="23" name="TextBox 22"/>
          <p:cNvSpPr txBox="1"/>
          <p:nvPr/>
        </p:nvSpPr>
        <p:spPr>
          <a:xfrm>
            <a:off x="5938826" y="2350532"/>
            <a:ext cx="690574" cy="369332"/>
          </a:xfrm>
          <a:prstGeom prst="rect">
            <a:avLst/>
          </a:prstGeom>
          <a:noFill/>
        </p:spPr>
        <p:txBody>
          <a:bodyPr wrap="none" rtlCol="0">
            <a:spAutoFit/>
          </a:bodyPr>
          <a:lstStyle/>
          <a:p>
            <a:r>
              <a:rPr lang="en-US" dirty="0" err="1" smtClean="0"/>
              <a:t>Inv</a:t>
            </a:r>
            <a:r>
              <a:rPr lang="en-US" dirty="0" smtClean="0"/>
              <a:t>-Q</a:t>
            </a:r>
            <a:endParaRPr lang="en-US" dirty="0"/>
          </a:p>
        </p:txBody>
      </p:sp>
      <p:sp>
        <p:nvSpPr>
          <p:cNvPr id="24" name="Down Arrow 23"/>
          <p:cNvSpPr/>
          <p:nvPr/>
        </p:nvSpPr>
        <p:spPr>
          <a:xfrm>
            <a:off x="5257800" y="3659372"/>
            <a:ext cx="3810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urved Right Arrow 5"/>
          <p:cNvSpPr/>
          <p:nvPr/>
        </p:nvSpPr>
        <p:spPr>
          <a:xfrm>
            <a:off x="3429000" y="3397229"/>
            <a:ext cx="533400" cy="198031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TextBox 24"/>
          <p:cNvSpPr txBox="1"/>
          <p:nvPr/>
        </p:nvSpPr>
        <p:spPr>
          <a:xfrm>
            <a:off x="990600" y="3641972"/>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dirty="0" smtClean="0"/>
              <a:t>    data = 1;</a:t>
            </a:r>
          </a:p>
          <a:p>
            <a:r>
              <a:rPr lang="en-US" sz="1200" dirty="0"/>
              <a:t> </a:t>
            </a:r>
            <a:r>
              <a:rPr lang="en-US" sz="1200" dirty="0" smtClean="0"/>
              <a:t>   __</a:t>
            </a:r>
            <a:r>
              <a:rPr lang="en-US" sz="1200" dirty="0" err="1" smtClean="0"/>
              <a:t>mb_release</a:t>
            </a:r>
            <a:r>
              <a:rPr lang="en-US" sz="1200" dirty="0" smtClean="0"/>
              <a:t>();</a:t>
            </a:r>
          </a:p>
          <a:p>
            <a:r>
              <a:rPr lang="en-US" sz="1200" dirty="0" smtClean="0"/>
              <a:t>    flag = 1;</a:t>
            </a:r>
          </a:p>
          <a:p>
            <a:r>
              <a:rPr lang="en-US" sz="1200" b="1" dirty="0" smtClean="0">
                <a:solidFill>
                  <a:srgbClr val="FF0000"/>
                </a:solidFill>
              </a:rPr>
              <a:t>}</a:t>
            </a:r>
            <a:endParaRPr lang="en-US" sz="1200" b="1" dirty="0">
              <a:solidFill>
                <a:srgbClr val="FF0000"/>
              </a:solidFill>
            </a:endParaRPr>
          </a:p>
        </p:txBody>
      </p:sp>
      <p:sp>
        <p:nvSpPr>
          <p:cNvPr id="26" name="TextBox 25"/>
          <p:cNvSpPr txBox="1"/>
          <p:nvPr/>
        </p:nvSpPr>
        <p:spPr>
          <a:xfrm>
            <a:off x="990600" y="5004137"/>
            <a:ext cx="1905000" cy="1015663"/>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b="1" dirty="0" smtClean="0">
                <a:solidFill>
                  <a:srgbClr val="FF0000"/>
                </a:solidFill>
              </a:rPr>
              <a:t>    while (flag == 0);</a:t>
            </a:r>
          </a:p>
          <a:p>
            <a:r>
              <a:rPr lang="en-US" sz="1200" dirty="0" smtClean="0"/>
              <a:t>    assert(data);</a:t>
            </a:r>
          </a:p>
          <a:p>
            <a:r>
              <a:rPr lang="en-US" sz="1200" dirty="0" smtClean="0"/>
              <a:t>}</a:t>
            </a:r>
            <a:endParaRPr lang="en-US" sz="1200" dirty="0"/>
          </a:p>
        </p:txBody>
      </p:sp>
    </p:spTree>
    <p:extLst>
      <p:ext uri="{BB962C8B-B14F-4D97-AF65-F5344CB8AC3E}">
        <p14:creationId xmlns:p14="http://schemas.microsoft.com/office/powerpoint/2010/main" xmlns="" val="222762863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Invalidate Q Issue Example</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xmlns="" val="2263386483"/>
              </p:ext>
            </p:extLst>
          </p:nvPr>
        </p:nvGraphicFramePr>
        <p:xfrm>
          <a:off x="40766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1</a:t>
                      </a:r>
                      <a:endParaRPr lang="en-US" dirty="0"/>
                    </a:p>
                  </a:txBody>
                  <a:tcPr/>
                </a:tc>
                <a:tc>
                  <a:txBody>
                    <a:bodyPr/>
                    <a:lstStyle/>
                    <a:p>
                      <a:pPr algn="ctr"/>
                      <a:r>
                        <a:rPr lang="en-US" b="1" dirty="0" smtClean="0"/>
                        <a:t>M</a:t>
                      </a:r>
                      <a:endParaRPr lang="en-US" b="1" dirty="0"/>
                    </a:p>
                  </a:txBody>
                  <a:tcPr/>
                </a:tc>
              </a:tr>
              <a:tr h="370840">
                <a:tc>
                  <a:txBody>
                    <a:bodyPr/>
                    <a:lstStyle/>
                    <a:p>
                      <a:pPr algn="ctr"/>
                      <a:r>
                        <a:rPr lang="en-US" dirty="0" smtClean="0"/>
                        <a:t>flag</a:t>
                      </a:r>
                      <a:endParaRPr lang="en-US" dirty="0"/>
                    </a:p>
                  </a:txBody>
                  <a:tcPr/>
                </a:tc>
                <a:tc>
                  <a:txBody>
                    <a:bodyPr/>
                    <a:lstStyle/>
                    <a:p>
                      <a:pPr algn="ctr"/>
                      <a:r>
                        <a:rPr lang="en-US" dirty="0" smtClean="0"/>
                        <a:t>1</a:t>
                      </a:r>
                      <a:endParaRPr lang="en-US" dirty="0"/>
                    </a:p>
                  </a:txBody>
                  <a:tcPr/>
                </a:tc>
                <a:tc>
                  <a:txBody>
                    <a:bodyPr/>
                    <a:lstStyle/>
                    <a:p>
                      <a:pPr algn="ctr"/>
                      <a:r>
                        <a:rPr lang="en-US" b="1" dirty="0" smtClean="0"/>
                        <a:t>S</a:t>
                      </a:r>
                      <a:endParaRPr lang="en-US" b="1" dirty="0"/>
                    </a:p>
                  </a:txBody>
                  <a:tcPr/>
                </a:tc>
              </a:tr>
            </a:tbl>
          </a:graphicData>
        </a:graphic>
      </p:graphicFrame>
      <p:sp>
        <p:nvSpPr>
          <p:cNvPr id="7" name="TextBox 6"/>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xmlns="" val="6295759"/>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flag</a:t>
                      </a:r>
                      <a:endParaRPr lang="en-US" dirty="0"/>
                    </a:p>
                  </a:txBody>
                  <a:tcPr/>
                </a:tc>
                <a:tc>
                  <a:txBody>
                    <a:bodyPr/>
                    <a:lstStyle/>
                    <a:p>
                      <a:pPr algn="ctr"/>
                      <a:r>
                        <a:rPr lang="en-US" dirty="0" smtClean="0"/>
                        <a:t>1</a:t>
                      </a:r>
                      <a:endParaRPr lang="en-US" dirty="0"/>
                    </a:p>
                  </a:txBody>
                  <a:tcPr/>
                </a:tc>
              </a:tr>
            </a:tbl>
          </a:graphicData>
        </a:graphic>
      </p:graphicFrame>
      <p:sp>
        <p:nvSpPr>
          <p:cNvPr id="14" name="TextBox 13"/>
          <p:cNvSpPr txBox="1"/>
          <p:nvPr/>
        </p:nvSpPr>
        <p:spPr>
          <a:xfrm>
            <a:off x="762000" y="1752600"/>
            <a:ext cx="3124200" cy="923330"/>
          </a:xfrm>
          <a:prstGeom prst="rect">
            <a:avLst/>
          </a:prstGeom>
          <a:noFill/>
          <a:ln>
            <a:solidFill>
              <a:srgbClr val="002060"/>
            </a:solidFill>
          </a:ln>
        </p:spPr>
        <p:txBody>
          <a:bodyPr wrap="square" rtlCol="0">
            <a:spAutoFit/>
          </a:bodyPr>
          <a:lstStyle/>
          <a:p>
            <a:r>
              <a:rPr lang="en-US" dirty="0" smtClean="0"/>
              <a:t>Core 1 receives the ‘flag’ cache line and installs it in the cache as ‘Shared’</a:t>
            </a:r>
          </a:p>
        </p:txBody>
      </p:sp>
      <p:graphicFrame>
        <p:nvGraphicFramePr>
          <p:cNvPr id="17" name="Table 16"/>
          <p:cNvGraphicFramePr>
            <a:graphicFrameLocks noGrp="1"/>
          </p:cNvGraphicFramePr>
          <p:nvPr>
            <p:extLst>
              <p:ext uri="{D42A27DB-BD31-4B8C-83A1-F6EECF244321}">
                <p14:modId xmlns:p14="http://schemas.microsoft.com/office/powerpoint/2010/main" xmlns="" val="4079607561"/>
              </p:ext>
            </p:extLst>
          </p:nvPr>
        </p:nvGraphicFramePr>
        <p:xfrm>
          <a:off x="64007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r h="370840">
                <a:tc>
                  <a:txBody>
                    <a:bodyPr/>
                    <a:lstStyle/>
                    <a:p>
                      <a:pPr algn="ctr"/>
                      <a:r>
                        <a:rPr lang="en-US" b="1" dirty="0" smtClean="0">
                          <a:solidFill>
                            <a:srgbClr val="FF0000"/>
                          </a:solidFill>
                        </a:rPr>
                        <a:t>flag</a:t>
                      </a:r>
                      <a:endParaRPr lang="en-US" b="1" dirty="0">
                        <a:solidFill>
                          <a:srgbClr val="FF0000"/>
                        </a:solidFill>
                      </a:endParaRPr>
                    </a:p>
                  </a:txBody>
                  <a:tcPr/>
                </a:tc>
                <a:tc>
                  <a:txBody>
                    <a:bodyPr/>
                    <a:lstStyle/>
                    <a:p>
                      <a:pPr algn="ctr"/>
                      <a:r>
                        <a:rPr lang="en-US" b="1" dirty="0" smtClean="0">
                          <a:solidFill>
                            <a:srgbClr val="FF0000"/>
                          </a:solidFill>
                        </a:rPr>
                        <a:t>1</a:t>
                      </a:r>
                      <a:endParaRPr lang="en-US" b="1" dirty="0">
                        <a:solidFill>
                          <a:srgbClr val="FF0000"/>
                        </a:solidFill>
                      </a:endParaRPr>
                    </a:p>
                  </a:txBody>
                  <a:tcPr/>
                </a:tc>
                <a:tc>
                  <a:txBody>
                    <a:bodyPr/>
                    <a:lstStyle/>
                    <a:p>
                      <a:pPr algn="ctr"/>
                      <a:r>
                        <a:rPr lang="en-US" b="1" dirty="0" smtClean="0">
                          <a:solidFill>
                            <a:srgbClr val="FF0000"/>
                          </a:solidFill>
                        </a:rPr>
                        <a:t>S</a:t>
                      </a:r>
                      <a:endParaRPr lang="en-US" b="1" dirty="0">
                        <a:solidFill>
                          <a:srgbClr val="FF0000"/>
                        </a:solidFill>
                      </a:endParaRPr>
                    </a:p>
                  </a:txBody>
                  <a:tcPr/>
                </a:tc>
              </a:tr>
            </a:tbl>
          </a:graphicData>
        </a:graphic>
      </p:graphicFrame>
      <p:sp>
        <p:nvSpPr>
          <p:cNvPr id="19" name="TextBox 18"/>
          <p:cNvSpPr txBox="1"/>
          <p:nvPr/>
        </p:nvSpPr>
        <p:spPr>
          <a:xfrm>
            <a:off x="4267200" y="1371600"/>
            <a:ext cx="1676400" cy="646331"/>
          </a:xfrm>
          <a:prstGeom prst="rect">
            <a:avLst/>
          </a:prstGeom>
          <a:noFill/>
        </p:spPr>
        <p:txBody>
          <a:bodyPr wrap="square" rtlCol="0">
            <a:spAutoFit/>
          </a:bodyPr>
          <a:lstStyle/>
          <a:p>
            <a:pPr algn="ctr"/>
            <a:r>
              <a:rPr lang="en-US" dirty="0" smtClean="0"/>
              <a:t>Core 0 Cache/Store Q</a:t>
            </a:r>
            <a:endParaRPr lang="en-US" dirty="0"/>
          </a:p>
        </p:txBody>
      </p:sp>
      <p:sp>
        <p:nvSpPr>
          <p:cNvPr id="20" name="TextBox 19"/>
          <p:cNvSpPr txBox="1"/>
          <p:nvPr/>
        </p:nvSpPr>
        <p:spPr>
          <a:xfrm>
            <a:off x="6553200" y="1334869"/>
            <a:ext cx="1676400" cy="646331"/>
          </a:xfrm>
          <a:prstGeom prst="rect">
            <a:avLst/>
          </a:prstGeom>
          <a:noFill/>
        </p:spPr>
        <p:txBody>
          <a:bodyPr wrap="square" rtlCol="0">
            <a:spAutoFit/>
          </a:bodyPr>
          <a:lstStyle/>
          <a:p>
            <a:pPr algn="ctr"/>
            <a:r>
              <a:rPr lang="en-US" dirty="0" smtClean="0"/>
              <a:t>Core 1 Cache/Store Q</a:t>
            </a:r>
            <a:endParaRPr lang="en-US" dirty="0"/>
          </a:p>
        </p:txBody>
      </p:sp>
      <p:graphicFrame>
        <p:nvGraphicFramePr>
          <p:cNvPr id="21" name="Table 20"/>
          <p:cNvGraphicFramePr>
            <a:graphicFrameLocks noGrp="1"/>
          </p:cNvGraphicFramePr>
          <p:nvPr>
            <p:extLst>
              <p:ext uri="{D42A27DB-BD31-4B8C-83A1-F6EECF244321}">
                <p14:modId xmlns:p14="http://schemas.microsoft.com/office/powerpoint/2010/main" xmlns="" val="573184077"/>
              </p:ext>
            </p:extLst>
          </p:nvPr>
        </p:nvGraphicFramePr>
        <p:xfrm>
          <a:off x="44958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xmlns="" val="987656884"/>
              </p:ext>
            </p:extLst>
          </p:nvPr>
        </p:nvGraphicFramePr>
        <p:xfrm>
          <a:off x="67437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xmlns="" val="796561659"/>
              </p:ext>
            </p:extLst>
          </p:nvPr>
        </p:nvGraphicFramePr>
        <p:xfrm>
          <a:off x="44958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6">
                        <a:lumMod val="40000"/>
                        <a:lumOff val="60000"/>
                      </a:schemeClr>
                    </a:solidFill>
                  </a:tcPr>
                </a:tc>
                <a:tc>
                  <a:txBody>
                    <a:bodyPr/>
                    <a:lstStyle/>
                    <a:p>
                      <a:pPr algn="ctr"/>
                      <a:endParaRPr lang="en-US" dirty="0">
                        <a:solidFill>
                          <a:schemeClr val="tx1"/>
                        </a:solidFill>
                      </a:endParaRPr>
                    </a:p>
                  </a:txBody>
                  <a:tcPr>
                    <a:solidFill>
                      <a:schemeClr val="accent6">
                        <a:lumMod val="40000"/>
                        <a:lumOff val="60000"/>
                      </a:schemeClr>
                    </a:solidFill>
                  </a:tcPr>
                </a:tc>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xmlns="" val="64807789"/>
              </p:ext>
            </p:extLst>
          </p:nvPr>
        </p:nvGraphicFramePr>
        <p:xfrm>
          <a:off x="67437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r>
                        <a:rPr lang="en-US" dirty="0" smtClean="0">
                          <a:solidFill>
                            <a:schemeClr val="tx1"/>
                          </a:solidFill>
                        </a:rPr>
                        <a:t>data</a:t>
                      </a:r>
                      <a:endParaRPr lang="en-US" dirty="0">
                        <a:solidFill>
                          <a:schemeClr val="tx1"/>
                        </a:solidFill>
                      </a:endParaRPr>
                    </a:p>
                  </a:txBody>
                  <a:tcPr>
                    <a:solidFill>
                      <a:schemeClr val="accent6">
                        <a:lumMod val="40000"/>
                        <a:lumOff val="60000"/>
                      </a:schemeClr>
                    </a:solidFill>
                  </a:tcPr>
                </a:tc>
                <a:tc>
                  <a:txBody>
                    <a:bodyPr/>
                    <a:lstStyle/>
                    <a:p>
                      <a:pPr algn="ctr"/>
                      <a:r>
                        <a:rPr lang="en-US" dirty="0" smtClean="0">
                          <a:solidFill>
                            <a:schemeClr val="tx1"/>
                          </a:solidFill>
                        </a:rPr>
                        <a:t>I</a:t>
                      </a:r>
                      <a:endParaRPr lang="en-US" dirty="0">
                        <a:solidFill>
                          <a:schemeClr val="tx1"/>
                        </a:solidFill>
                      </a:endParaRPr>
                    </a:p>
                  </a:txBody>
                  <a:tcPr>
                    <a:solidFill>
                      <a:schemeClr val="accent6">
                        <a:lumMod val="40000"/>
                        <a:lumOff val="60000"/>
                      </a:schemeClr>
                    </a:solidFill>
                  </a:tcPr>
                </a:tc>
              </a:tr>
            </a:tbl>
          </a:graphicData>
        </a:graphic>
      </p:graphicFrame>
      <p:sp>
        <p:nvSpPr>
          <p:cNvPr id="3" name="TextBox 2"/>
          <p:cNvSpPr txBox="1"/>
          <p:nvPr/>
        </p:nvSpPr>
        <p:spPr>
          <a:xfrm>
            <a:off x="5791200" y="1981200"/>
            <a:ext cx="905569" cy="369332"/>
          </a:xfrm>
          <a:prstGeom prst="rect">
            <a:avLst/>
          </a:prstGeom>
          <a:noFill/>
        </p:spPr>
        <p:txBody>
          <a:bodyPr wrap="none" rtlCol="0">
            <a:spAutoFit/>
          </a:bodyPr>
          <a:lstStyle/>
          <a:p>
            <a:r>
              <a:rPr lang="en-US" dirty="0" smtClean="0"/>
              <a:t>Store-Q</a:t>
            </a:r>
            <a:endParaRPr lang="en-US" dirty="0"/>
          </a:p>
        </p:txBody>
      </p:sp>
      <p:sp>
        <p:nvSpPr>
          <p:cNvPr id="23" name="TextBox 22"/>
          <p:cNvSpPr txBox="1"/>
          <p:nvPr/>
        </p:nvSpPr>
        <p:spPr>
          <a:xfrm>
            <a:off x="5938826" y="2350532"/>
            <a:ext cx="690574" cy="369332"/>
          </a:xfrm>
          <a:prstGeom prst="rect">
            <a:avLst/>
          </a:prstGeom>
          <a:noFill/>
        </p:spPr>
        <p:txBody>
          <a:bodyPr wrap="none" rtlCol="0">
            <a:spAutoFit/>
          </a:bodyPr>
          <a:lstStyle/>
          <a:p>
            <a:r>
              <a:rPr lang="en-US" dirty="0" err="1" smtClean="0"/>
              <a:t>Inv</a:t>
            </a:r>
            <a:r>
              <a:rPr lang="en-US" dirty="0" smtClean="0"/>
              <a:t>-Q</a:t>
            </a:r>
            <a:endParaRPr lang="en-US" dirty="0"/>
          </a:p>
        </p:txBody>
      </p:sp>
      <p:sp>
        <p:nvSpPr>
          <p:cNvPr id="24" name="Rectangle 23"/>
          <p:cNvSpPr/>
          <p:nvPr/>
        </p:nvSpPr>
        <p:spPr>
          <a:xfrm>
            <a:off x="4953000" y="4191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Read Resp. (flag=1)</a:t>
            </a:r>
            <a:endParaRPr lang="en-US" dirty="0">
              <a:solidFill>
                <a:schemeClr val="tx1"/>
              </a:solidFill>
            </a:endParaRPr>
          </a:p>
        </p:txBody>
      </p:sp>
      <p:sp>
        <p:nvSpPr>
          <p:cNvPr id="25" name="TextBox 24"/>
          <p:cNvSpPr txBox="1"/>
          <p:nvPr/>
        </p:nvSpPr>
        <p:spPr>
          <a:xfrm>
            <a:off x="7543800" y="4114800"/>
            <a:ext cx="490840" cy="369332"/>
          </a:xfrm>
          <a:prstGeom prst="rect">
            <a:avLst/>
          </a:prstGeom>
          <a:noFill/>
        </p:spPr>
        <p:txBody>
          <a:bodyPr wrap="none" rtlCol="0">
            <a:spAutoFit/>
          </a:bodyPr>
          <a:lstStyle/>
          <a:p>
            <a:r>
              <a:rPr lang="en-US" dirty="0" smtClean="0"/>
              <a:t>ICB</a:t>
            </a:r>
            <a:endParaRPr lang="en-US" dirty="0"/>
          </a:p>
        </p:txBody>
      </p:sp>
      <p:sp>
        <p:nvSpPr>
          <p:cNvPr id="26" name="Down Arrow 25"/>
          <p:cNvSpPr/>
          <p:nvPr/>
        </p:nvSpPr>
        <p:spPr>
          <a:xfrm rot="10800000">
            <a:off x="6858000" y="3659372"/>
            <a:ext cx="3810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990600" y="3641972"/>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dirty="0" smtClean="0"/>
              <a:t>    data = 1;</a:t>
            </a:r>
          </a:p>
          <a:p>
            <a:r>
              <a:rPr lang="en-US" sz="1200" dirty="0"/>
              <a:t> </a:t>
            </a:r>
            <a:r>
              <a:rPr lang="en-US" sz="1200" dirty="0" smtClean="0"/>
              <a:t>   __</a:t>
            </a:r>
            <a:r>
              <a:rPr lang="en-US" sz="1200" dirty="0" err="1" smtClean="0"/>
              <a:t>mb_release</a:t>
            </a:r>
            <a:r>
              <a:rPr lang="en-US" sz="1200" dirty="0" smtClean="0"/>
              <a:t>();</a:t>
            </a:r>
          </a:p>
          <a:p>
            <a:r>
              <a:rPr lang="en-US" sz="1200" dirty="0" smtClean="0"/>
              <a:t>    flag = 1;</a:t>
            </a:r>
          </a:p>
          <a:p>
            <a:r>
              <a:rPr lang="en-US" sz="1200" b="1" dirty="0" smtClean="0">
                <a:solidFill>
                  <a:srgbClr val="FF0000"/>
                </a:solidFill>
              </a:rPr>
              <a:t>}</a:t>
            </a:r>
            <a:endParaRPr lang="en-US" sz="1200" b="1" dirty="0">
              <a:solidFill>
                <a:srgbClr val="FF0000"/>
              </a:solidFill>
            </a:endParaRPr>
          </a:p>
        </p:txBody>
      </p:sp>
      <p:sp>
        <p:nvSpPr>
          <p:cNvPr id="28" name="TextBox 27"/>
          <p:cNvSpPr txBox="1"/>
          <p:nvPr/>
        </p:nvSpPr>
        <p:spPr>
          <a:xfrm>
            <a:off x="990600" y="5004137"/>
            <a:ext cx="1905000" cy="1015663"/>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b="1" dirty="0" smtClean="0">
                <a:solidFill>
                  <a:srgbClr val="FF0000"/>
                </a:solidFill>
              </a:rPr>
              <a:t>    while (flag == 0);</a:t>
            </a:r>
          </a:p>
          <a:p>
            <a:r>
              <a:rPr lang="en-US" sz="1200" dirty="0" smtClean="0"/>
              <a:t>    assert(data);</a:t>
            </a:r>
          </a:p>
          <a:p>
            <a:r>
              <a:rPr lang="en-US" sz="1200" dirty="0" smtClean="0"/>
              <a:t>}</a:t>
            </a:r>
            <a:endParaRPr lang="en-US" sz="1200" dirty="0"/>
          </a:p>
        </p:txBody>
      </p:sp>
    </p:spTree>
    <p:extLst>
      <p:ext uri="{BB962C8B-B14F-4D97-AF65-F5344CB8AC3E}">
        <p14:creationId xmlns:p14="http://schemas.microsoft.com/office/powerpoint/2010/main" xmlns="" val="81114576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Invalidate Q Issue Example</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xmlns="" val="1533972742"/>
              </p:ext>
            </p:extLst>
          </p:nvPr>
        </p:nvGraphicFramePr>
        <p:xfrm>
          <a:off x="40766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1</a:t>
                      </a:r>
                      <a:endParaRPr lang="en-US" dirty="0"/>
                    </a:p>
                  </a:txBody>
                  <a:tcPr/>
                </a:tc>
                <a:tc>
                  <a:txBody>
                    <a:bodyPr/>
                    <a:lstStyle/>
                    <a:p>
                      <a:pPr algn="ctr"/>
                      <a:r>
                        <a:rPr lang="en-US" b="1" dirty="0" smtClean="0"/>
                        <a:t>M</a:t>
                      </a:r>
                      <a:endParaRPr lang="en-US" b="1" dirty="0"/>
                    </a:p>
                  </a:txBody>
                  <a:tcPr/>
                </a:tc>
              </a:tr>
              <a:tr h="370840">
                <a:tc>
                  <a:txBody>
                    <a:bodyPr/>
                    <a:lstStyle/>
                    <a:p>
                      <a:pPr algn="ctr"/>
                      <a:r>
                        <a:rPr lang="en-US" dirty="0" smtClean="0"/>
                        <a:t>flag</a:t>
                      </a:r>
                      <a:endParaRPr lang="en-US" dirty="0"/>
                    </a:p>
                  </a:txBody>
                  <a:tcPr/>
                </a:tc>
                <a:tc>
                  <a:txBody>
                    <a:bodyPr/>
                    <a:lstStyle/>
                    <a:p>
                      <a:pPr algn="ctr"/>
                      <a:r>
                        <a:rPr lang="en-US" dirty="0" smtClean="0"/>
                        <a:t>1</a:t>
                      </a:r>
                      <a:endParaRPr lang="en-US" dirty="0"/>
                    </a:p>
                  </a:txBody>
                  <a:tcPr/>
                </a:tc>
                <a:tc>
                  <a:txBody>
                    <a:bodyPr/>
                    <a:lstStyle/>
                    <a:p>
                      <a:pPr algn="ctr"/>
                      <a:r>
                        <a:rPr lang="en-US" b="1" dirty="0" smtClean="0"/>
                        <a:t>S</a:t>
                      </a:r>
                      <a:endParaRPr lang="en-US" b="1" dirty="0"/>
                    </a:p>
                  </a:txBody>
                  <a:tcPr/>
                </a:tc>
              </a:tr>
            </a:tbl>
          </a:graphicData>
        </a:graphic>
      </p:graphicFrame>
      <p:sp>
        <p:nvSpPr>
          <p:cNvPr id="7" name="TextBox 6"/>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xmlns="" val="2344659205"/>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flag</a:t>
                      </a:r>
                      <a:endParaRPr lang="en-US" dirty="0"/>
                    </a:p>
                  </a:txBody>
                  <a:tcPr/>
                </a:tc>
                <a:tc>
                  <a:txBody>
                    <a:bodyPr/>
                    <a:lstStyle/>
                    <a:p>
                      <a:pPr algn="ctr"/>
                      <a:r>
                        <a:rPr lang="en-US" dirty="0" smtClean="0"/>
                        <a:t>1</a:t>
                      </a:r>
                      <a:endParaRPr lang="en-US" dirty="0"/>
                    </a:p>
                  </a:txBody>
                  <a:tcPr/>
                </a:tc>
              </a:tr>
            </a:tbl>
          </a:graphicData>
        </a:graphic>
      </p:graphicFrame>
      <p:sp>
        <p:nvSpPr>
          <p:cNvPr id="14" name="TextBox 13"/>
          <p:cNvSpPr txBox="1"/>
          <p:nvPr/>
        </p:nvSpPr>
        <p:spPr>
          <a:xfrm>
            <a:off x="762000" y="1752600"/>
            <a:ext cx="3124200" cy="1754326"/>
          </a:xfrm>
          <a:prstGeom prst="rect">
            <a:avLst/>
          </a:prstGeom>
          <a:noFill/>
          <a:ln>
            <a:solidFill>
              <a:srgbClr val="002060"/>
            </a:solidFill>
          </a:ln>
        </p:spPr>
        <p:txBody>
          <a:bodyPr wrap="square" rtlCol="0">
            <a:spAutoFit/>
          </a:bodyPr>
          <a:lstStyle/>
          <a:p>
            <a:r>
              <a:rPr lang="en-US" dirty="0" smtClean="0"/>
              <a:t>Core 1 can now continue execution. The ‘data’ cache line is in the cache and valid and the stale value is read.</a:t>
            </a:r>
          </a:p>
          <a:p>
            <a:r>
              <a:rPr lang="en-US" dirty="0" smtClean="0"/>
              <a:t>Note: No MESI </a:t>
            </a:r>
            <a:r>
              <a:rPr lang="en-US" dirty="0" err="1" smtClean="0"/>
              <a:t>msg</a:t>
            </a:r>
            <a:r>
              <a:rPr lang="en-US" dirty="0" smtClean="0"/>
              <a:t> was sent so the contract is upheld.</a:t>
            </a:r>
          </a:p>
        </p:txBody>
      </p:sp>
      <p:graphicFrame>
        <p:nvGraphicFramePr>
          <p:cNvPr id="17" name="Table 16"/>
          <p:cNvGraphicFramePr>
            <a:graphicFrameLocks noGrp="1"/>
          </p:cNvGraphicFramePr>
          <p:nvPr>
            <p:extLst>
              <p:ext uri="{D42A27DB-BD31-4B8C-83A1-F6EECF244321}">
                <p14:modId xmlns:p14="http://schemas.microsoft.com/office/powerpoint/2010/main" xmlns="" val="2089826946"/>
              </p:ext>
            </p:extLst>
          </p:nvPr>
        </p:nvGraphicFramePr>
        <p:xfrm>
          <a:off x="64007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solidFill>
                            <a:srgbClr val="FFFF00"/>
                          </a:solidFill>
                        </a:rPr>
                        <a:t>data</a:t>
                      </a:r>
                      <a:endParaRPr lang="en-US" dirty="0">
                        <a:solidFill>
                          <a:srgbClr val="FFFF00"/>
                        </a:solidFill>
                      </a:endParaRPr>
                    </a:p>
                  </a:txBody>
                  <a:tcPr/>
                </a:tc>
                <a:tc>
                  <a:txBody>
                    <a:bodyPr/>
                    <a:lstStyle/>
                    <a:p>
                      <a:pPr algn="ctr"/>
                      <a:r>
                        <a:rPr lang="en-US" dirty="0" smtClean="0">
                          <a:solidFill>
                            <a:srgbClr val="FFFF00"/>
                          </a:solidFill>
                        </a:rPr>
                        <a:t>0</a:t>
                      </a:r>
                      <a:endParaRPr lang="en-US" dirty="0">
                        <a:solidFill>
                          <a:srgbClr val="FFFF00"/>
                        </a:solidFill>
                      </a:endParaRPr>
                    </a:p>
                  </a:txBody>
                  <a:tcPr/>
                </a:tc>
                <a:tc>
                  <a:txBody>
                    <a:bodyPr/>
                    <a:lstStyle/>
                    <a:p>
                      <a:pPr algn="ctr"/>
                      <a:r>
                        <a:rPr lang="en-US" b="1" dirty="0" smtClean="0">
                          <a:solidFill>
                            <a:srgbClr val="FFFF00"/>
                          </a:solidFill>
                        </a:rPr>
                        <a:t>E</a:t>
                      </a:r>
                      <a:endParaRPr lang="en-US" b="1" dirty="0">
                        <a:solidFill>
                          <a:srgbClr val="FFFF00"/>
                        </a:solidFill>
                      </a:endParaRPr>
                    </a:p>
                  </a:txBody>
                  <a:tcPr/>
                </a:tc>
              </a:tr>
              <a:tr h="370840">
                <a:tc>
                  <a:txBody>
                    <a:bodyPr/>
                    <a:lstStyle/>
                    <a:p>
                      <a:pPr algn="ctr"/>
                      <a:r>
                        <a:rPr lang="en-US" dirty="0" smtClean="0"/>
                        <a:t>flag</a:t>
                      </a:r>
                      <a:endParaRPr lang="en-US" dirty="0"/>
                    </a:p>
                  </a:txBody>
                  <a:tcPr/>
                </a:tc>
                <a:tc>
                  <a:txBody>
                    <a:bodyPr/>
                    <a:lstStyle/>
                    <a:p>
                      <a:pPr algn="ctr"/>
                      <a:r>
                        <a:rPr lang="en-US" dirty="0" smtClean="0"/>
                        <a:t>1</a:t>
                      </a:r>
                      <a:endParaRPr lang="en-US" dirty="0"/>
                    </a:p>
                  </a:txBody>
                  <a:tcPr/>
                </a:tc>
                <a:tc>
                  <a:txBody>
                    <a:bodyPr/>
                    <a:lstStyle/>
                    <a:p>
                      <a:pPr algn="ctr"/>
                      <a:r>
                        <a:rPr lang="en-US" b="1" dirty="0" smtClean="0"/>
                        <a:t>S</a:t>
                      </a:r>
                      <a:endParaRPr lang="en-US" b="1" dirty="0"/>
                    </a:p>
                  </a:txBody>
                  <a:tcPr/>
                </a:tc>
              </a:tr>
            </a:tbl>
          </a:graphicData>
        </a:graphic>
      </p:graphicFrame>
      <p:sp>
        <p:nvSpPr>
          <p:cNvPr id="19" name="TextBox 18"/>
          <p:cNvSpPr txBox="1"/>
          <p:nvPr/>
        </p:nvSpPr>
        <p:spPr>
          <a:xfrm>
            <a:off x="4267200" y="1371600"/>
            <a:ext cx="1676400" cy="646331"/>
          </a:xfrm>
          <a:prstGeom prst="rect">
            <a:avLst/>
          </a:prstGeom>
          <a:noFill/>
        </p:spPr>
        <p:txBody>
          <a:bodyPr wrap="square" rtlCol="0">
            <a:spAutoFit/>
          </a:bodyPr>
          <a:lstStyle/>
          <a:p>
            <a:pPr algn="ctr"/>
            <a:r>
              <a:rPr lang="en-US" dirty="0" smtClean="0"/>
              <a:t>Core 0 Cache/Store Q</a:t>
            </a:r>
            <a:endParaRPr lang="en-US" dirty="0"/>
          </a:p>
        </p:txBody>
      </p:sp>
      <p:sp>
        <p:nvSpPr>
          <p:cNvPr id="20" name="TextBox 19"/>
          <p:cNvSpPr txBox="1"/>
          <p:nvPr/>
        </p:nvSpPr>
        <p:spPr>
          <a:xfrm>
            <a:off x="6553200" y="1334869"/>
            <a:ext cx="1676400" cy="646331"/>
          </a:xfrm>
          <a:prstGeom prst="rect">
            <a:avLst/>
          </a:prstGeom>
          <a:noFill/>
        </p:spPr>
        <p:txBody>
          <a:bodyPr wrap="square" rtlCol="0">
            <a:spAutoFit/>
          </a:bodyPr>
          <a:lstStyle/>
          <a:p>
            <a:pPr algn="ctr"/>
            <a:r>
              <a:rPr lang="en-US" dirty="0" smtClean="0"/>
              <a:t>Core 1 Cache/Store Q</a:t>
            </a:r>
            <a:endParaRPr lang="en-US" dirty="0"/>
          </a:p>
        </p:txBody>
      </p:sp>
      <p:graphicFrame>
        <p:nvGraphicFramePr>
          <p:cNvPr id="21" name="Table 20"/>
          <p:cNvGraphicFramePr>
            <a:graphicFrameLocks noGrp="1"/>
          </p:cNvGraphicFramePr>
          <p:nvPr>
            <p:extLst>
              <p:ext uri="{D42A27DB-BD31-4B8C-83A1-F6EECF244321}">
                <p14:modId xmlns:p14="http://schemas.microsoft.com/office/powerpoint/2010/main" xmlns="" val="1322524320"/>
              </p:ext>
            </p:extLst>
          </p:nvPr>
        </p:nvGraphicFramePr>
        <p:xfrm>
          <a:off x="44958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xmlns="" val="840649781"/>
              </p:ext>
            </p:extLst>
          </p:nvPr>
        </p:nvGraphicFramePr>
        <p:xfrm>
          <a:off x="67437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xmlns="" val="2040615604"/>
              </p:ext>
            </p:extLst>
          </p:nvPr>
        </p:nvGraphicFramePr>
        <p:xfrm>
          <a:off x="44958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6">
                        <a:lumMod val="40000"/>
                        <a:lumOff val="60000"/>
                      </a:schemeClr>
                    </a:solidFill>
                  </a:tcPr>
                </a:tc>
                <a:tc>
                  <a:txBody>
                    <a:bodyPr/>
                    <a:lstStyle/>
                    <a:p>
                      <a:pPr algn="ctr"/>
                      <a:endParaRPr lang="en-US" dirty="0">
                        <a:solidFill>
                          <a:schemeClr val="tx1"/>
                        </a:solidFill>
                      </a:endParaRPr>
                    </a:p>
                  </a:txBody>
                  <a:tcPr>
                    <a:solidFill>
                      <a:schemeClr val="accent6">
                        <a:lumMod val="40000"/>
                        <a:lumOff val="60000"/>
                      </a:schemeClr>
                    </a:solidFill>
                  </a:tcPr>
                </a:tc>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xmlns="" val="1604970741"/>
              </p:ext>
            </p:extLst>
          </p:nvPr>
        </p:nvGraphicFramePr>
        <p:xfrm>
          <a:off x="67437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r>
                        <a:rPr lang="en-US" dirty="0" smtClean="0">
                          <a:solidFill>
                            <a:schemeClr val="tx1"/>
                          </a:solidFill>
                        </a:rPr>
                        <a:t>data</a:t>
                      </a:r>
                      <a:endParaRPr lang="en-US" dirty="0">
                        <a:solidFill>
                          <a:schemeClr val="tx1"/>
                        </a:solidFill>
                      </a:endParaRPr>
                    </a:p>
                  </a:txBody>
                  <a:tcPr>
                    <a:solidFill>
                      <a:schemeClr val="accent6">
                        <a:lumMod val="40000"/>
                        <a:lumOff val="60000"/>
                      </a:schemeClr>
                    </a:solidFill>
                  </a:tcPr>
                </a:tc>
                <a:tc>
                  <a:txBody>
                    <a:bodyPr/>
                    <a:lstStyle/>
                    <a:p>
                      <a:pPr algn="ctr"/>
                      <a:r>
                        <a:rPr lang="en-US" dirty="0" smtClean="0">
                          <a:solidFill>
                            <a:schemeClr val="tx1"/>
                          </a:solidFill>
                        </a:rPr>
                        <a:t>I</a:t>
                      </a:r>
                      <a:endParaRPr lang="en-US" dirty="0">
                        <a:solidFill>
                          <a:schemeClr val="tx1"/>
                        </a:solidFill>
                      </a:endParaRPr>
                    </a:p>
                  </a:txBody>
                  <a:tcPr>
                    <a:solidFill>
                      <a:schemeClr val="accent6">
                        <a:lumMod val="40000"/>
                        <a:lumOff val="60000"/>
                      </a:schemeClr>
                    </a:solidFill>
                  </a:tcPr>
                </a:tc>
              </a:tr>
            </a:tbl>
          </a:graphicData>
        </a:graphic>
      </p:graphicFrame>
      <p:sp>
        <p:nvSpPr>
          <p:cNvPr id="3" name="TextBox 2"/>
          <p:cNvSpPr txBox="1"/>
          <p:nvPr/>
        </p:nvSpPr>
        <p:spPr>
          <a:xfrm>
            <a:off x="5791200" y="1981200"/>
            <a:ext cx="905569" cy="369332"/>
          </a:xfrm>
          <a:prstGeom prst="rect">
            <a:avLst/>
          </a:prstGeom>
          <a:noFill/>
        </p:spPr>
        <p:txBody>
          <a:bodyPr wrap="none" rtlCol="0">
            <a:spAutoFit/>
          </a:bodyPr>
          <a:lstStyle/>
          <a:p>
            <a:r>
              <a:rPr lang="en-US" dirty="0" smtClean="0"/>
              <a:t>Store-Q</a:t>
            </a:r>
            <a:endParaRPr lang="en-US" dirty="0"/>
          </a:p>
        </p:txBody>
      </p:sp>
      <p:sp>
        <p:nvSpPr>
          <p:cNvPr id="23" name="TextBox 22"/>
          <p:cNvSpPr txBox="1"/>
          <p:nvPr/>
        </p:nvSpPr>
        <p:spPr>
          <a:xfrm>
            <a:off x="5938826" y="2350532"/>
            <a:ext cx="690574" cy="369332"/>
          </a:xfrm>
          <a:prstGeom prst="rect">
            <a:avLst/>
          </a:prstGeom>
          <a:noFill/>
        </p:spPr>
        <p:txBody>
          <a:bodyPr wrap="none" rtlCol="0">
            <a:spAutoFit/>
          </a:bodyPr>
          <a:lstStyle/>
          <a:p>
            <a:r>
              <a:rPr lang="en-US" dirty="0" err="1" smtClean="0"/>
              <a:t>Inv</a:t>
            </a:r>
            <a:r>
              <a:rPr lang="en-US" dirty="0" smtClean="0"/>
              <a:t>-Q</a:t>
            </a:r>
            <a:endParaRPr lang="en-US" dirty="0"/>
          </a:p>
        </p:txBody>
      </p:sp>
      <p:sp>
        <p:nvSpPr>
          <p:cNvPr id="24" name="Rectangle 23"/>
          <p:cNvSpPr/>
          <p:nvPr/>
        </p:nvSpPr>
        <p:spPr>
          <a:xfrm>
            <a:off x="4953000" y="4191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Read Resp. (flag=1)</a:t>
            </a:r>
            <a:endParaRPr lang="en-US" dirty="0">
              <a:solidFill>
                <a:schemeClr val="tx1"/>
              </a:solidFill>
            </a:endParaRPr>
          </a:p>
        </p:txBody>
      </p:sp>
      <p:sp>
        <p:nvSpPr>
          <p:cNvPr id="25" name="TextBox 24"/>
          <p:cNvSpPr txBox="1"/>
          <p:nvPr/>
        </p:nvSpPr>
        <p:spPr>
          <a:xfrm>
            <a:off x="7543800" y="4114800"/>
            <a:ext cx="490840" cy="369332"/>
          </a:xfrm>
          <a:prstGeom prst="rect">
            <a:avLst/>
          </a:prstGeom>
          <a:noFill/>
        </p:spPr>
        <p:txBody>
          <a:bodyPr wrap="none" rtlCol="0">
            <a:spAutoFit/>
          </a:bodyPr>
          <a:lstStyle/>
          <a:p>
            <a:r>
              <a:rPr lang="en-US" dirty="0" smtClean="0"/>
              <a:t>ICB</a:t>
            </a:r>
            <a:endParaRPr lang="en-US" dirty="0"/>
          </a:p>
        </p:txBody>
      </p:sp>
      <p:sp>
        <p:nvSpPr>
          <p:cNvPr id="26" name="Down Arrow 25"/>
          <p:cNvSpPr/>
          <p:nvPr/>
        </p:nvSpPr>
        <p:spPr>
          <a:xfrm rot="10800000">
            <a:off x="6858000" y="3659372"/>
            <a:ext cx="3810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990600" y="3641972"/>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dirty="0" smtClean="0"/>
              <a:t>    data = 1;</a:t>
            </a:r>
          </a:p>
          <a:p>
            <a:r>
              <a:rPr lang="en-US" sz="1200" dirty="0"/>
              <a:t> </a:t>
            </a:r>
            <a:r>
              <a:rPr lang="en-US" sz="1200" dirty="0" smtClean="0"/>
              <a:t>   __</a:t>
            </a:r>
            <a:r>
              <a:rPr lang="en-US" sz="1200" dirty="0" err="1" smtClean="0"/>
              <a:t>mb_release</a:t>
            </a:r>
            <a:r>
              <a:rPr lang="en-US" sz="1200" dirty="0" smtClean="0"/>
              <a:t>();</a:t>
            </a:r>
          </a:p>
          <a:p>
            <a:r>
              <a:rPr lang="en-US" sz="1200" dirty="0" smtClean="0"/>
              <a:t>    flag = 1;</a:t>
            </a:r>
          </a:p>
          <a:p>
            <a:r>
              <a:rPr lang="en-US" sz="1200" b="1" dirty="0" smtClean="0">
                <a:solidFill>
                  <a:srgbClr val="FF0000"/>
                </a:solidFill>
              </a:rPr>
              <a:t>}</a:t>
            </a:r>
            <a:endParaRPr lang="en-US" sz="1200" b="1" dirty="0">
              <a:solidFill>
                <a:srgbClr val="FF0000"/>
              </a:solidFill>
            </a:endParaRPr>
          </a:p>
        </p:txBody>
      </p:sp>
      <p:sp>
        <p:nvSpPr>
          <p:cNvPr id="28" name="TextBox 27"/>
          <p:cNvSpPr txBox="1"/>
          <p:nvPr/>
        </p:nvSpPr>
        <p:spPr>
          <a:xfrm>
            <a:off x="990600" y="5004137"/>
            <a:ext cx="1905000" cy="1015663"/>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dirty="0" smtClean="0"/>
              <a:t>    while (flag == 0);</a:t>
            </a:r>
          </a:p>
          <a:p>
            <a:r>
              <a:rPr lang="en-US" sz="1200" b="1" dirty="0" smtClean="0">
                <a:solidFill>
                  <a:srgbClr val="FF0000"/>
                </a:solidFill>
              </a:rPr>
              <a:t>    assert(data);</a:t>
            </a:r>
          </a:p>
          <a:p>
            <a:r>
              <a:rPr lang="en-US" sz="1200" dirty="0" smtClean="0"/>
              <a:t>}</a:t>
            </a:r>
            <a:endParaRPr lang="en-US" sz="1200" dirty="0"/>
          </a:p>
        </p:txBody>
      </p:sp>
    </p:spTree>
    <p:extLst>
      <p:ext uri="{BB962C8B-B14F-4D97-AF65-F5344CB8AC3E}">
        <p14:creationId xmlns:p14="http://schemas.microsoft.com/office/powerpoint/2010/main" xmlns="" val="251973966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Invalidate Q Issue Example</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xmlns="" val="2710396976"/>
              </p:ext>
            </p:extLst>
          </p:nvPr>
        </p:nvGraphicFramePr>
        <p:xfrm>
          <a:off x="40766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1</a:t>
                      </a:r>
                      <a:endParaRPr lang="en-US" dirty="0"/>
                    </a:p>
                  </a:txBody>
                  <a:tcPr/>
                </a:tc>
                <a:tc>
                  <a:txBody>
                    <a:bodyPr/>
                    <a:lstStyle/>
                    <a:p>
                      <a:pPr algn="ctr"/>
                      <a:r>
                        <a:rPr lang="en-US" b="1" dirty="0" smtClean="0"/>
                        <a:t>M</a:t>
                      </a:r>
                      <a:endParaRPr lang="en-US" b="1" dirty="0"/>
                    </a:p>
                  </a:txBody>
                  <a:tcPr/>
                </a:tc>
              </a:tr>
              <a:tr h="370840">
                <a:tc>
                  <a:txBody>
                    <a:bodyPr/>
                    <a:lstStyle/>
                    <a:p>
                      <a:pPr algn="ctr"/>
                      <a:r>
                        <a:rPr lang="en-US" dirty="0" smtClean="0"/>
                        <a:t>flag</a:t>
                      </a:r>
                      <a:endParaRPr lang="en-US" dirty="0"/>
                    </a:p>
                  </a:txBody>
                  <a:tcPr/>
                </a:tc>
                <a:tc>
                  <a:txBody>
                    <a:bodyPr/>
                    <a:lstStyle/>
                    <a:p>
                      <a:pPr algn="ctr"/>
                      <a:r>
                        <a:rPr lang="en-US" dirty="0" smtClean="0"/>
                        <a:t>1</a:t>
                      </a:r>
                      <a:endParaRPr lang="en-US" dirty="0"/>
                    </a:p>
                  </a:txBody>
                  <a:tcPr/>
                </a:tc>
                <a:tc>
                  <a:txBody>
                    <a:bodyPr/>
                    <a:lstStyle/>
                    <a:p>
                      <a:pPr algn="ctr"/>
                      <a:r>
                        <a:rPr lang="en-US" b="1" dirty="0" smtClean="0"/>
                        <a:t>S</a:t>
                      </a:r>
                      <a:endParaRPr lang="en-US" b="1" dirty="0"/>
                    </a:p>
                  </a:txBody>
                  <a:tcPr/>
                </a:tc>
              </a:tr>
            </a:tbl>
          </a:graphicData>
        </a:graphic>
      </p:graphicFrame>
      <p:sp>
        <p:nvSpPr>
          <p:cNvPr id="7" name="TextBox 6"/>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xmlns="" val="1606498555"/>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flag</a:t>
                      </a:r>
                      <a:endParaRPr lang="en-US" dirty="0"/>
                    </a:p>
                  </a:txBody>
                  <a:tcPr/>
                </a:tc>
                <a:tc>
                  <a:txBody>
                    <a:bodyPr/>
                    <a:lstStyle/>
                    <a:p>
                      <a:pPr algn="ctr"/>
                      <a:r>
                        <a:rPr lang="en-US" dirty="0" smtClean="0"/>
                        <a:t>1</a:t>
                      </a:r>
                      <a:endParaRPr lang="en-US" dirty="0"/>
                    </a:p>
                  </a:txBody>
                  <a:tcPr/>
                </a:tc>
              </a:tr>
            </a:tbl>
          </a:graphicData>
        </a:graphic>
      </p:graphicFrame>
      <p:sp>
        <p:nvSpPr>
          <p:cNvPr id="14" name="TextBox 13"/>
          <p:cNvSpPr txBox="1"/>
          <p:nvPr/>
        </p:nvSpPr>
        <p:spPr>
          <a:xfrm>
            <a:off x="762000" y="1752600"/>
            <a:ext cx="3124200" cy="1200329"/>
          </a:xfrm>
          <a:prstGeom prst="rect">
            <a:avLst/>
          </a:prstGeom>
          <a:noFill/>
          <a:ln>
            <a:solidFill>
              <a:srgbClr val="002060"/>
            </a:solidFill>
          </a:ln>
        </p:spPr>
        <p:txBody>
          <a:bodyPr wrap="square" rtlCol="0">
            <a:spAutoFit/>
          </a:bodyPr>
          <a:lstStyle/>
          <a:p>
            <a:r>
              <a:rPr lang="en-US" dirty="0" smtClean="0"/>
              <a:t>Core 1 finally applies the ‘Invalidate’ from the </a:t>
            </a:r>
            <a:r>
              <a:rPr lang="en-US" dirty="0" err="1" smtClean="0"/>
              <a:t>Inv</a:t>
            </a:r>
            <a:r>
              <a:rPr lang="en-US" dirty="0" smtClean="0"/>
              <a:t> Q but it is too late.</a:t>
            </a:r>
            <a:endParaRPr lang="en-US" dirty="0"/>
          </a:p>
          <a:p>
            <a:r>
              <a:rPr lang="en-US" dirty="0" smtClean="0"/>
              <a:t>CRASH!</a:t>
            </a:r>
          </a:p>
        </p:txBody>
      </p:sp>
      <p:graphicFrame>
        <p:nvGraphicFramePr>
          <p:cNvPr id="17" name="Table 16"/>
          <p:cNvGraphicFramePr>
            <a:graphicFrameLocks noGrp="1"/>
          </p:cNvGraphicFramePr>
          <p:nvPr>
            <p:extLst>
              <p:ext uri="{D42A27DB-BD31-4B8C-83A1-F6EECF244321}">
                <p14:modId xmlns:p14="http://schemas.microsoft.com/office/powerpoint/2010/main" xmlns="" val="1178917569"/>
              </p:ext>
            </p:extLst>
          </p:nvPr>
        </p:nvGraphicFramePr>
        <p:xfrm>
          <a:off x="64007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b="1" dirty="0" smtClean="0">
                          <a:solidFill>
                            <a:srgbClr val="FF0000"/>
                          </a:solidFill>
                        </a:rPr>
                        <a:t>-</a:t>
                      </a:r>
                      <a:endParaRPr lang="en-US" b="1" dirty="0">
                        <a:solidFill>
                          <a:srgbClr val="FF0000"/>
                        </a:solidFill>
                      </a:endParaRPr>
                    </a:p>
                  </a:txBody>
                  <a:tcPr/>
                </a:tc>
                <a:tc>
                  <a:txBody>
                    <a:bodyPr/>
                    <a:lstStyle/>
                    <a:p>
                      <a:pPr algn="ctr"/>
                      <a:r>
                        <a:rPr lang="en-US" b="1" dirty="0" smtClean="0">
                          <a:solidFill>
                            <a:srgbClr val="FF0000"/>
                          </a:solidFill>
                        </a:rPr>
                        <a:t>I</a:t>
                      </a:r>
                      <a:endParaRPr lang="en-US" b="1" dirty="0">
                        <a:solidFill>
                          <a:srgbClr val="FF0000"/>
                        </a:solidFill>
                      </a:endParaRPr>
                    </a:p>
                  </a:txBody>
                  <a:tcPr/>
                </a:tc>
              </a:tr>
              <a:tr h="370840">
                <a:tc>
                  <a:txBody>
                    <a:bodyPr/>
                    <a:lstStyle/>
                    <a:p>
                      <a:pPr algn="ctr"/>
                      <a:r>
                        <a:rPr lang="en-US" dirty="0" smtClean="0"/>
                        <a:t>flag</a:t>
                      </a:r>
                      <a:endParaRPr lang="en-US" dirty="0"/>
                    </a:p>
                  </a:txBody>
                  <a:tcPr/>
                </a:tc>
                <a:tc>
                  <a:txBody>
                    <a:bodyPr/>
                    <a:lstStyle/>
                    <a:p>
                      <a:pPr algn="ctr"/>
                      <a:r>
                        <a:rPr lang="en-US" dirty="0" smtClean="0"/>
                        <a:t>1</a:t>
                      </a:r>
                      <a:endParaRPr lang="en-US" dirty="0"/>
                    </a:p>
                  </a:txBody>
                  <a:tcPr/>
                </a:tc>
                <a:tc>
                  <a:txBody>
                    <a:bodyPr/>
                    <a:lstStyle/>
                    <a:p>
                      <a:pPr algn="ctr"/>
                      <a:r>
                        <a:rPr lang="en-US" b="1" dirty="0" smtClean="0"/>
                        <a:t>S</a:t>
                      </a:r>
                      <a:endParaRPr lang="en-US" b="1" dirty="0"/>
                    </a:p>
                  </a:txBody>
                  <a:tcPr/>
                </a:tc>
              </a:tr>
            </a:tbl>
          </a:graphicData>
        </a:graphic>
      </p:graphicFrame>
      <p:sp>
        <p:nvSpPr>
          <p:cNvPr id="19" name="TextBox 18"/>
          <p:cNvSpPr txBox="1"/>
          <p:nvPr/>
        </p:nvSpPr>
        <p:spPr>
          <a:xfrm>
            <a:off x="4267200" y="1371600"/>
            <a:ext cx="1676400" cy="646331"/>
          </a:xfrm>
          <a:prstGeom prst="rect">
            <a:avLst/>
          </a:prstGeom>
          <a:noFill/>
        </p:spPr>
        <p:txBody>
          <a:bodyPr wrap="square" rtlCol="0">
            <a:spAutoFit/>
          </a:bodyPr>
          <a:lstStyle/>
          <a:p>
            <a:pPr algn="ctr"/>
            <a:r>
              <a:rPr lang="en-US" dirty="0" smtClean="0"/>
              <a:t>Core 0 Cache/Store Q</a:t>
            </a:r>
            <a:endParaRPr lang="en-US" dirty="0"/>
          </a:p>
        </p:txBody>
      </p:sp>
      <p:sp>
        <p:nvSpPr>
          <p:cNvPr id="20" name="TextBox 19"/>
          <p:cNvSpPr txBox="1"/>
          <p:nvPr/>
        </p:nvSpPr>
        <p:spPr>
          <a:xfrm>
            <a:off x="6553200" y="1334869"/>
            <a:ext cx="1676400" cy="646331"/>
          </a:xfrm>
          <a:prstGeom prst="rect">
            <a:avLst/>
          </a:prstGeom>
          <a:noFill/>
        </p:spPr>
        <p:txBody>
          <a:bodyPr wrap="square" rtlCol="0">
            <a:spAutoFit/>
          </a:bodyPr>
          <a:lstStyle/>
          <a:p>
            <a:pPr algn="ctr"/>
            <a:r>
              <a:rPr lang="en-US" dirty="0" smtClean="0"/>
              <a:t>Core 1 Cache/Store Q</a:t>
            </a:r>
            <a:endParaRPr lang="en-US" dirty="0"/>
          </a:p>
        </p:txBody>
      </p:sp>
      <p:graphicFrame>
        <p:nvGraphicFramePr>
          <p:cNvPr id="21" name="Table 20"/>
          <p:cNvGraphicFramePr>
            <a:graphicFrameLocks noGrp="1"/>
          </p:cNvGraphicFramePr>
          <p:nvPr>
            <p:extLst>
              <p:ext uri="{D42A27DB-BD31-4B8C-83A1-F6EECF244321}">
                <p14:modId xmlns:p14="http://schemas.microsoft.com/office/powerpoint/2010/main" xmlns="" val="3953786087"/>
              </p:ext>
            </p:extLst>
          </p:nvPr>
        </p:nvGraphicFramePr>
        <p:xfrm>
          <a:off x="44958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xmlns="" val="2923554284"/>
              </p:ext>
            </p:extLst>
          </p:nvPr>
        </p:nvGraphicFramePr>
        <p:xfrm>
          <a:off x="67437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xmlns="" val="3592593737"/>
              </p:ext>
            </p:extLst>
          </p:nvPr>
        </p:nvGraphicFramePr>
        <p:xfrm>
          <a:off x="44958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6">
                        <a:lumMod val="40000"/>
                        <a:lumOff val="60000"/>
                      </a:schemeClr>
                    </a:solidFill>
                  </a:tcPr>
                </a:tc>
                <a:tc>
                  <a:txBody>
                    <a:bodyPr/>
                    <a:lstStyle/>
                    <a:p>
                      <a:pPr algn="ctr"/>
                      <a:endParaRPr lang="en-US" dirty="0">
                        <a:solidFill>
                          <a:schemeClr val="tx1"/>
                        </a:solidFill>
                      </a:endParaRPr>
                    </a:p>
                  </a:txBody>
                  <a:tcPr>
                    <a:solidFill>
                      <a:schemeClr val="accent6">
                        <a:lumMod val="40000"/>
                        <a:lumOff val="60000"/>
                      </a:schemeClr>
                    </a:solidFill>
                  </a:tcPr>
                </a:tc>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xmlns="" val="436824755"/>
              </p:ext>
            </p:extLst>
          </p:nvPr>
        </p:nvGraphicFramePr>
        <p:xfrm>
          <a:off x="67437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6">
                        <a:lumMod val="40000"/>
                        <a:lumOff val="60000"/>
                      </a:schemeClr>
                    </a:solidFill>
                  </a:tcPr>
                </a:tc>
                <a:tc>
                  <a:txBody>
                    <a:bodyPr/>
                    <a:lstStyle/>
                    <a:p>
                      <a:pPr algn="ctr"/>
                      <a:endParaRPr lang="en-US" dirty="0">
                        <a:solidFill>
                          <a:schemeClr val="tx1"/>
                        </a:solidFill>
                      </a:endParaRPr>
                    </a:p>
                  </a:txBody>
                  <a:tcPr>
                    <a:solidFill>
                      <a:schemeClr val="accent6">
                        <a:lumMod val="40000"/>
                        <a:lumOff val="60000"/>
                      </a:schemeClr>
                    </a:solidFill>
                  </a:tcPr>
                </a:tc>
              </a:tr>
            </a:tbl>
          </a:graphicData>
        </a:graphic>
      </p:graphicFrame>
      <p:sp>
        <p:nvSpPr>
          <p:cNvPr id="3" name="TextBox 2"/>
          <p:cNvSpPr txBox="1"/>
          <p:nvPr/>
        </p:nvSpPr>
        <p:spPr>
          <a:xfrm>
            <a:off x="5791200" y="1981200"/>
            <a:ext cx="905569" cy="369332"/>
          </a:xfrm>
          <a:prstGeom prst="rect">
            <a:avLst/>
          </a:prstGeom>
          <a:noFill/>
        </p:spPr>
        <p:txBody>
          <a:bodyPr wrap="none" rtlCol="0">
            <a:spAutoFit/>
          </a:bodyPr>
          <a:lstStyle/>
          <a:p>
            <a:r>
              <a:rPr lang="en-US" dirty="0" smtClean="0"/>
              <a:t>Store-Q</a:t>
            </a:r>
            <a:endParaRPr lang="en-US" dirty="0"/>
          </a:p>
        </p:txBody>
      </p:sp>
      <p:sp>
        <p:nvSpPr>
          <p:cNvPr id="23" name="TextBox 22"/>
          <p:cNvSpPr txBox="1"/>
          <p:nvPr/>
        </p:nvSpPr>
        <p:spPr>
          <a:xfrm>
            <a:off x="5938826" y="2350532"/>
            <a:ext cx="690574" cy="369332"/>
          </a:xfrm>
          <a:prstGeom prst="rect">
            <a:avLst/>
          </a:prstGeom>
          <a:noFill/>
        </p:spPr>
        <p:txBody>
          <a:bodyPr wrap="none" rtlCol="0">
            <a:spAutoFit/>
          </a:bodyPr>
          <a:lstStyle/>
          <a:p>
            <a:r>
              <a:rPr lang="en-US" dirty="0" err="1" smtClean="0"/>
              <a:t>Inv</a:t>
            </a:r>
            <a:r>
              <a:rPr lang="en-US" dirty="0" smtClean="0"/>
              <a:t>-Q</a:t>
            </a:r>
            <a:endParaRPr lang="en-US" dirty="0"/>
          </a:p>
        </p:txBody>
      </p:sp>
      <p:sp>
        <p:nvSpPr>
          <p:cNvPr id="24" name="Rectangle 23"/>
          <p:cNvSpPr/>
          <p:nvPr/>
        </p:nvSpPr>
        <p:spPr>
          <a:xfrm>
            <a:off x="4953000" y="4191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Read Resp. (flag=1)</a:t>
            </a:r>
            <a:endParaRPr lang="en-US" dirty="0">
              <a:solidFill>
                <a:schemeClr val="tx1"/>
              </a:solidFill>
            </a:endParaRPr>
          </a:p>
        </p:txBody>
      </p:sp>
      <p:sp>
        <p:nvSpPr>
          <p:cNvPr id="25" name="TextBox 24"/>
          <p:cNvSpPr txBox="1"/>
          <p:nvPr/>
        </p:nvSpPr>
        <p:spPr>
          <a:xfrm>
            <a:off x="7543800" y="4114800"/>
            <a:ext cx="490840" cy="369332"/>
          </a:xfrm>
          <a:prstGeom prst="rect">
            <a:avLst/>
          </a:prstGeom>
          <a:noFill/>
        </p:spPr>
        <p:txBody>
          <a:bodyPr wrap="none" rtlCol="0">
            <a:spAutoFit/>
          </a:bodyPr>
          <a:lstStyle/>
          <a:p>
            <a:r>
              <a:rPr lang="en-US" dirty="0" smtClean="0"/>
              <a:t>ICB</a:t>
            </a:r>
            <a:endParaRPr lang="en-US" dirty="0"/>
          </a:p>
        </p:txBody>
      </p:sp>
      <p:sp>
        <p:nvSpPr>
          <p:cNvPr id="26" name="Down Arrow 25"/>
          <p:cNvSpPr/>
          <p:nvPr/>
        </p:nvSpPr>
        <p:spPr>
          <a:xfrm rot="10800000">
            <a:off x="6858000" y="3659372"/>
            <a:ext cx="3810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990600" y="3641972"/>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dirty="0" smtClean="0"/>
              <a:t>    data = 1;</a:t>
            </a:r>
          </a:p>
          <a:p>
            <a:r>
              <a:rPr lang="en-US" sz="1200" dirty="0"/>
              <a:t> </a:t>
            </a:r>
            <a:r>
              <a:rPr lang="en-US" sz="1200" dirty="0" smtClean="0"/>
              <a:t>   __</a:t>
            </a:r>
            <a:r>
              <a:rPr lang="en-US" sz="1200" dirty="0" err="1" smtClean="0"/>
              <a:t>mb_release</a:t>
            </a:r>
            <a:r>
              <a:rPr lang="en-US" sz="1200" dirty="0" smtClean="0"/>
              <a:t>();</a:t>
            </a:r>
          </a:p>
          <a:p>
            <a:r>
              <a:rPr lang="en-US" sz="1200" dirty="0" smtClean="0"/>
              <a:t>    flag = 1;</a:t>
            </a:r>
          </a:p>
          <a:p>
            <a:r>
              <a:rPr lang="en-US" sz="1200" b="1" dirty="0" smtClean="0">
                <a:solidFill>
                  <a:srgbClr val="FF0000"/>
                </a:solidFill>
              </a:rPr>
              <a:t>}</a:t>
            </a:r>
            <a:endParaRPr lang="en-US" sz="1200" b="1" dirty="0">
              <a:solidFill>
                <a:srgbClr val="FF0000"/>
              </a:solidFill>
            </a:endParaRPr>
          </a:p>
        </p:txBody>
      </p:sp>
      <p:sp>
        <p:nvSpPr>
          <p:cNvPr id="28" name="TextBox 27"/>
          <p:cNvSpPr txBox="1"/>
          <p:nvPr/>
        </p:nvSpPr>
        <p:spPr>
          <a:xfrm>
            <a:off x="990600" y="5004137"/>
            <a:ext cx="1905000" cy="1015663"/>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dirty="0" smtClean="0"/>
              <a:t>    while (flag == 0);</a:t>
            </a:r>
          </a:p>
          <a:p>
            <a:r>
              <a:rPr lang="en-US" sz="1200" b="1" dirty="0" smtClean="0">
                <a:solidFill>
                  <a:srgbClr val="FF0000"/>
                </a:solidFill>
              </a:rPr>
              <a:t>    assert(data);</a:t>
            </a:r>
          </a:p>
          <a:p>
            <a:r>
              <a:rPr lang="en-US" sz="1200" dirty="0" smtClean="0"/>
              <a:t>}</a:t>
            </a:r>
            <a:endParaRPr lang="en-US" sz="1200" dirty="0"/>
          </a:p>
        </p:txBody>
      </p:sp>
    </p:spTree>
    <p:extLst>
      <p:ext uri="{BB962C8B-B14F-4D97-AF65-F5344CB8AC3E}">
        <p14:creationId xmlns:p14="http://schemas.microsoft.com/office/powerpoint/2010/main" xmlns="" val="343483002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we solve this issue?</a:t>
            </a:r>
            <a:endParaRPr lang="en-US" dirty="0"/>
          </a:p>
        </p:txBody>
      </p:sp>
      <p:sp>
        <p:nvSpPr>
          <p:cNvPr id="3" name="Content Placeholder 2"/>
          <p:cNvSpPr>
            <a:spLocks noGrp="1"/>
          </p:cNvSpPr>
          <p:nvPr>
            <p:ph idx="1"/>
          </p:nvPr>
        </p:nvSpPr>
        <p:spPr/>
        <p:txBody>
          <a:bodyPr>
            <a:normAutofit/>
          </a:bodyPr>
          <a:lstStyle/>
          <a:p>
            <a:r>
              <a:rPr lang="en-US" dirty="0" smtClean="0"/>
              <a:t>This time the local core isn’t using all information it has when servicing the read</a:t>
            </a:r>
          </a:p>
          <a:p>
            <a:pPr lvl="1"/>
            <a:r>
              <a:rPr lang="en-US" dirty="0" smtClean="0"/>
              <a:t>Why?</a:t>
            </a:r>
          </a:p>
          <a:p>
            <a:pPr lvl="2"/>
            <a:r>
              <a:rPr lang="en-US" dirty="0" smtClean="0"/>
              <a:t>Speed, speed, speed</a:t>
            </a:r>
          </a:p>
          <a:p>
            <a:r>
              <a:rPr lang="en-US" dirty="0" smtClean="0"/>
              <a:t>Is there a way for us to force the core to use all information?</a:t>
            </a:r>
          </a:p>
          <a:p>
            <a:pPr lvl="1"/>
            <a:r>
              <a:rPr lang="en-US" dirty="0" smtClean="0"/>
              <a:t>Yes, we can flush the ‘Invalidate Q’</a:t>
            </a:r>
          </a:p>
          <a:p>
            <a:pPr lvl="1"/>
            <a:r>
              <a:rPr lang="en-US" dirty="0" smtClean="0"/>
              <a:t>Memory Load Barriers (__</a:t>
            </a:r>
            <a:r>
              <a:rPr lang="en-US" dirty="0" err="1" smtClean="0"/>
              <a:t>mb_acquire</a:t>
            </a:r>
            <a:r>
              <a:rPr lang="en-US" dirty="0" smtClean="0"/>
              <a:t>)</a:t>
            </a:r>
            <a:endParaRPr lang="en-US" dirty="0"/>
          </a:p>
        </p:txBody>
      </p:sp>
    </p:spTree>
    <p:extLst>
      <p:ext uri="{BB962C8B-B14F-4D97-AF65-F5344CB8AC3E}">
        <p14:creationId xmlns:p14="http://schemas.microsoft.com/office/powerpoint/2010/main" xmlns="" val="2760263687"/>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Memory Load Barriers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CPU instruction</a:t>
            </a:r>
          </a:p>
          <a:p>
            <a:r>
              <a:rPr lang="en-US" dirty="0" smtClean="0"/>
              <a:t>All messages in the Invalidate Q is processed</a:t>
            </a:r>
          </a:p>
          <a:p>
            <a:r>
              <a:rPr lang="en-US" dirty="0" smtClean="0"/>
              <a:t>All loads preceding the barrier will complete</a:t>
            </a:r>
          </a:p>
          <a:p>
            <a:pPr lvl="1"/>
            <a:r>
              <a:rPr lang="en-US" dirty="0" smtClean="0"/>
              <a:t>Did I mention that CPUs are evil!</a:t>
            </a:r>
          </a:p>
          <a:p>
            <a:r>
              <a:rPr lang="en-US" dirty="0" smtClean="0"/>
              <a:t>Prevents compilers from optimize memory loads across this barrier.</a:t>
            </a:r>
          </a:p>
          <a:p>
            <a:pPr lvl="1"/>
            <a:r>
              <a:rPr lang="en-US" dirty="0" smtClean="0"/>
              <a:t>Compilers are evil!</a:t>
            </a:r>
          </a:p>
          <a:p>
            <a:r>
              <a:rPr lang="en-US" dirty="0" smtClean="0"/>
              <a:t>Guarantees that data read after the barrier will be freshly pulled from other caches/main memory</a:t>
            </a:r>
          </a:p>
          <a:p>
            <a:pPr lvl="1"/>
            <a:r>
              <a:rPr lang="en-US" dirty="0" smtClean="0"/>
              <a:t>Stale cache lines are effectively evicted</a:t>
            </a:r>
          </a:p>
        </p:txBody>
      </p:sp>
    </p:spTree>
    <p:extLst>
      <p:ext uri="{BB962C8B-B14F-4D97-AF65-F5344CB8AC3E}">
        <p14:creationId xmlns:p14="http://schemas.microsoft.com/office/powerpoint/2010/main" xmlns="" val="57202482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Invalidate Q Issue Example (Fixed)</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xmlns="" val="2293571044"/>
              </p:ext>
            </p:extLst>
          </p:nvPr>
        </p:nvGraphicFramePr>
        <p:xfrm>
          <a:off x="40766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bl>
          </a:graphicData>
        </a:graphic>
      </p:graphicFrame>
      <p:sp>
        <p:nvSpPr>
          <p:cNvPr id="7" name="TextBox 6"/>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xmlns="" val="1156011151"/>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r>
            </a:tbl>
          </a:graphicData>
        </a:graphic>
      </p:graphicFrame>
      <p:sp>
        <p:nvSpPr>
          <p:cNvPr id="11" name="Rectangle 10"/>
          <p:cNvSpPr/>
          <p:nvPr/>
        </p:nvSpPr>
        <p:spPr>
          <a:xfrm>
            <a:off x="4953000" y="4191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 name="TextBox 11"/>
          <p:cNvSpPr txBox="1"/>
          <p:nvPr/>
        </p:nvSpPr>
        <p:spPr>
          <a:xfrm>
            <a:off x="7543800" y="4114800"/>
            <a:ext cx="490840" cy="369332"/>
          </a:xfrm>
          <a:prstGeom prst="rect">
            <a:avLst/>
          </a:prstGeom>
          <a:noFill/>
        </p:spPr>
        <p:txBody>
          <a:bodyPr wrap="none" rtlCol="0">
            <a:spAutoFit/>
          </a:bodyPr>
          <a:lstStyle/>
          <a:p>
            <a:r>
              <a:rPr lang="en-US" dirty="0" smtClean="0"/>
              <a:t>ICB</a:t>
            </a:r>
            <a:endParaRPr lang="en-US" dirty="0"/>
          </a:p>
        </p:txBody>
      </p:sp>
      <p:sp>
        <p:nvSpPr>
          <p:cNvPr id="14" name="TextBox 13"/>
          <p:cNvSpPr txBox="1"/>
          <p:nvPr/>
        </p:nvSpPr>
        <p:spPr>
          <a:xfrm>
            <a:off x="762000" y="1752600"/>
            <a:ext cx="3124200" cy="1200329"/>
          </a:xfrm>
          <a:prstGeom prst="rect">
            <a:avLst/>
          </a:prstGeom>
          <a:noFill/>
          <a:ln>
            <a:solidFill>
              <a:srgbClr val="002060"/>
            </a:solidFill>
          </a:ln>
        </p:spPr>
        <p:txBody>
          <a:bodyPr wrap="square" rtlCol="0">
            <a:spAutoFit/>
          </a:bodyPr>
          <a:lstStyle/>
          <a:p>
            <a:r>
              <a:rPr lang="en-US" dirty="0" smtClean="0"/>
              <a:t>Core 0 executes ‘foo’</a:t>
            </a:r>
          </a:p>
          <a:p>
            <a:r>
              <a:rPr lang="en-US" dirty="0" smtClean="0"/>
              <a:t>Core 1 executes ‘bar’</a:t>
            </a:r>
          </a:p>
          <a:p>
            <a:r>
              <a:rPr lang="en-US" dirty="0" smtClean="0"/>
              <a:t>‘flag’ cache line is owned by ‘0’</a:t>
            </a:r>
          </a:p>
          <a:p>
            <a:r>
              <a:rPr lang="en-US" dirty="0" smtClean="0"/>
              <a:t>‘data’ cache line is owned by ‘1’</a:t>
            </a:r>
          </a:p>
        </p:txBody>
      </p:sp>
      <p:graphicFrame>
        <p:nvGraphicFramePr>
          <p:cNvPr id="17" name="Table 16"/>
          <p:cNvGraphicFramePr>
            <a:graphicFrameLocks noGrp="1"/>
          </p:cNvGraphicFramePr>
          <p:nvPr>
            <p:extLst>
              <p:ext uri="{D42A27DB-BD31-4B8C-83A1-F6EECF244321}">
                <p14:modId xmlns:p14="http://schemas.microsoft.com/office/powerpoint/2010/main" xmlns="" val="3812738574"/>
              </p:ext>
            </p:extLst>
          </p:nvPr>
        </p:nvGraphicFramePr>
        <p:xfrm>
          <a:off x="64007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bl>
          </a:graphicData>
        </a:graphic>
      </p:graphicFrame>
      <p:sp>
        <p:nvSpPr>
          <p:cNvPr id="19" name="TextBox 18"/>
          <p:cNvSpPr txBox="1"/>
          <p:nvPr/>
        </p:nvSpPr>
        <p:spPr>
          <a:xfrm>
            <a:off x="4267200" y="1371600"/>
            <a:ext cx="1676400" cy="646331"/>
          </a:xfrm>
          <a:prstGeom prst="rect">
            <a:avLst/>
          </a:prstGeom>
          <a:noFill/>
        </p:spPr>
        <p:txBody>
          <a:bodyPr wrap="square" rtlCol="0">
            <a:spAutoFit/>
          </a:bodyPr>
          <a:lstStyle/>
          <a:p>
            <a:pPr algn="ctr"/>
            <a:r>
              <a:rPr lang="en-US" dirty="0" smtClean="0"/>
              <a:t>Core 0 Cache/Store Q</a:t>
            </a:r>
            <a:endParaRPr lang="en-US" dirty="0"/>
          </a:p>
        </p:txBody>
      </p:sp>
      <p:sp>
        <p:nvSpPr>
          <p:cNvPr id="20" name="TextBox 19"/>
          <p:cNvSpPr txBox="1"/>
          <p:nvPr/>
        </p:nvSpPr>
        <p:spPr>
          <a:xfrm>
            <a:off x="6553200" y="1334869"/>
            <a:ext cx="1676400" cy="646331"/>
          </a:xfrm>
          <a:prstGeom prst="rect">
            <a:avLst/>
          </a:prstGeom>
          <a:noFill/>
        </p:spPr>
        <p:txBody>
          <a:bodyPr wrap="square" rtlCol="0">
            <a:spAutoFit/>
          </a:bodyPr>
          <a:lstStyle/>
          <a:p>
            <a:pPr algn="ctr"/>
            <a:r>
              <a:rPr lang="en-US" dirty="0" smtClean="0"/>
              <a:t>Core 1 Cache/Store Q</a:t>
            </a:r>
            <a:endParaRPr lang="en-US" dirty="0"/>
          </a:p>
        </p:txBody>
      </p:sp>
      <p:graphicFrame>
        <p:nvGraphicFramePr>
          <p:cNvPr id="21" name="Table 20"/>
          <p:cNvGraphicFramePr>
            <a:graphicFrameLocks noGrp="1"/>
          </p:cNvGraphicFramePr>
          <p:nvPr>
            <p:extLst>
              <p:ext uri="{D42A27DB-BD31-4B8C-83A1-F6EECF244321}">
                <p14:modId xmlns:p14="http://schemas.microsoft.com/office/powerpoint/2010/main" xmlns="" val="3504567899"/>
              </p:ext>
            </p:extLst>
          </p:nvPr>
        </p:nvGraphicFramePr>
        <p:xfrm>
          <a:off x="44958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xmlns="" val="2635756571"/>
              </p:ext>
            </p:extLst>
          </p:nvPr>
        </p:nvGraphicFramePr>
        <p:xfrm>
          <a:off x="67437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xmlns="" val="347022864"/>
              </p:ext>
            </p:extLst>
          </p:nvPr>
        </p:nvGraphicFramePr>
        <p:xfrm>
          <a:off x="44958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6">
                        <a:lumMod val="40000"/>
                        <a:lumOff val="60000"/>
                      </a:schemeClr>
                    </a:solidFill>
                  </a:tcPr>
                </a:tc>
                <a:tc>
                  <a:txBody>
                    <a:bodyPr/>
                    <a:lstStyle/>
                    <a:p>
                      <a:pPr algn="ctr"/>
                      <a:endParaRPr lang="en-US" dirty="0">
                        <a:solidFill>
                          <a:schemeClr val="tx1"/>
                        </a:solidFill>
                      </a:endParaRPr>
                    </a:p>
                  </a:txBody>
                  <a:tcPr>
                    <a:solidFill>
                      <a:schemeClr val="accent6">
                        <a:lumMod val="40000"/>
                        <a:lumOff val="60000"/>
                      </a:schemeClr>
                    </a:solidFill>
                  </a:tcPr>
                </a:tc>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xmlns="" val="3193968528"/>
              </p:ext>
            </p:extLst>
          </p:nvPr>
        </p:nvGraphicFramePr>
        <p:xfrm>
          <a:off x="67437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6">
                        <a:lumMod val="40000"/>
                        <a:lumOff val="60000"/>
                      </a:schemeClr>
                    </a:solidFill>
                  </a:tcPr>
                </a:tc>
                <a:tc>
                  <a:txBody>
                    <a:bodyPr/>
                    <a:lstStyle/>
                    <a:p>
                      <a:pPr algn="ctr"/>
                      <a:endParaRPr lang="en-US" dirty="0">
                        <a:solidFill>
                          <a:schemeClr val="tx1"/>
                        </a:solidFill>
                      </a:endParaRPr>
                    </a:p>
                  </a:txBody>
                  <a:tcPr>
                    <a:solidFill>
                      <a:schemeClr val="accent6">
                        <a:lumMod val="40000"/>
                        <a:lumOff val="60000"/>
                      </a:schemeClr>
                    </a:solidFill>
                  </a:tcPr>
                </a:tc>
              </a:tr>
            </a:tbl>
          </a:graphicData>
        </a:graphic>
      </p:graphicFrame>
      <p:sp>
        <p:nvSpPr>
          <p:cNvPr id="3" name="TextBox 2"/>
          <p:cNvSpPr txBox="1"/>
          <p:nvPr/>
        </p:nvSpPr>
        <p:spPr>
          <a:xfrm>
            <a:off x="5791200" y="1981200"/>
            <a:ext cx="905569" cy="369332"/>
          </a:xfrm>
          <a:prstGeom prst="rect">
            <a:avLst/>
          </a:prstGeom>
          <a:noFill/>
        </p:spPr>
        <p:txBody>
          <a:bodyPr wrap="none" rtlCol="0">
            <a:spAutoFit/>
          </a:bodyPr>
          <a:lstStyle/>
          <a:p>
            <a:r>
              <a:rPr lang="en-US" dirty="0" smtClean="0"/>
              <a:t>Store-Q</a:t>
            </a:r>
            <a:endParaRPr lang="en-US" dirty="0"/>
          </a:p>
        </p:txBody>
      </p:sp>
      <p:sp>
        <p:nvSpPr>
          <p:cNvPr id="23" name="TextBox 22"/>
          <p:cNvSpPr txBox="1"/>
          <p:nvPr/>
        </p:nvSpPr>
        <p:spPr>
          <a:xfrm>
            <a:off x="5938826" y="2350532"/>
            <a:ext cx="690574" cy="369332"/>
          </a:xfrm>
          <a:prstGeom prst="rect">
            <a:avLst/>
          </a:prstGeom>
          <a:noFill/>
        </p:spPr>
        <p:txBody>
          <a:bodyPr wrap="none" rtlCol="0">
            <a:spAutoFit/>
          </a:bodyPr>
          <a:lstStyle/>
          <a:p>
            <a:r>
              <a:rPr lang="en-US" dirty="0" err="1" smtClean="0"/>
              <a:t>Inv</a:t>
            </a:r>
            <a:r>
              <a:rPr lang="en-US" dirty="0" smtClean="0"/>
              <a:t>-Q</a:t>
            </a:r>
            <a:endParaRPr lang="en-US" dirty="0"/>
          </a:p>
        </p:txBody>
      </p:sp>
      <p:sp>
        <p:nvSpPr>
          <p:cNvPr id="24" name="TextBox 23"/>
          <p:cNvSpPr txBox="1"/>
          <p:nvPr/>
        </p:nvSpPr>
        <p:spPr>
          <a:xfrm>
            <a:off x="990600" y="3641972"/>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dirty="0" smtClean="0"/>
              <a:t>    data = 1;</a:t>
            </a:r>
          </a:p>
          <a:p>
            <a:r>
              <a:rPr lang="en-US" sz="1200" dirty="0"/>
              <a:t> </a:t>
            </a:r>
            <a:r>
              <a:rPr lang="en-US" sz="1200" dirty="0" smtClean="0"/>
              <a:t>   __</a:t>
            </a:r>
            <a:r>
              <a:rPr lang="en-US" sz="1200" dirty="0" err="1" smtClean="0"/>
              <a:t>mb_release</a:t>
            </a:r>
            <a:r>
              <a:rPr lang="en-US" sz="1200" dirty="0" smtClean="0"/>
              <a:t>();</a:t>
            </a:r>
          </a:p>
          <a:p>
            <a:r>
              <a:rPr lang="en-US" sz="1200" dirty="0" smtClean="0"/>
              <a:t>    flag = 1;</a:t>
            </a:r>
          </a:p>
          <a:p>
            <a:r>
              <a:rPr lang="en-US" sz="1200" dirty="0" smtClean="0"/>
              <a:t>}</a:t>
            </a:r>
            <a:endParaRPr lang="en-US" sz="1200" dirty="0"/>
          </a:p>
        </p:txBody>
      </p:sp>
      <p:sp>
        <p:nvSpPr>
          <p:cNvPr id="26" name="TextBox 25"/>
          <p:cNvSpPr txBox="1"/>
          <p:nvPr/>
        </p:nvSpPr>
        <p:spPr>
          <a:xfrm>
            <a:off x="990600" y="5004137"/>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dirty="0" smtClean="0"/>
              <a:t>    while (flag == 0);</a:t>
            </a:r>
          </a:p>
          <a:p>
            <a:r>
              <a:rPr lang="en-US" sz="1200" dirty="0"/>
              <a:t> </a:t>
            </a:r>
            <a:r>
              <a:rPr lang="en-US" sz="1200" dirty="0" smtClean="0"/>
              <a:t>   __</a:t>
            </a:r>
            <a:r>
              <a:rPr lang="en-US" sz="1200" dirty="0" err="1" smtClean="0"/>
              <a:t>mb_acquire</a:t>
            </a:r>
            <a:r>
              <a:rPr lang="en-US" sz="1200" dirty="0" smtClean="0"/>
              <a:t>();</a:t>
            </a:r>
          </a:p>
          <a:p>
            <a:r>
              <a:rPr lang="en-US" sz="1200" dirty="0" smtClean="0"/>
              <a:t>    assert(data);</a:t>
            </a:r>
          </a:p>
          <a:p>
            <a:r>
              <a:rPr lang="en-US" sz="1200" dirty="0" smtClean="0"/>
              <a:t>}</a:t>
            </a:r>
            <a:endParaRPr lang="en-US" sz="1200" dirty="0"/>
          </a:p>
        </p:txBody>
      </p:sp>
    </p:spTree>
    <p:extLst>
      <p:ext uri="{BB962C8B-B14F-4D97-AF65-F5344CB8AC3E}">
        <p14:creationId xmlns:p14="http://schemas.microsoft.com/office/powerpoint/2010/main" xmlns="" val="361499318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Invalidate Q Issue Example (Fixed)</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xmlns="" val="1434676555"/>
              </p:ext>
            </p:extLst>
          </p:nvPr>
        </p:nvGraphicFramePr>
        <p:xfrm>
          <a:off x="40766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bl>
          </a:graphicData>
        </a:graphic>
      </p:graphicFrame>
      <p:sp>
        <p:nvSpPr>
          <p:cNvPr id="7" name="TextBox 6"/>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xmlns="" val="3887355231"/>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r>
            </a:tbl>
          </a:graphicData>
        </a:graphic>
      </p:graphicFrame>
      <p:sp>
        <p:nvSpPr>
          <p:cNvPr id="11" name="Rectangle 10"/>
          <p:cNvSpPr/>
          <p:nvPr/>
        </p:nvSpPr>
        <p:spPr>
          <a:xfrm>
            <a:off x="4953000" y="4191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RWITW (data)</a:t>
            </a:r>
            <a:endParaRPr lang="en-US" dirty="0">
              <a:solidFill>
                <a:schemeClr val="tx1"/>
              </a:solidFill>
            </a:endParaRPr>
          </a:p>
        </p:txBody>
      </p:sp>
      <p:sp>
        <p:nvSpPr>
          <p:cNvPr id="12" name="TextBox 11"/>
          <p:cNvSpPr txBox="1"/>
          <p:nvPr/>
        </p:nvSpPr>
        <p:spPr>
          <a:xfrm>
            <a:off x="7543800" y="4114800"/>
            <a:ext cx="490840" cy="369332"/>
          </a:xfrm>
          <a:prstGeom prst="rect">
            <a:avLst/>
          </a:prstGeom>
          <a:noFill/>
        </p:spPr>
        <p:txBody>
          <a:bodyPr wrap="none" rtlCol="0">
            <a:spAutoFit/>
          </a:bodyPr>
          <a:lstStyle/>
          <a:p>
            <a:r>
              <a:rPr lang="en-US" dirty="0" smtClean="0"/>
              <a:t>ICB</a:t>
            </a:r>
            <a:endParaRPr lang="en-US" dirty="0"/>
          </a:p>
        </p:txBody>
      </p:sp>
      <p:sp>
        <p:nvSpPr>
          <p:cNvPr id="14" name="TextBox 13"/>
          <p:cNvSpPr txBox="1"/>
          <p:nvPr/>
        </p:nvSpPr>
        <p:spPr>
          <a:xfrm>
            <a:off x="762000" y="1752600"/>
            <a:ext cx="3124200" cy="1477328"/>
          </a:xfrm>
          <a:prstGeom prst="rect">
            <a:avLst/>
          </a:prstGeom>
          <a:noFill/>
          <a:ln>
            <a:solidFill>
              <a:srgbClr val="002060"/>
            </a:solidFill>
          </a:ln>
        </p:spPr>
        <p:txBody>
          <a:bodyPr wrap="square" rtlCol="0">
            <a:spAutoFit/>
          </a:bodyPr>
          <a:lstStyle/>
          <a:p>
            <a:r>
              <a:rPr lang="en-US" dirty="0" smtClean="0"/>
              <a:t>Core 0 does not have ‘data’ in the cache and requests the cache line. It saves the write in the Store Q pending the cache line</a:t>
            </a:r>
          </a:p>
        </p:txBody>
      </p:sp>
      <p:graphicFrame>
        <p:nvGraphicFramePr>
          <p:cNvPr id="17" name="Table 16"/>
          <p:cNvGraphicFramePr>
            <a:graphicFrameLocks noGrp="1"/>
          </p:cNvGraphicFramePr>
          <p:nvPr>
            <p:extLst>
              <p:ext uri="{D42A27DB-BD31-4B8C-83A1-F6EECF244321}">
                <p14:modId xmlns:p14="http://schemas.microsoft.com/office/powerpoint/2010/main" xmlns="" val="1055964483"/>
              </p:ext>
            </p:extLst>
          </p:nvPr>
        </p:nvGraphicFramePr>
        <p:xfrm>
          <a:off x="64007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bl>
          </a:graphicData>
        </a:graphic>
      </p:graphicFrame>
      <p:sp>
        <p:nvSpPr>
          <p:cNvPr id="19" name="TextBox 18"/>
          <p:cNvSpPr txBox="1"/>
          <p:nvPr/>
        </p:nvSpPr>
        <p:spPr>
          <a:xfrm>
            <a:off x="4267200" y="1371600"/>
            <a:ext cx="1676400" cy="646331"/>
          </a:xfrm>
          <a:prstGeom prst="rect">
            <a:avLst/>
          </a:prstGeom>
          <a:noFill/>
        </p:spPr>
        <p:txBody>
          <a:bodyPr wrap="square" rtlCol="0">
            <a:spAutoFit/>
          </a:bodyPr>
          <a:lstStyle/>
          <a:p>
            <a:pPr algn="ctr"/>
            <a:r>
              <a:rPr lang="en-US" dirty="0" smtClean="0"/>
              <a:t>Core 0 Cache/Store Q</a:t>
            </a:r>
            <a:endParaRPr lang="en-US" dirty="0"/>
          </a:p>
        </p:txBody>
      </p:sp>
      <p:sp>
        <p:nvSpPr>
          <p:cNvPr id="20" name="TextBox 19"/>
          <p:cNvSpPr txBox="1"/>
          <p:nvPr/>
        </p:nvSpPr>
        <p:spPr>
          <a:xfrm>
            <a:off x="6553200" y="1334869"/>
            <a:ext cx="1676400" cy="646331"/>
          </a:xfrm>
          <a:prstGeom prst="rect">
            <a:avLst/>
          </a:prstGeom>
          <a:noFill/>
        </p:spPr>
        <p:txBody>
          <a:bodyPr wrap="square" rtlCol="0">
            <a:spAutoFit/>
          </a:bodyPr>
          <a:lstStyle/>
          <a:p>
            <a:pPr algn="ctr"/>
            <a:r>
              <a:rPr lang="en-US" dirty="0" smtClean="0"/>
              <a:t>Core 1 Cache/Store Q</a:t>
            </a:r>
            <a:endParaRPr lang="en-US" dirty="0"/>
          </a:p>
        </p:txBody>
      </p:sp>
      <p:graphicFrame>
        <p:nvGraphicFramePr>
          <p:cNvPr id="21" name="Table 20"/>
          <p:cNvGraphicFramePr>
            <a:graphicFrameLocks noGrp="1"/>
          </p:cNvGraphicFramePr>
          <p:nvPr>
            <p:extLst>
              <p:ext uri="{D42A27DB-BD31-4B8C-83A1-F6EECF244321}">
                <p14:modId xmlns:p14="http://schemas.microsoft.com/office/powerpoint/2010/main" xmlns="" val="1459080402"/>
              </p:ext>
            </p:extLst>
          </p:nvPr>
        </p:nvGraphicFramePr>
        <p:xfrm>
          <a:off x="44958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r>
                        <a:rPr lang="en-US" dirty="0" smtClean="0">
                          <a:solidFill>
                            <a:srgbClr val="FF0000"/>
                          </a:solidFill>
                        </a:rPr>
                        <a:t>data</a:t>
                      </a:r>
                      <a:endParaRPr lang="en-US" dirty="0">
                        <a:solidFill>
                          <a:srgbClr val="FF0000"/>
                        </a:solidFill>
                      </a:endParaRPr>
                    </a:p>
                  </a:txBody>
                  <a:tcPr>
                    <a:solidFill>
                      <a:schemeClr val="accent3">
                        <a:lumMod val="60000"/>
                        <a:lumOff val="40000"/>
                      </a:schemeClr>
                    </a:solidFill>
                  </a:tcPr>
                </a:tc>
                <a:tc>
                  <a:txBody>
                    <a:bodyPr/>
                    <a:lstStyle/>
                    <a:p>
                      <a:pPr algn="ctr"/>
                      <a:r>
                        <a:rPr lang="en-US" dirty="0" smtClean="0">
                          <a:solidFill>
                            <a:srgbClr val="FF0000"/>
                          </a:solidFill>
                        </a:rPr>
                        <a:t>1</a:t>
                      </a:r>
                      <a:endParaRPr lang="en-US" dirty="0">
                        <a:solidFill>
                          <a:srgbClr val="FF0000"/>
                        </a:solidFill>
                      </a:endParaRPr>
                    </a:p>
                  </a:txBody>
                  <a:tcPr>
                    <a:solidFill>
                      <a:schemeClr val="accent3">
                        <a:lumMod val="60000"/>
                        <a:lumOff val="40000"/>
                      </a:schemeClr>
                    </a:solidFill>
                  </a:tcPr>
                </a:tc>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xmlns="" val="589384272"/>
              </p:ext>
            </p:extLst>
          </p:nvPr>
        </p:nvGraphicFramePr>
        <p:xfrm>
          <a:off x="67437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xmlns="" val="1725120460"/>
              </p:ext>
            </p:extLst>
          </p:nvPr>
        </p:nvGraphicFramePr>
        <p:xfrm>
          <a:off x="44958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6">
                        <a:lumMod val="40000"/>
                        <a:lumOff val="60000"/>
                      </a:schemeClr>
                    </a:solidFill>
                  </a:tcPr>
                </a:tc>
                <a:tc>
                  <a:txBody>
                    <a:bodyPr/>
                    <a:lstStyle/>
                    <a:p>
                      <a:pPr algn="ctr"/>
                      <a:endParaRPr lang="en-US" dirty="0">
                        <a:solidFill>
                          <a:schemeClr val="tx1"/>
                        </a:solidFill>
                      </a:endParaRPr>
                    </a:p>
                  </a:txBody>
                  <a:tcPr>
                    <a:solidFill>
                      <a:schemeClr val="accent6">
                        <a:lumMod val="40000"/>
                        <a:lumOff val="60000"/>
                      </a:schemeClr>
                    </a:solidFill>
                  </a:tcPr>
                </a:tc>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xmlns="" val="1243764349"/>
              </p:ext>
            </p:extLst>
          </p:nvPr>
        </p:nvGraphicFramePr>
        <p:xfrm>
          <a:off x="67437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6">
                        <a:lumMod val="40000"/>
                        <a:lumOff val="60000"/>
                      </a:schemeClr>
                    </a:solidFill>
                  </a:tcPr>
                </a:tc>
                <a:tc>
                  <a:txBody>
                    <a:bodyPr/>
                    <a:lstStyle/>
                    <a:p>
                      <a:pPr algn="ctr"/>
                      <a:endParaRPr lang="en-US" dirty="0">
                        <a:solidFill>
                          <a:schemeClr val="tx1"/>
                        </a:solidFill>
                      </a:endParaRPr>
                    </a:p>
                  </a:txBody>
                  <a:tcPr>
                    <a:solidFill>
                      <a:schemeClr val="accent6">
                        <a:lumMod val="40000"/>
                        <a:lumOff val="60000"/>
                      </a:schemeClr>
                    </a:solidFill>
                  </a:tcPr>
                </a:tc>
              </a:tr>
            </a:tbl>
          </a:graphicData>
        </a:graphic>
      </p:graphicFrame>
      <p:sp>
        <p:nvSpPr>
          <p:cNvPr id="3" name="TextBox 2"/>
          <p:cNvSpPr txBox="1"/>
          <p:nvPr/>
        </p:nvSpPr>
        <p:spPr>
          <a:xfrm>
            <a:off x="5791200" y="1981200"/>
            <a:ext cx="905569" cy="369332"/>
          </a:xfrm>
          <a:prstGeom prst="rect">
            <a:avLst/>
          </a:prstGeom>
          <a:noFill/>
        </p:spPr>
        <p:txBody>
          <a:bodyPr wrap="none" rtlCol="0">
            <a:spAutoFit/>
          </a:bodyPr>
          <a:lstStyle/>
          <a:p>
            <a:r>
              <a:rPr lang="en-US" dirty="0" smtClean="0"/>
              <a:t>Store-Q</a:t>
            </a:r>
            <a:endParaRPr lang="en-US" dirty="0"/>
          </a:p>
        </p:txBody>
      </p:sp>
      <p:sp>
        <p:nvSpPr>
          <p:cNvPr id="23" name="TextBox 22"/>
          <p:cNvSpPr txBox="1"/>
          <p:nvPr/>
        </p:nvSpPr>
        <p:spPr>
          <a:xfrm>
            <a:off x="5938826" y="2350532"/>
            <a:ext cx="690574" cy="369332"/>
          </a:xfrm>
          <a:prstGeom prst="rect">
            <a:avLst/>
          </a:prstGeom>
          <a:noFill/>
        </p:spPr>
        <p:txBody>
          <a:bodyPr wrap="none" rtlCol="0">
            <a:spAutoFit/>
          </a:bodyPr>
          <a:lstStyle/>
          <a:p>
            <a:r>
              <a:rPr lang="en-US" dirty="0" err="1" smtClean="0"/>
              <a:t>Inv</a:t>
            </a:r>
            <a:r>
              <a:rPr lang="en-US" dirty="0" smtClean="0"/>
              <a:t>-Q</a:t>
            </a:r>
            <a:endParaRPr lang="en-US" dirty="0"/>
          </a:p>
        </p:txBody>
      </p:sp>
      <p:sp>
        <p:nvSpPr>
          <p:cNvPr id="24" name="Down Arrow 23"/>
          <p:cNvSpPr/>
          <p:nvPr/>
        </p:nvSpPr>
        <p:spPr>
          <a:xfrm>
            <a:off x="5257800" y="3659372"/>
            <a:ext cx="3810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990600" y="3641972"/>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b="1" dirty="0" smtClean="0">
                <a:solidFill>
                  <a:srgbClr val="FF0000"/>
                </a:solidFill>
              </a:rPr>
              <a:t>    data = 1;</a:t>
            </a:r>
          </a:p>
          <a:p>
            <a:r>
              <a:rPr lang="en-US" sz="1200" dirty="0"/>
              <a:t> </a:t>
            </a:r>
            <a:r>
              <a:rPr lang="en-US" sz="1200" dirty="0" smtClean="0"/>
              <a:t>   __</a:t>
            </a:r>
            <a:r>
              <a:rPr lang="en-US" sz="1200" dirty="0" err="1" smtClean="0"/>
              <a:t>mb_release</a:t>
            </a:r>
            <a:r>
              <a:rPr lang="en-US" sz="1200" dirty="0" smtClean="0"/>
              <a:t>();</a:t>
            </a:r>
          </a:p>
          <a:p>
            <a:r>
              <a:rPr lang="en-US" sz="1200" dirty="0" smtClean="0"/>
              <a:t>    flag = 1;</a:t>
            </a:r>
          </a:p>
          <a:p>
            <a:r>
              <a:rPr lang="en-US" sz="1200" dirty="0" smtClean="0"/>
              <a:t>}</a:t>
            </a:r>
            <a:endParaRPr lang="en-US" sz="1200" dirty="0"/>
          </a:p>
        </p:txBody>
      </p:sp>
      <p:sp>
        <p:nvSpPr>
          <p:cNvPr id="25" name="TextBox 24"/>
          <p:cNvSpPr txBox="1"/>
          <p:nvPr/>
        </p:nvSpPr>
        <p:spPr>
          <a:xfrm>
            <a:off x="990600" y="5004137"/>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dirty="0" smtClean="0"/>
              <a:t>    while (flag == 0);</a:t>
            </a:r>
          </a:p>
          <a:p>
            <a:r>
              <a:rPr lang="en-US" sz="1200" dirty="0"/>
              <a:t> </a:t>
            </a:r>
            <a:r>
              <a:rPr lang="en-US" sz="1200" dirty="0" smtClean="0"/>
              <a:t>   __</a:t>
            </a:r>
            <a:r>
              <a:rPr lang="en-US" sz="1200" dirty="0" err="1" smtClean="0"/>
              <a:t>mb_acquire</a:t>
            </a:r>
            <a:r>
              <a:rPr lang="en-US" sz="1200" dirty="0" smtClean="0"/>
              <a:t>();</a:t>
            </a:r>
          </a:p>
          <a:p>
            <a:r>
              <a:rPr lang="en-US" sz="1200" dirty="0" smtClean="0"/>
              <a:t>    assert(data);</a:t>
            </a:r>
          </a:p>
          <a:p>
            <a:r>
              <a:rPr lang="en-US" sz="1200" dirty="0" smtClean="0"/>
              <a:t>}</a:t>
            </a:r>
            <a:endParaRPr lang="en-US" sz="1200" dirty="0"/>
          </a:p>
        </p:txBody>
      </p:sp>
    </p:spTree>
    <p:extLst>
      <p:ext uri="{BB962C8B-B14F-4D97-AF65-F5344CB8AC3E}">
        <p14:creationId xmlns:p14="http://schemas.microsoft.com/office/powerpoint/2010/main" xmlns="" val="119344937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Invalidate Q Issue Example (Fixed)</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xmlns="" val="2802828209"/>
              </p:ext>
            </p:extLst>
          </p:nvPr>
        </p:nvGraphicFramePr>
        <p:xfrm>
          <a:off x="40766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bl>
          </a:graphicData>
        </a:graphic>
      </p:graphicFrame>
      <p:sp>
        <p:nvSpPr>
          <p:cNvPr id="7" name="TextBox 6"/>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xmlns="" val="1466978720"/>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r>
            </a:tbl>
          </a:graphicData>
        </a:graphic>
      </p:graphicFrame>
      <p:sp>
        <p:nvSpPr>
          <p:cNvPr id="11" name="Rectangle 10"/>
          <p:cNvSpPr/>
          <p:nvPr/>
        </p:nvSpPr>
        <p:spPr>
          <a:xfrm>
            <a:off x="4953000" y="4191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Read (flag)</a:t>
            </a:r>
            <a:endParaRPr lang="en-US" dirty="0">
              <a:solidFill>
                <a:schemeClr val="tx1"/>
              </a:solidFill>
            </a:endParaRPr>
          </a:p>
        </p:txBody>
      </p:sp>
      <p:sp>
        <p:nvSpPr>
          <p:cNvPr id="12" name="TextBox 11"/>
          <p:cNvSpPr txBox="1"/>
          <p:nvPr/>
        </p:nvSpPr>
        <p:spPr>
          <a:xfrm>
            <a:off x="7543800" y="4114800"/>
            <a:ext cx="490840" cy="369332"/>
          </a:xfrm>
          <a:prstGeom prst="rect">
            <a:avLst/>
          </a:prstGeom>
          <a:noFill/>
        </p:spPr>
        <p:txBody>
          <a:bodyPr wrap="none" rtlCol="0">
            <a:spAutoFit/>
          </a:bodyPr>
          <a:lstStyle/>
          <a:p>
            <a:r>
              <a:rPr lang="en-US" dirty="0" smtClean="0"/>
              <a:t>ICB</a:t>
            </a:r>
            <a:endParaRPr lang="en-US" dirty="0"/>
          </a:p>
        </p:txBody>
      </p:sp>
      <p:sp>
        <p:nvSpPr>
          <p:cNvPr id="14" name="TextBox 13"/>
          <p:cNvSpPr txBox="1"/>
          <p:nvPr/>
        </p:nvSpPr>
        <p:spPr>
          <a:xfrm>
            <a:off x="762000" y="1752600"/>
            <a:ext cx="3124200" cy="923330"/>
          </a:xfrm>
          <a:prstGeom prst="rect">
            <a:avLst/>
          </a:prstGeom>
          <a:noFill/>
          <a:ln>
            <a:solidFill>
              <a:srgbClr val="002060"/>
            </a:solidFill>
          </a:ln>
        </p:spPr>
        <p:txBody>
          <a:bodyPr wrap="square" rtlCol="0">
            <a:spAutoFit/>
          </a:bodyPr>
          <a:lstStyle/>
          <a:p>
            <a:r>
              <a:rPr lang="en-US" dirty="0" smtClean="0"/>
              <a:t>Core 1 does not have ‘flag’ in the cache and issues a read request</a:t>
            </a:r>
          </a:p>
        </p:txBody>
      </p:sp>
      <p:graphicFrame>
        <p:nvGraphicFramePr>
          <p:cNvPr id="17" name="Table 16"/>
          <p:cNvGraphicFramePr>
            <a:graphicFrameLocks noGrp="1"/>
          </p:cNvGraphicFramePr>
          <p:nvPr>
            <p:extLst>
              <p:ext uri="{D42A27DB-BD31-4B8C-83A1-F6EECF244321}">
                <p14:modId xmlns:p14="http://schemas.microsoft.com/office/powerpoint/2010/main" xmlns="" val="43514434"/>
              </p:ext>
            </p:extLst>
          </p:nvPr>
        </p:nvGraphicFramePr>
        <p:xfrm>
          <a:off x="64007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bl>
          </a:graphicData>
        </a:graphic>
      </p:graphicFrame>
      <p:sp>
        <p:nvSpPr>
          <p:cNvPr id="19" name="TextBox 18"/>
          <p:cNvSpPr txBox="1"/>
          <p:nvPr/>
        </p:nvSpPr>
        <p:spPr>
          <a:xfrm>
            <a:off x="4267200" y="1371600"/>
            <a:ext cx="1676400" cy="646331"/>
          </a:xfrm>
          <a:prstGeom prst="rect">
            <a:avLst/>
          </a:prstGeom>
          <a:noFill/>
        </p:spPr>
        <p:txBody>
          <a:bodyPr wrap="square" rtlCol="0">
            <a:spAutoFit/>
          </a:bodyPr>
          <a:lstStyle/>
          <a:p>
            <a:pPr algn="ctr"/>
            <a:r>
              <a:rPr lang="en-US" dirty="0" smtClean="0"/>
              <a:t>Core 0 Cache/Store Q</a:t>
            </a:r>
            <a:endParaRPr lang="en-US" dirty="0"/>
          </a:p>
        </p:txBody>
      </p:sp>
      <p:sp>
        <p:nvSpPr>
          <p:cNvPr id="20" name="TextBox 19"/>
          <p:cNvSpPr txBox="1"/>
          <p:nvPr/>
        </p:nvSpPr>
        <p:spPr>
          <a:xfrm>
            <a:off x="6553200" y="1334869"/>
            <a:ext cx="1676400" cy="646331"/>
          </a:xfrm>
          <a:prstGeom prst="rect">
            <a:avLst/>
          </a:prstGeom>
          <a:noFill/>
        </p:spPr>
        <p:txBody>
          <a:bodyPr wrap="square" rtlCol="0">
            <a:spAutoFit/>
          </a:bodyPr>
          <a:lstStyle/>
          <a:p>
            <a:pPr algn="ctr"/>
            <a:r>
              <a:rPr lang="en-US" dirty="0" smtClean="0"/>
              <a:t>Core 1 Cache/Store Q</a:t>
            </a:r>
            <a:endParaRPr lang="en-US" dirty="0"/>
          </a:p>
        </p:txBody>
      </p:sp>
      <p:graphicFrame>
        <p:nvGraphicFramePr>
          <p:cNvPr id="21" name="Table 20"/>
          <p:cNvGraphicFramePr>
            <a:graphicFrameLocks noGrp="1"/>
          </p:cNvGraphicFramePr>
          <p:nvPr>
            <p:extLst>
              <p:ext uri="{D42A27DB-BD31-4B8C-83A1-F6EECF244321}">
                <p14:modId xmlns:p14="http://schemas.microsoft.com/office/powerpoint/2010/main" xmlns="" val="3174216846"/>
              </p:ext>
            </p:extLst>
          </p:nvPr>
        </p:nvGraphicFramePr>
        <p:xfrm>
          <a:off x="44958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r>
                        <a:rPr lang="en-US" dirty="0" smtClean="0">
                          <a:solidFill>
                            <a:schemeClr val="tx1"/>
                          </a:solidFill>
                        </a:rPr>
                        <a:t>data</a:t>
                      </a:r>
                      <a:endParaRPr lang="en-US" dirty="0">
                        <a:solidFill>
                          <a:schemeClr val="tx1"/>
                        </a:solidFill>
                      </a:endParaRPr>
                    </a:p>
                  </a:txBody>
                  <a:tcPr>
                    <a:solidFill>
                      <a:schemeClr val="accent3">
                        <a:lumMod val="60000"/>
                        <a:lumOff val="40000"/>
                      </a:schemeClr>
                    </a:solidFill>
                  </a:tcPr>
                </a:tc>
                <a:tc>
                  <a:txBody>
                    <a:bodyPr/>
                    <a:lstStyle/>
                    <a:p>
                      <a:pPr algn="ctr"/>
                      <a:r>
                        <a:rPr lang="en-US" dirty="0" smtClean="0">
                          <a:solidFill>
                            <a:schemeClr val="tx1"/>
                          </a:solidFill>
                        </a:rPr>
                        <a:t>1</a:t>
                      </a: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xmlns="" val="2526825972"/>
              </p:ext>
            </p:extLst>
          </p:nvPr>
        </p:nvGraphicFramePr>
        <p:xfrm>
          <a:off x="67437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xmlns="" val="3956272466"/>
              </p:ext>
            </p:extLst>
          </p:nvPr>
        </p:nvGraphicFramePr>
        <p:xfrm>
          <a:off x="44958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6">
                        <a:lumMod val="40000"/>
                        <a:lumOff val="60000"/>
                      </a:schemeClr>
                    </a:solidFill>
                  </a:tcPr>
                </a:tc>
                <a:tc>
                  <a:txBody>
                    <a:bodyPr/>
                    <a:lstStyle/>
                    <a:p>
                      <a:pPr algn="ctr"/>
                      <a:endParaRPr lang="en-US" dirty="0">
                        <a:solidFill>
                          <a:schemeClr val="tx1"/>
                        </a:solidFill>
                      </a:endParaRPr>
                    </a:p>
                  </a:txBody>
                  <a:tcPr>
                    <a:solidFill>
                      <a:schemeClr val="accent6">
                        <a:lumMod val="40000"/>
                        <a:lumOff val="60000"/>
                      </a:schemeClr>
                    </a:solidFill>
                  </a:tcPr>
                </a:tc>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xmlns="" val="2889243091"/>
              </p:ext>
            </p:extLst>
          </p:nvPr>
        </p:nvGraphicFramePr>
        <p:xfrm>
          <a:off x="67437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6">
                        <a:lumMod val="40000"/>
                        <a:lumOff val="60000"/>
                      </a:schemeClr>
                    </a:solidFill>
                  </a:tcPr>
                </a:tc>
                <a:tc>
                  <a:txBody>
                    <a:bodyPr/>
                    <a:lstStyle/>
                    <a:p>
                      <a:pPr algn="ctr"/>
                      <a:endParaRPr lang="en-US" dirty="0">
                        <a:solidFill>
                          <a:schemeClr val="tx1"/>
                        </a:solidFill>
                      </a:endParaRPr>
                    </a:p>
                  </a:txBody>
                  <a:tcPr>
                    <a:solidFill>
                      <a:schemeClr val="accent6">
                        <a:lumMod val="40000"/>
                        <a:lumOff val="60000"/>
                      </a:schemeClr>
                    </a:solidFill>
                  </a:tcPr>
                </a:tc>
              </a:tr>
            </a:tbl>
          </a:graphicData>
        </a:graphic>
      </p:graphicFrame>
      <p:sp>
        <p:nvSpPr>
          <p:cNvPr id="3" name="TextBox 2"/>
          <p:cNvSpPr txBox="1"/>
          <p:nvPr/>
        </p:nvSpPr>
        <p:spPr>
          <a:xfrm>
            <a:off x="5791200" y="1981200"/>
            <a:ext cx="905569" cy="369332"/>
          </a:xfrm>
          <a:prstGeom prst="rect">
            <a:avLst/>
          </a:prstGeom>
          <a:noFill/>
        </p:spPr>
        <p:txBody>
          <a:bodyPr wrap="none" rtlCol="0">
            <a:spAutoFit/>
          </a:bodyPr>
          <a:lstStyle/>
          <a:p>
            <a:r>
              <a:rPr lang="en-US" dirty="0" smtClean="0"/>
              <a:t>Store-Q</a:t>
            </a:r>
            <a:endParaRPr lang="en-US" dirty="0"/>
          </a:p>
        </p:txBody>
      </p:sp>
      <p:sp>
        <p:nvSpPr>
          <p:cNvPr id="23" name="TextBox 22"/>
          <p:cNvSpPr txBox="1"/>
          <p:nvPr/>
        </p:nvSpPr>
        <p:spPr>
          <a:xfrm>
            <a:off x="5938826" y="2350532"/>
            <a:ext cx="690574" cy="369332"/>
          </a:xfrm>
          <a:prstGeom prst="rect">
            <a:avLst/>
          </a:prstGeom>
          <a:noFill/>
        </p:spPr>
        <p:txBody>
          <a:bodyPr wrap="none" rtlCol="0">
            <a:spAutoFit/>
          </a:bodyPr>
          <a:lstStyle/>
          <a:p>
            <a:r>
              <a:rPr lang="en-US" dirty="0" err="1" smtClean="0"/>
              <a:t>Inv</a:t>
            </a:r>
            <a:r>
              <a:rPr lang="en-US" dirty="0" smtClean="0"/>
              <a:t>-Q</a:t>
            </a:r>
            <a:endParaRPr lang="en-US" dirty="0"/>
          </a:p>
        </p:txBody>
      </p:sp>
      <p:sp>
        <p:nvSpPr>
          <p:cNvPr id="24" name="Down Arrow 23"/>
          <p:cNvSpPr/>
          <p:nvPr/>
        </p:nvSpPr>
        <p:spPr>
          <a:xfrm>
            <a:off x="6781800" y="3659372"/>
            <a:ext cx="3810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990600" y="3641972"/>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b="1" dirty="0" smtClean="0">
                <a:solidFill>
                  <a:srgbClr val="FF0000"/>
                </a:solidFill>
              </a:rPr>
              <a:t>    data = 1;</a:t>
            </a:r>
          </a:p>
          <a:p>
            <a:r>
              <a:rPr lang="en-US" sz="1200" dirty="0"/>
              <a:t> </a:t>
            </a:r>
            <a:r>
              <a:rPr lang="en-US" sz="1200" dirty="0" smtClean="0"/>
              <a:t>   __</a:t>
            </a:r>
            <a:r>
              <a:rPr lang="en-US" sz="1200" dirty="0" err="1" smtClean="0"/>
              <a:t>mb_release</a:t>
            </a:r>
            <a:r>
              <a:rPr lang="en-US" sz="1200" dirty="0" smtClean="0"/>
              <a:t>();</a:t>
            </a:r>
          </a:p>
          <a:p>
            <a:r>
              <a:rPr lang="en-US" sz="1200" dirty="0" smtClean="0"/>
              <a:t>    flag = 1;</a:t>
            </a:r>
          </a:p>
          <a:p>
            <a:r>
              <a:rPr lang="en-US" sz="1200" dirty="0" smtClean="0"/>
              <a:t>}</a:t>
            </a:r>
            <a:endParaRPr lang="en-US" sz="1200" dirty="0"/>
          </a:p>
        </p:txBody>
      </p:sp>
      <p:sp>
        <p:nvSpPr>
          <p:cNvPr id="25" name="TextBox 24"/>
          <p:cNvSpPr txBox="1"/>
          <p:nvPr/>
        </p:nvSpPr>
        <p:spPr>
          <a:xfrm>
            <a:off x="990600" y="5004137"/>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b="1" dirty="0" smtClean="0">
                <a:solidFill>
                  <a:srgbClr val="FF0000"/>
                </a:solidFill>
              </a:rPr>
              <a:t>    while (flag == 0);</a:t>
            </a:r>
          </a:p>
          <a:p>
            <a:r>
              <a:rPr lang="en-US" sz="1200" dirty="0"/>
              <a:t> </a:t>
            </a:r>
            <a:r>
              <a:rPr lang="en-US" sz="1200" dirty="0" smtClean="0"/>
              <a:t>   __</a:t>
            </a:r>
            <a:r>
              <a:rPr lang="en-US" sz="1200" dirty="0" err="1" smtClean="0"/>
              <a:t>mb_acquire</a:t>
            </a:r>
            <a:r>
              <a:rPr lang="en-US" sz="1200" dirty="0" smtClean="0"/>
              <a:t>();</a:t>
            </a:r>
          </a:p>
          <a:p>
            <a:r>
              <a:rPr lang="en-US" sz="1200" dirty="0" smtClean="0"/>
              <a:t>    assert(data);</a:t>
            </a:r>
          </a:p>
          <a:p>
            <a:r>
              <a:rPr lang="en-US" sz="1200" dirty="0" smtClean="0"/>
              <a:t>}</a:t>
            </a:r>
            <a:endParaRPr lang="en-US" sz="1200" dirty="0"/>
          </a:p>
        </p:txBody>
      </p:sp>
    </p:spTree>
    <p:extLst>
      <p:ext uri="{BB962C8B-B14F-4D97-AF65-F5344CB8AC3E}">
        <p14:creationId xmlns:p14="http://schemas.microsoft.com/office/powerpoint/2010/main" xmlns="" val="54471890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Invalidate Q Issue Example (Fixed)</a:t>
            </a:r>
            <a:endParaRPr lang="en-US" dirty="0"/>
          </a:p>
        </p:txBody>
      </p:sp>
      <p:sp>
        <p:nvSpPr>
          <p:cNvPr id="7" name="TextBox 6"/>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xmlns="" val="2034381789"/>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r>
            </a:tbl>
          </a:graphicData>
        </a:graphic>
      </p:graphicFrame>
      <p:sp>
        <p:nvSpPr>
          <p:cNvPr id="14" name="TextBox 13"/>
          <p:cNvSpPr txBox="1"/>
          <p:nvPr/>
        </p:nvSpPr>
        <p:spPr>
          <a:xfrm>
            <a:off x="762000" y="1752600"/>
            <a:ext cx="3124200" cy="1200329"/>
          </a:xfrm>
          <a:prstGeom prst="rect">
            <a:avLst/>
          </a:prstGeom>
          <a:noFill/>
          <a:ln>
            <a:solidFill>
              <a:srgbClr val="002060"/>
            </a:solidFill>
          </a:ln>
        </p:spPr>
        <p:txBody>
          <a:bodyPr wrap="square" rtlCol="0">
            <a:spAutoFit/>
          </a:bodyPr>
          <a:lstStyle/>
          <a:p>
            <a:r>
              <a:rPr lang="en-US" dirty="0" smtClean="0"/>
              <a:t>Core 0 continues execution but stops on the memory barrier where it waits for all stores to complete</a:t>
            </a:r>
          </a:p>
        </p:txBody>
      </p:sp>
      <p:sp>
        <p:nvSpPr>
          <p:cNvPr id="24" name="Rectangle 23"/>
          <p:cNvSpPr/>
          <p:nvPr/>
        </p:nvSpPr>
        <p:spPr>
          <a:xfrm>
            <a:off x="4953000" y="4191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5" name="TextBox 24"/>
          <p:cNvSpPr txBox="1"/>
          <p:nvPr/>
        </p:nvSpPr>
        <p:spPr>
          <a:xfrm>
            <a:off x="7543800" y="4114800"/>
            <a:ext cx="490840" cy="369332"/>
          </a:xfrm>
          <a:prstGeom prst="rect">
            <a:avLst/>
          </a:prstGeom>
          <a:noFill/>
        </p:spPr>
        <p:txBody>
          <a:bodyPr wrap="none" rtlCol="0">
            <a:spAutoFit/>
          </a:bodyPr>
          <a:lstStyle/>
          <a:p>
            <a:r>
              <a:rPr lang="en-US" dirty="0" smtClean="0"/>
              <a:t>ICB</a:t>
            </a:r>
            <a:endParaRPr lang="en-US" dirty="0"/>
          </a:p>
        </p:txBody>
      </p:sp>
      <p:graphicFrame>
        <p:nvGraphicFramePr>
          <p:cNvPr id="37" name="Table 36"/>
          <p:cNvGraphicFramePr>
            <a:graphicFrameLocks noGrp="1"/>
          </p:cNvGraphicFramePr>
          <p:nvPr>
            <p:extLst>
              <p:ext uri="{D42A27DB-BD31-4B8C-83A1-F6EECF244321}">
                <p14:modId xmlns:p14="http://schemas.microsoft.com/office/powerpoint/2010/main" xmlns="" val="3514566113"/>
              </p:ext>
            </p:extLst>
          </p:nvPr>
        </p:nvGraphicFramePr>
        <p:xfrm>
          <a:off x="64007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bl>
          </a:graphicData>
        </a:graphic>
      </p:graphicFrame>
      <p:sp>
        <p:nvSpPr>
          <p:cNvPr id="38" name="TextBox 37"/>
          <p:cNvSpPr txBox="1"/>
          <p:nvPr/>
        </p:nvSpPr>
        <p:spPr>
          <a:xfrm>
            <a:off x="4267200" y="1371600"/>
            <a:ext cx="1676400" cy="646331"/>
          </a:xfrm>
          <a:prstGeom prst="rect">
            <a:avLst/>
          </a:prstGeom>
          <a:noFill/>
        </p:spPr>
        <p:txBody>
          <a:bodyPr wrap="square" rtlCol="0">
            <a:spAutoFit/>
          </a:bodyPr>
          <a:lstStyle/>
          <a:p>
            <a:pPr algn="ctr"/>
            <a:r>
              <a:rPr lang="en-US" dirty="0" smtClean="0"/>
              <a:t>Core 0 Cache/Store Q</a:t>
            </a:r>
            <a:endParaRPr lang="en-US" dirty="0"/>
          </a:p>
        </p:txBody>
      </p:sp>
      <p:sp>
        <p:nvSpPr>
          <p:cNvPr id="39" name="TextBox 38"/>
          <p:cNvSpPr txBox="1"/>
          <p:nvPr/>
        </p:nvSpPr>
        <p:spPr>
          <a:xfrm>
            <a:off x="6553200" y="1334869"/>
            <a:ext cx="1676400" cy="646331"/>
          </a:xfrm>
          <a:prstGeom prst="rect">
            <a:avLst/>
          </a:prstGeom>
          <a:noFill/>
        </p:spPr>
        <p:txBody>
          <a:bodyPr wrap="square" rtlCol="0">
            <a:spAutoFit/>
          </a:bodyPr>
          <a:lstStyle/>
          <a:p>
            <a:pPr algn="ctr"/>
            <a:r>
              <a:rPr lang="en-US" dirty="0" smtClean="0"/>
              <a:t>Core 1 Cache/Store Q</a:t>
            </a:r>
            <a:endParaRPr lang="en-US" dirty="0"/>
          </a:p>
        </p:txBody>
      </p:sp>
      <p:graphicFrame>
        <p:nvGraphicFramePr>
          <p:cNvPr id="40" name="Table 39"/>
          <p:cNvGraphicFramePr>
            <a:graphicFrameLocks noGrp="1"/>
          </p:cNvGraphicFramePr>
          <p:nvPr>
            <p:extLst>
              <p:ext uri="{D42A27DB-BD31-4B8C-83A1-F6EECF244321}">
                <p14:modId xmlns:p14="http://schemas.microsoft.com/office/powerpoint/2010/main" xmlns="" val="4002864681"/>
              </p:ext>
            </p:extLst>
          </p:nvPr>
        </p:nvGraphicFramePr>
        <p:xfrm>
          <a:off x="44958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r>
                        <a:rPr lang="en-US" dirty="0" smtClean="0">
                          <a:solidFill>
                            <a:schemeClr val="tx1"/>
                          </a:solidFill>
                        </a:rPr>
                        <a:t>data</a:t>
                      </a:r>
                      <a:endParaRPr lang="en-US" dirty="0">
                        <a:solidFill>
                          <a:schemeClr val="tx1"/>
                        </a:solidFill>
                      </a:endParaRPr>
                    </a:p>
                  </a:txBody>
                  <a:tcPr>
                    <a:solidFill>
                      <a:schemeClr val="accent3">
                        <a:lumMod val="60000"/>
                        <a:lumOff val="40000"/>
                      </a:schemeClr>
                    </a:solidFill>
                  </a:tcPr>
                </a:tc>
                <a:tc>
                  <a:txBody>
                    <a:bodyPr/>
                    <a:lstStyle/>
                    <a:p>
                      <a:pPr algn="ctr"/>
                      <a:r>
                        <a:rPr lang="en-US" dirty="0" smtClean="0">
                          <a:solidFill>
                            <a:schemeClr val="tx1"/>
                          </a:solidFill>
                        </a:rPr>
                        <a:t>1</a:t>
                      </a: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41" name="Table 40"/>
          <p:cNvGraphicFramePr>
            <a:graphicFrameLocks noGrp="1"/>
          </p:cNvGraphicFramePr>
          <p:nvPr>
            <p:extLst>
              <p:ext uri="{D42A27DB-BD31-4B8C-83A1-F6EECF244321}">
                <p14:modId xmlns:p14="http://schemas.microsoft.com/office/powerpoint/2010/main" xmlns="" val="3192752747"/>
              </p:ext>
            </p:extLst>
          </p:nvPr>
        </p:nvGraphicFramePr>
        <p:xfrm>
          <a:off x="67437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42" name="Table 41"/>
          <p:cNvGraphicFramePr>
            <a:graphicFrameLocks noGrp="1"/>
          </p:cNvGraphicFramePr>
          <p:nvPr>
            <p:extLst>
              <p:ext uri="{D42A27DB-BD31-4B8C-83A1-F6EECF244321}">
                <p14:modId xmlns:p14="http://schemas.microsoft.com/office/powerpoint/2010/main" xmlns="" val="1742674696"/>
              </p:ext>
            </p:extLst>
          </p:nvPr>
        </p:nvGraphicFramePr>
        <p:xfrm>
          <a:off x="44958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6">
                        <a:lumMod val="40000"/>
                        <a:lumOff val="60000"/>
                      </a:schemeClr>
                    </a:solidFill>
                  </a:tcPr>
                </a:tc>
                <a:tc>
                  <a:txBody>
                    <a:bodyPr/>
                    <a:lstStyle/>
                    <a:p>
                      <a:pPr algn="ctr"/>
                      <a:endParaRPr lang="en-US" dirty="0">
                        <a:solidFill>
                          <a:schemeClr val="tx1"/>
                        </a:solidFill>
                      </a:endParaRPr>
                    </a:p>
                  </a:txBody>
                  <a:tcPr>
                    <a:solidFill>
                      <a:schemeClr val="accent6">
                        <a:lumMod val="40000"/>
                        <a:lumOff val="60000"/>
                      </a:schemeClr>
                    </a:solidFill>
                  </a:tcPr>
                </a:tc>
              </a:tr>
            </a:tbl>
          </a:graphicData>
        </a:graphic>
      </p:graphicFrame>
      <p:graphicFrame>
        <p:nvGraphicFramePr>
          <p:cNvPr id="43" name="Table 42"/>
          <p:cNvGraphicFramePr>
            <a:graphicFrameLocks noGrp="1"/>
          </p:cNvGraphicFramePr>
          <p:nvPr>
            <p:extLst>
              <p:ext uri="{D42A27DB-BD31-4B8C-83A1-F6EECF244321}">
                <p14:modId xmlns:p14="http://schemas.microsoft.com/office/powerpoint/2010/main" xmlns="" val="640167782"/>
              </p:ext>
            </p:extLst>
          </p:nvPr>
        </p:nvGraphicFramePr>
        <p:xfrm>
          <a:off x="67437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6">
                        <a:lumMod val="40000"/>
                        <a:lumOff val="60000"/>
                      </a:schemeClr>
                    </a:solidFill>
                  </a:tcPr>
                </a:tc>
                <a:tc>
                  <a:txBody>
                    <a:bodyPr/>
                    <a:lstStyle/>
                    <a:p>
                      <a:pPr algn="ctr"/>
                      <a:endParaRPr lang="en-US" dirty="0">
                        <a:solidFill>
                          <a:schemeClr val="tx1"/>
                        </a:solidFill>
                      </a:endParaRPr>
                    </a:p>
                  </a:txBody>
                  <a:tcPr>
                    <a:solidFill>
                      <a:schemeClr val="accent6">
                        <a:lumMod val="40000"/>
                        <a:lumOff val="60000"/>
                      </a:schemeClr>
                    </a:solidFill>
                  </a:tcPr>
                </a:tc>
              </a:tr>
            </a:tbl>
          </a:graphicData>
        </a:graphic>
      </p:graphicFrame>
      <p:sp>
        <p:nvSpPr>
          <p:cNvPr id="44" name="TextBox 43"/>
          <p:cNvSpPr txBox="1"/>
          <p:nvPr/>
        </p:nvSpPr>
        <p:spPr>
          <a:xfrm>
            <a:off x="5791200" y="1981200"/>
            <a:ext cx="905569" cy="369332"/>
          </a:xfrm>
          <a:prstGeom prst="rect">
            <a:avLst/>
          </a:prstGeom>
          <a:noFill/>
        </p:spPr>
        <p:txBody>
          <a:bodyPr wrap="none" rtlCol="0">
            <a:spAutoFit/>
          </a:bodyPr>
          <a:lstStyle/>
          <a:p>
            <a:r>
              <a:rPr lang="en-US" dirty="0" smtClean="0"/>
              <a:t>Store-Q</a:t>
            </a:r>
            <a:endParaRPr lang="en-US" dirty="0"/>
          </a:p>
        </p:txBody>
      </p:sp>
      <p:sp>
        <p:nvSpPr>
          <p:cNvPr id="45" name="TextBox 44"/>
          <p:cNvSpPr txBox="1"/>
          <p:nvPr/>
        </p:nvSpPr>
        <p:spPr>
          <a:xfrm>
            <a:off x="5938826" y="2350532"/>
            <a:ext cx="690574" cy="369332"/>
          </a:xfrm>
          <a:prstGeom prst="rect">
            <a:avLst/>
          </a:prstGeom>
          <a:noFill/>
        </p:spPr>
        <p:txBody>
          <a:bodyPr wrap="none" rtlCol="0">
            <a:spAutoFit/>
          </a:bodyPr>
          <a:lstStyle/>
          <a:p>
            <a:r>
              <a:rPr lang="en-US" dirty="0" err="1" smtClean="0"/>
              <a:t>Inv</a:t>
            </a:r>
            <a:r>
              <a:rPr lang="en-US" dirty="0" smtClean="0"/>
              <a:t>-Q</a:t>
            </a:r>
            <a:endParaRPr lang="en-US" dirty="0"/>
          </a:p>
        </p:txBody>
      </p:sp>
      <p:sp>
        <p:nvSpPr>
          <p:cNvPr id="46" name="TextBox 45"/>
          <p:cNvSpPr txBox="1"/>
          <p:nvPr/>
        </p:nvSpPr>
        <p:spPr>
          <a:xfrm>
            <a:off x="990600" y="3641972"/>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dirty="0" smtClean="0"/>
              <a:t>    data = 1;</a:t>
            </a:r>
          </a:p>
          <a:p>
            <a:r>
              <a:rPr lang="en-US" sz="1200" b="1" dirty="0" smtClean="0">
                <a:solidFill>
                  <a:srgbClr val="FF0000"/>
                </a:solidFill>
              </a:rPr>
              <a:t>    __</a:t>
            </a:r>
            <a:r>
              <a:rPr lang="en-US" sz="1200" b="1" dirty="0" err="1" smtClean="0">
                <a:solidFill>
                  <a:srgbClr val="FF0000"/>
                </a:solidFill>
              </a:rPr>
              <a:t>mb_release</a:t>
            </a:r>
            <a:r>
              <a:rPr lang="en-US" sz="1200" b="1" dirty="0" smtClean="0">
                <a:solidFill>
                  <a:srgbClr val="FF0000"/>
                </a:solidFill>
              </a:rPr>
              <a:t>();</a:t>
            </a:r>
          </a:p>
          <a:p>
            <a:r>
              <a:rPr lang="en-US" sz="1200" dirty="0" smtClean="0"/>
              <a:t>    flag = 1;</a:t>
            </a:r>
          </a:p>
          <a:p>
            <a:r>
              <a:rPr lang="en-US" sz="1200" dirty="0" smtClean="0"/>
              <a:t>}</a:t>
            </a:r>
            <a:endParaRPr lang="en-US" sz="1200" dirty="0"/>
          </a:p>
        </p:txBody>
      </p:sp>
      <p:graphicFrame>
        <p:nvGraphicFramePr>
          <p:cNvPr id="20" name="Table 19"/>
          <p:cNvGraphicFramePr>
            <a:graphicFrameLocks noGrp="1"/>
          </p:cNvGraphicFramePr>
          <p:nvPr>
            <p:extLst>
              <p:ext uri="{D42A27DB-BD31-4B8C-83A1-F6EECF244321}">
                <p14:modId xmlns:p14="http://schemas.microsoft.com/office/powerpoint/2010/main" xmlns="" val="653262249"/>
              </p:ext>
            </p:extLst>
          </p:nvPr>
        </p:nvGraphicFramePr>
        <p:xfrm>
          <a:off x="40766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bl>
          </a:graphicData>
        </a:graphic>
      </p:graphicFrame>
      <p:sp>
        <p:nvSpPr>
          <p:cNvPr id="21" name="TextBox 20"/>
          <p:cNvSpPr txBox="1"/>
          <p:nvPr/>
        </p:nvSpPr>
        <p:spPr>
          <a:xfrm>
            <a:off x="990600" y="5004137"/>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b="1" dirty="0" smtClean="0">
                <a:solidFill>
                  <a:srgbClr val="FF0000"/>
                </a:solidFill>
              </a:rPr>
              <a:t>    while (flag == 0);</a:t>
            </a:r>
          </a:p>
          <a:p>
            <a:r>
              <a:rPr lang="en-US" sz="1200" dirty="0"/>
              <a:t> </a:t>
            </a:r>
            <a:r>
              <a:rPr lang="en-US" sz="1200" dirty="0" smtClean="0"/>
              <a:t>   __</a:t>
            </a:r>
            <a:r>
              <a:rPr lang="en-US" sz="1200" dirty="0" err="1" smtClean="0"/>
              <a:t>mb_acquire</a:t>
            </a:r>
            <a:r>
              <a:rPr lang="en-US" sz="1200" dirty="0" smtClean="0"/>
              <a:t>();</a:t>
            </a:r>
          </a:p>
          <a:p>
            <a:r>
              <a:rPr lang="en-US" sz="1200" dirty="0" smtClean="0"/>
              <a:t>    assert(data);</a:t>
            </a:r>
          </a:p>
          <a:p>
            <a:r>
              <a:rPr lang="en-US" sz="1200" dirty="0" smtClean="0"/>
              <a:t>}</a:t>
            </a:r>
            <a:endParaRPr lang="en-US" sz="1200" dirty="0"/>
          </a:p>
        </p:txBody>
      </p:sp>
    </p:spTree>
    <p:extLst>
      <p:ext uri="{BB962C8B-B14F-4D97-AF65-F5344CB8AC3E}">
        <p14:creationId xmlns:p14="http://schemas.microsoft.com/office/powerpoint/2010/main" xmlns="" val="5679758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ICB – Inter Connect Bus</a:t>
            </a:r>
            <a:endParaRPr lang="en-US" dirty="0"/>
          </a:p>
        </p:txBody>
      </p:sp>
      <p:sp>
        <p:nvSpPr>
          <p:cNvPr id="3" name="Content Placeholder 2"/>
          <p:cNvSpPr>
            <a:spLocks noGrp="1"/>
          </p:cNvSpPr>
          <p:nvPr>
            <p:ph idx="1"/>
          </p:nvPr>
        </p:nvSpPr>
        <p:spPr/>
        <p:txBody>
          <a:bodyPr/>
          <a:lstStyle/>
          <a:p>
            <a:r>
              <a:rPr lang="en-US" dirty="0" smtClean="0"/>
              <a:t>Connects cores</a:t>
            </a:r>
          </a:p>
          <a:p>
            <a:r>
              <a:rPr lang="en-US" dirty="0" smtClean="0"/>
              <a:t>Not just data</a:t>
            </a:r>
          </a:p>
          <a:p>
            <a:r>
              <a:rPr lang="en-US" dirty="0" smtClean="0"/>
              <a:t>Cache coherence protocol</a:t>
            </a:r>
          </a:p>
          <a:p>
            <a:r>
              <a:rPr lang="en-US" dirty="0" smtClean="0"/>
              <a:t>“Cache coherence domain”</a:t>
            </a:r>
          </a:p>
          <a:p>
            <a:pPr lvl="1"/>
            <a:r>
              <a:rPr lang="en-US" dirty="0" smtClean="0"/>
              <a:t>Usually all processors and all cores</a:t>
            </a:r>
          </a:p>
          <a:p>
            <a:endParaRPr lang="en-US" dirty="0"/>
          </a:p>
        </p:txBody>
      </p:sp>
    </p:spTree>
    <p:extLst>
      <p:ext uri="{BB962C8B-B14F-4D97-AF65-F5344CB8AC3E}">
        <p14:creationId xmlns:p14="http://schemas.microsoft.com/office/powerpoint/2010/main" xmlns="" val="192623282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Invalidate Q Issue Example (Fixed)</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xmlns="" val="3283429037"/>
              </p:ext>
            </p:extLst>
          </p:nvPr>
        </p:nvGraphicFramePr>
        <p:xfrm>
          <a:off x="40766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bl>
          </a:graphicData>
        </a:graphic>
      </p:graphicFrame>
      <p:sp>
        <p:nvSpPr>
          <p:cNvPr id="7" name="TextBox 6"/>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xmlns="" val="743478240"/>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r>
            </a:tbl>
          </a:graphicData>
        </a:graphic>
      </p:graphicFrame>
      <p:sp>
        <p:nvSpPr>
          <p:cNvPr id="11" name="Rectangle 10"/>
          <p:cNvSpPr/>
          <p:nvPr/>
        </p:nvSpPr>
        <p:spPr>
          <a:xfrm>
            <a:off x="4953000" y="4191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RWITW </a:t>
            </a:r>
            <a:r>
              <a:rPr lang="en-US" dirty="0" err="1" smtClean="0">
                <a:solidFill>
                  <a:schemeClr val="tx1"/>
                </a:solidFill>
              </a:rPr>
              <a:t>Resp</a:t>
            </a:r>
            <a:r>
              <a:rPr lang="en-US" dirty="0" smtClean="0">
                <a:solidFill>
                  <a:schemeClr val="tx1"/>
                </a:solidFill>
              </a:rPr>
              <a:t> (data=0)</a:t>
            </a:r>
            <a:endParaRPr lang="en-US" dirty="0">
              <a:solidFill>
                <a:schemeClr val="tx1"/>
              </a:solidFill>
            </a:endParaRPr>
          </a:p>
        </p:txBody>
      </p:sp>
      <p:sp>
        <p:nvSpPr>
          <p:cNvPr id="12" name="TextBox 11"/>
          <p:cNvSpPr txBox="1"/>
          <p:nvPr/>
        </p:nvSpPr>
        <p:spPr>
          <a:xfrm>
            <a:off x="7543800" y="4114800"/>
            <a:ext cx="490840" cy="369332"/>
          </a:xfrm>
          <a:prstGeom prst="rect">
            <a:avLst/>
          </a:prstGeom>
          <a:noFill/>
        </p:spPr>
        <p:txBody>
          <a:bodyPr wrap="none" rtlCol="0">
            <a:spAutoFit/>
          </a:bodyPr>
          <a:lstStyle/>
          <a:p>
            <a:r>
              <a:rPr lang="en-US" dirty="0" smtClean="0"/>
              <a:t>ICB</a:t>
            </a:r>
            <a:endParaRPr lang="en-US" dirty="0"/>
          </a:p>
        </p:txBody>
      </p:sp>
      <p:sp>
        <p:nvSpPr>
          <p:cNvPr id="14" name="TextBox 13"/>
          <p:cNvSpPr txBox="1"/>
          <p:nvPr/>
        </p:nvSpPr>
        <p:spPr>
          <a:xfrm>
            <a:off x="762000" y="1752600"/>
            <a:ext cx="3124200" cy="1754326"/>
          </a:xfrm>
          <a:prstGeom prst="rect">
            <a:avLst/>
          </a:prstGeom>
          <a:noFill/>
          <a:ln>
            <a:solidFill>
              <a:srgbClr val="002060"/>
            </a:solidFill>
          </a:ln>
        </p:spPr>
        <p:txBody>
          <a:bodyPr wrap="square" rtlCol="0">
            <a:spAutoFit/>
          </a:bodyPr>
          <a:lstStyle/>
          <a:p>
            <a:r>
              <a:rPr lang="en-US" dirty="0" smtClean="0"/>
              <a:t>Core 1 receives the Read + Invalidate request. It replies with the cache line and records the Invalidate of ‘data’ in the </a:t>
            </a:r>
            <a:r>
              <a:rPr lang="en-US" dirty="0" err="1" smtClean="0"/>
              <a:t>Inv</a:t>
            </a:r>
            <a:r>
              <a:rPr lang="en-US" dirty="0" smtClean="0"/>
              <a:t> Q but doesn’t invalidate it just yet.</a:t>
            </a:r>
          </a:p>
        </p:txBody>
      </p:sp>
      <p:graphicFrame>
        <p:nvGraphicFramePr>
          <p:cNvPr id="17" name="Table 16"/>
          <p:cNvGraphicFramePr>
            <a:graphicFrameLocks noGrp="1"/>
          </p:cNvGraphicFramePr>
          <p:nvPr>
            <p:extLst>
              <p:ext uri="{D42A27DB-BD31-4B8C-83A1-F6EECF244321}">
                <p14:modId xmlns:p14="http://schemas.microsoft.com/office/powerpoint/2010/main" xmlns="" val="851295810"/>
              </p:ext>
            </p:extLst>
          </p:nvPr>
        </p:nvGraphicFramePr>
        <p:xfrm>
          <a:off x="64007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bl>
          </a:graphicData>
        </a:graphic>
      </p:graphicFrame>
      <p:sp>
        <p:nvSpPr>
          <p:cNvPr id="19" name="TextBox 18"/>
          <p:cNvSpPr txBox="1"/>
          <p:nvPr/>
        </p:nvSpPr>
        <p:spPr>
          <a:xfrm>
            <a:off x="4267200" y="1371600"/>
            <a:ext cx="1676400" cy="646331"/>
          </a:xfrm>
          <a:prstGeom prst="rect">
            <a:avLst/>
          </a:prstGeom>
          <a:noFill/>
        </p:spPr>
        <p:txBody>
          <a:bodyPr wrap="square" rtlCol="0">
            <a:spAutoFit/>
          </a:bodyPr>
          <a:lstStyle/>
          <a:p>
            <a:pPr algn="ctr"/>
            <a:r>
              <a:rPr lang="en-US" dirty="0" smtClean="0"/>
              <a:t>Core 0 Cache/Store Q</a:t>
            </a:r>
            <a:endParaRPr lang="en-US" dirty="0"/>
          </a:p>
        </p:txBody>
      </p:sp>
      <p:sp>
        <p:nvSpPr>
          <p:cNvPr id="20" name="TextBox 19"/>
          <p:cNvSpPr txBox="1"/>
          <p:nvPr/>
        </p:nvSpPr>
        <p:spPr>
          <a:xfrm>
            <a:off x="6553200" y="1334869"/>
            <a:ext cx="1676400" cy="646331"/>
          </a:xfrm>
          <a:prstGeom prst="rect">
            <a:avLst/>
          </a:prstGeom>
          <a:noFill/>
        </p:spPr>
        <p:txBody>
          <a:bodyPr wrap="square" rtlCol="0">
            <a:spAutoFit/>
          </a:bodyPr>
          <a:lstStyle/>
          <a:p>
            <a:pPr algn="ctr"/>
            <a:r>
              <a:rPr lang="en-US" dirty="0" smtClean="0"/>
              <a:t>Core 1 Cache/Store Q</a:t>
            </a:r>
            <a:endParaRPr lang="en-US" dirty="0"/>
          </a:p>
        </p:txBody>
      </p:sp>
      <p:graphicFrame>
        <p:nvGraphicFramePr>
          <p:cNvPr id="21" name="Table 20"/>
          <p:cNvGraphicFramePr>
            <a:graphicFrameLocks noGrp="1"/>
          </p:cNvGraphicFramePr>
          <p:nvPr>
            <p:extLst>
              <p:ext uri="{D42A27DB-BD31-4B8C-83A1-F6EECF244321}">
                <p14:modId xmlns:p14="http://schemas.microsoft.com/office/powerpoint/2010/main" xmlns="" val="317410405"/>
              </p:ext>
            </p:extLst>
          </p:nvPr>
        </p:nvGraphicFramePr>
        <p:xfrm>
          <a:off x="44958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r>
                        <a:rPr lang="en-US" dirty="0" smtClean="0">
                          <a:solidFill>
                            <a:schemeClr val="tx1"/>
                          </a:solidFill>
                        </a:rPr>
                        <a:t>data</a:t>
                      </a:r>
                      <a:endParaRPr lang="en-US" dirty="0">
                        <a:solidFill>
                          <a:schemeClr val="tx1"/>
                        </a:solidFill>
                      </a:endParaRPr>
                    </a:p>
                  </a:txBody>
                  <a:tcPr>
                    <a:solidFill>
                      <a:schemeClr val="accent3">
                        <a:lumMod val="60000"/>
                        <a:lumOff val="40000"/>
                      </a:schemeClr>
                    </a:solidFill>
                  </a:tcPr>
                </a:tc>
                <a:tc>
                  <a:txBody>
                    <a:bodyPr/>
                    <a:lstStyle/>
                    <a:p>
                      <a:pPr algn="ctr"/>
                      <a:r>
                        <a:rPr lang="en-US" dirty="0" smtClean="0">
                          <a:solidFill>
                            <a:schemeClr val="tx1"/>
                          </a:solidFill>
                        </a:rPr>
                        <a:t>1</a:t>
                      </a: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xmlns="" val="2053027413"/>
              </p:ext>
            </p:extLst>
          </p:nvPr>
        </p:nvGraphicFramePr>
        <p:xfrm>
          <a:off x="67437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xmlns="" val="611879090"/>
              </p:ext>
            </p:extLst>
          </p:nvPr>
        </p:nvGraphicFramePr>
        <p:xfrm>
          <a:off x="44958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6">
                        <a:lumMod val="40000"/>
                        <a:lumOff val="60000"/>
                      </a:schemeClr>
                    </a:solidFill>
                  </a:tcPr>
                </a:tc>
                <a:tc>
                  <a:txBody>
                    <a:bodyPr/>
                    <a:lstStyle/>
                    <a:p>
                      <a:pPr algn="ctr"/>
                      <a:endParaRPr lang="en-US" dirty="0">
                        <a:solidFill>
                          <a:schemeClr val="tx1"/>
                        </a:solidFill>
                      </a:endParaRPr>
                    </a:p>
                  </a:txBody>
                  <a:tcPr>
                    <a:solidFill>
                      <a:schemeClr val="accent6">
                        <a:lumMod val="40000"/>
                        <a:lumOff val="60000"/>
                      </a:schemeClr>
                    </a:solidFill>
                  </a:tcPr>
                </a:tc>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xmlns="" val="3957560942"/>
              </p:ext>
            </p:extLst>
          </p:nvPr>
        </p:nvGraphicFramePr>
        <p:xfrm>
          <a:off x="67437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r>
                        <a:rPr lang="en-US" b="1" dirty="0" smtClean="0">
                          <a:solidFill>
                            <a:srgbClr val="FF0000"/>
                          </a:solidFill>
                        </a:rPr>
                        <a:t>data</a:t>
                      </a:r>
                      <a:endParaRPr lang="en-US" b="1" dirty="0">
                        <a:solidFill>
                          <a:srgbClr val="FF0000"/>
                        </a:solidFill>
                      </a:endParaRPr>
                    </a:p>
                  </a:txBody>
                  <a:tcPr>
                    <a:solidFill>
                      <a:schemeClr val="accent6">
                        <a:lumMod val="40000"/>
                        <a:lumOff val="60000"/>
                      </a:schemeClr>
                    </a:solidFill>
                  </a:tcPr>
                </a:tc>
                <a:tc>
                  <a:txBody>
                    <a:bodyPr/>
                    <a:lstStyle/>
                    <a:p>
                      <a:pPr algn="ctr"/>
                      <a:r>
                        <a:rPr lang="en-US" b="1" dirty="0" smtClean="0">
                          <a:solidFill>
                            <a:srgbClr val="FF0000"/>
                          </a:solidFill>
                        </a:rPr>
                        <a:t>I</a:t>
                      </a:r>
                      <a:endParaRPr lang="en-US" b="1" dirty="0">
                        <a:solidFill>
                          <a:srgbClr val="FF0000"/>
                        </a:solidFill>
                      </a:endParaRPr>
                    </a:p>
                  </a:txBody>
                  <a:tcPr>
                    <a:solidFill>
                      <a:schemeClr val="accent6">
                        <a:lumMod val="40000"/>
                        <a:lumOff val="60000"/>
                      </a:schemeClr>
                    </a:solidFill>
                  </a:tcPr>
                </a:tc>
              </a:tr>
            </a:tbl>
          </a:graphicData>
        </a:graphic>
      </p:graphicFrame>
      <p:sp>
        <p:nvSpPr>
          <p:cNvPr id="3" name="TextBox 2"/>
          <p:cNvSpPr txBox="1"/>
          <p:nvPr/>
        </p:nvSpPr>
        <p:spPr>
          <a:xfrm>
            <a:off x="5791200" y="1981200"/>
            <a:ext cx="905569" cy="369332"/>
          </a:xfrm>
          <a:prstGeom prst="rect">
            <a:avLst/>
          </a:prstGeom>
          <a:noFill/>
        </p:spPr>
        <p:txBody>
          <a:bodyPr wrap="none" rtlCol="0">
            <a:spAutoFit/>
          </a:bodyPr>
          <a:lstStyle/>
          <a:p>
            <a:r>
              <a:rPr lang="en-US" dirty="0" smtClean="0"/>
              <a:t>Store-Q</a:t>
            </a:r>
            <a:endParaRPr lang="en-US" dirty="0"/>
          </a:p>
        </p:txBody>
      </p:sp>
      <p:sp>
        <p:nvSpPr>
          <p:cNvPr id="23" name="TextBox 22"/>
          <p:cNvSpPr txBox="1"/>
          <p:nvPr/>
        </p:nvSpPr>
        <p:spPr>
          <a:xfrm>
            <a:off x="5938826" y="2350532"/>
            <a:ext cx="690574" cy="369332"/>
          </a:xfrm>
          <a:prstGeom prst="rect">
            <a:avLst/>
          </a:prstGeom>
          <a:noFill/>
        </p:spPr>
        <p:txBody>
          <a:bodyPr wrap="none" rtlCol="0">
            <a:spAutoFit/>
          </a:bodyPr>
          <a:lstStyle/>
          <a:p>
            <a:r>
              <a:rPr lang="en-US" dirty="0" err="1" smtClean="0"/>
              <a:t>Inv</a:t>
            </a:r>
            <a:r>
              <a:rPr lang="en-US" dirty="0" smtClean="0"/>
              <a:t>-Q</a:t>
            </a:r>
            <a:endParaRPr lang="en-US" dirty="0"/>
          </a:p>
        </p:txBody>
      </p:sp>
      <p:sp>
        <p:nvSpPr>
          <p:cNvPr id="24" name="Down Arrow 23"/>
          <p:cNvSpPr/>
          <p:nvPr/>
        </p:nvSpPr>
        <p:spPr>
          <a:xfrm>
            <a:off x="6781800" y="3659372"/>
            <a:ext cx="3810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990600" y="3641972"/>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dirty="0" smtClean="0"/>
              <a:t>    data = 1;</a:t>
            </a:r>
          </a:p>
          <a:p>
            <a:r>
              <a:rPr lang="en-US" sz="1200" b="1" dirty="0" smtClean="0">
                <a:solidFill>
                  <a:srgbClr val="FF0000"/>
                </a:solidFill>
              </a:rPr>
              <a:t>    __</a:t>
            </a:r>
            <a:r>
              <a:rPr lang="en-US" sz="1200" b="1" dirty="0" err="1" smtClean="0">
                <a:solidFill>
                  <a:srgbClr val="FF0000"/>
                </a:solidFill>
              </a:rPr>
              <a:t>mb_release</a:t>
            </a:r>
            <a:r>
              <a:rPr lang="en-US" sz="1200" b="1" dirty="0" smtClean="0">
                <a:solidFill>
                  <a:srgbClr val="FF0000"/>
                </a:solidFill>
              </a:rPr>
              <a:t>();</a:t>
            </a:r>
          </a:p>
          <a:p>
            <a:r>
              <a:rPr lang="en-US" sz="1200" dirty="0" smtClean="0"/>
              <a:t>    flag = 1;</a:t>
            </a:r>
          </a:p>
          <a:p>
            <a:r>
              <a:rPr lang="en-US" sz="1200" dirty="0" smtClean="0"/>
              <a:t>}</a:t>
            </a:r>
            <a:endParaRPr lang="en-US" sz="1200" dirty="0"/>
          </a:p>
        </p:txBody>
      </p:sp>
      <p:sp>
        <p:nvSpPr>
          <p:cNvPr id="25" name="TextBox 24"/>
          <p:cNvSpPr txBox="1"/>
          <p:nvPr/>
        </p:nvSpPr>
        <p:spPr>
          <a:xfrm>
            <a:off x="990600" y="5004137"/>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b="1" dirty="0" smtClean="0">
                <a:solidFill>
                  <a:srgbClr val="FF0000"/>
                </a:solidFill>
              </a:rPr>
              <a:t>    while (flag == 0);</a:t>
            </a:r>
          </a:p>
          <a:p>
            <a:r>
              <a:rPr lang="en-US" sz="1200" dirty="0"/>
              <a:t> </a:t>
            </a:r>
            <a:r>
              <a:rPr lang="en-US" sz="1200" dirty="0" smtClean="0"/>
              <a:t>   __</a:t>
            </a:r>
            <a:r>
              <a:rPr lang="en-US" sz="1200" dirty="0" err="1" smtClean="0"/>
              <a:t>mb_acquire</a:t>
            </a:r>
            <a:r>
              <a:rPr lang="en-US" sz="1200" dirty="0" smtClean="0"/>
              <a:t>();</a:t>
            </a:r>
          </a:p>
          <a:p>
            <a:r>
              <a:rPr lang="en-US" sz="1200" dirty="0" smtClean="0"/>
              <a:t>    assert(data);</a:t>
            </a:r>
          </a:p>
          <a:p>
            <a:r>
              <a:rPr lang="en-US" sz="1200" dirty="0" smtClean="0"/>
              <a:t>}</a:t>
            </a:r>
            <a:endParaRPr lang="en-US" sz="1200" dirty="0"/>
          </a:p>
        </p:txBody>
      </p:sp>
    </p:spTree>
    <p:extLst>
      <p:ext uri="{BB962C8B-B14F-4D97-AF65-F5344CB8AC3E}">
        <p14:creationId xmlns:p14="http://schemas.microsoft.com/office/powerpoint/2010/main" xmlns="" val="641258479"/>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Invalidate Q Issue Example (Fixed)</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xmlns="" val="4222446078"/>
              </p:ext>
            </p:extLst>
          </p:nvPr>
        </p:nvGraphicFramePr>
        <p:xfrm>
          <a:off x="40766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solidFill>
                            <a:srgbClr val="FF0000"/>
                          </a:solidFill>
                        </a:rPr>
                        <a:t>data</a:t>
                      </a:r>
                      <a:endParaRPr lang="en-US" dirty="0">
                        <a:solidFill>
                          <a:srgbClr val="FF0000"/>
                        </a:solidFill>
                      </a:endParaRPr>
                    </a:p>
                  </a:txBody>
                  <a:tcPr/>
                </a:tc>
                <a:tc>
                  <a:txBody>
                    <a:bodyPr/>
                    <a:lstStyle/>
                    <a:p>
                      <a:pPr algn="ctr"/>
                      <a:r>
                        <a:rPr lang="en-US" dirty="0" smtClean="0">
                          <a:solidFill>
                            <a:srgbClr val="FF0000"/>
                          </a:solidFill>
                        </a:rPr>
                        <a:t>0</a:t>
                      </a:r>
                      <a:endParaRPr lang="en-US" dirty="0">
                        <a:solidFill>
                          <a:srgbClr val="FF0000"/>
                        </a:solidFill>
                      </a:endParaRPr>
                    </a:p>
                  </a:txBody>
                  <a:tcPr/>
                </a:tc>
                <a:tc>
                  <a:txBody>
                    <a:bodyPr/>
                    <a:lstStyle/>
                    <a:p>
                      <a:pPr algn="ctr"/>
                      <a:r>
                        <a:rPr lang="en-US" b="1" dirty="0" smtClean="0">
                          <a:solidFill>
                            <a:srgbClr val="FF0000"/>
                          </a:solidFill>
                        </a:rPr>
                        <a:t>E</a:t>
                      </a:r>
                      <a:endParaRPr lang="en-US" b="1" dirty="0">
                        <a:solidFill>
                          <a:srgbClr val="FF0000"/>
                        </a:solidFill>
                      </a:endParaRPr>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bl>
          </a:graphicData>
        </a:graphic>
      </p:graphicFrame>
      <p:sp>
        <p:nvSpPr>
          <p:cNvPr id="7" name="TextBox 6"/>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xmlns="" val="3177921450"/>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r>
            </a:tbl>
          </a:graphicData>
        </a:graphic>
      </p:graphicFrame>
      <p:sp>
        <p:nvSpPr>
          <p:cNvPr id="11" name="Rectangle 10"/>
          <p:cNvSpPr/>
          <p:nvPr/>
        </p:nvSpPr>
        <p:spPr>
          <a:xfrm>
            <a:off x="4953000" y="4191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RWITW </a:t>
            </a:r>
            <a:r>
              <a:rPr lang="en-US" dirty="0" err="1" smtClean="0">
                <a:solidFill>
                  <a:schemeClr val="tx1"/>
                </a:solidFill>
              </a:rPr>
              <a:t>Resp</a:t>
            </a:r>
            <a:r>
              <a:rPr lang="en-US" dirty="0" smtClean="0">
                <a:solidFill>
                  <a:schemeClr val="tx1"/>
                </a:solidFill>
              </a:rPr>
              <a:t> (data=0)</a:t>
            </a:r>
            <a:endParaRPr lang="en-US" dirty="0">
              <a:solidFill>
                <a:schemeClr val="tx1"/>
              </a:solidFill>
            </a:endParaRPr>
          </a:p>
        </p:txBody>
      </p:sp>
      <p:sp>
        <p:nvSpPr>
          <p:cNvPr id="12" name="TextBox 11"/>
          <p:cNvSpPr txBox="1"/>
          <p:nvPr/>
        </p:nvSpPr>
        <p:spPr>
          <a:xfrm>
            <a:off x="7543800" y="4114800"/>
            <a:ext cx="490840" cy="369332"/>
          </a:xfrm>
          <a:prstGeom prst="rect">
            <a:avLst/>
          </a:prstGeom>
          <a:noFill/>
        </p:spPr>
        <p:txBody>
          <a:bodyPr wrap="none" rtlCol="0">
            <a:spAutoFit/>
          </a:bodyPr>
          <a:lstStyle/>
          <a:p>
            <a:r>
              <a:rPr lang="en-US" dirty="0" smtClean="0"/>
              <a:t>ICB</a:t>
            </a:r>
            <a:endParaRPr lang="en-US" dirty="0"/>
          </a:p>
        </p:txBody>
      </p:sp>
      <p:sp>
        <p:nvSpPr>
          <p:cNvPr id="14" name="TextBox 13"/>
          <p:cNvSpPr txBox="1"/>
          <p:nvPr/>
        </p:nvSpPr>
        <p:spPr>
          <a:xfrm>
            <a:off x="762000" y="1752600"/>
            <a:ext cx="3124200" cy="1754326"/>
          </a:xfrm>
          <a:prstGeom prst="rect">
            <a:avLst/>
          </a:prstGeom>
          <a:noFill/>
          <a:ln>
            <a:solidFill>
              <a:srgbClr val="002060"/>
            </a:solidFill>
          </a:ln>
        </p:spPr>
        <p:txBody>
          <a:bodyPr wrap="square" rtlCol="0">
            <a:spAutoFit/>
          </a:bodyPr>
          <a:lstStyle/>
          <a:p>
            <a:r>
              <a:rPr lang="en-US" dirty="0" smtClean="0"/>
              <a:t>Core 0 receives the ‘data’ cache line and installs it in the cache.</a:t>
            </a:r>
          </a:p>
          <a:p>
            <a:r>
              <a:rPr lang="en-US" dirty="0" smtClean="0"/>
              <a:t>As far as Core 0 is concerned all other cores have replied “Yes, I have invalidated ‘data’” so it marks ‘data’ as ‘Exclusive’</a:t>
            </a:r>
          </a:p>
        </p:txBody>
      </p:sp>
      <p:graphicFrame>
        <p:nvGraphicFramePr>
          <p:cNvPr id="17" name="Table 16"/>
          <p:cNvGraphicFramePr>
            <a:graphicFrameLocks noGrp="1"/>
          </p:cNvGraphicFramePr>
          <p:nvPr>
            <p:extLst>
              <p:ext uri="{D42A27DB-BD31-4B8C-83A1-F6EECF244321}">
                <p14:modId xmlns:p14="http://schemas.microsoft.com/office/powerpoint/2010/main" xmlns="" val="2416640689"/>
              </p:ext>
            </p:extLst>
          </p:nvPr>
        </p:nvGraphicFramePr>
        <p:xfrm>
          <a:off x="64007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bl>
          </a:graphicData>
        </a:graphic>
      </p:graphicFrame>
      <p:sp>
        <p:nvSpPr>
          <p:cNvPr id="19" name="TextBox 18"/>
          <p:cNvSpPr txBox="1"/>
          <p:nvPr/>
        </p:nvSpPr>
        <p:spPr>
          <a:xfrm>
            <a:off x="4267200" y="1371600"/>
            <a:ext cx="1676400" cy="646331"/>
          </a:xfrm>
          <a:prstGeom prst="rect">
            <a:avLst/>
          </a:prstGeom>
          <a:noFill/>
        </p:spPr>
        <p:txBody>
          <a:bodyPr wrap="square" rtlCol="0">
            <a:spAutoFit/>
          </a:bodyPr>
          <a:lstStyle/>
          <a:p>
            <a:pPr algn="ctr"/>
            <a:r>
              <a:rPr lang="en-US" dirty="0" smtClean="0"/>
              <a:t>Core 0 Cache/Store Q</a:t>
            </a:r>
            <a:endParaRPr lang="en-US" dirty="0"/>
          </a:p>
        </p:txBody>
      </p:sp>
      <p:sp>
        <p:nvSpPr>
          <p:cNvPr id="20" name="TextBox 19"/>
          <p:cNvSpPr txBox="1"/>
          <p:nvPr/>
        </p:nvSpPr>
        <p:spPr>
          <a:xfrm>
            <a:off x="6553200" y="1334869"/>
            <a:ext cx="1676400" cy="646331"/>
          </a:xfrm>
          <a:prstGeom prst="rect">
            <a:avLst/>
          </a:prstGeom>
          <a:noFill/>
        </p:spPr>
        <p:txBody>
          <a:bodyPr wrap="square" rtlCol="0">
            <a:spAutoFit/>
          </a:bodyPr>
          <a:lstStyle/>
          <a:p>
            <a:pPr algn="ctr"/>
            <a:r>
              <a:rPr lang="en-US" dirty="0" smtClean="0"/>
              <a:t>Core 1 Cache/Store Q</a:t>
            </a:r>
            <a:endParaRPr lang="en-US" dirty="0"/>
          </a:p>
        </p:txBody>
      </p:sp>
      <p:graphicFrame>
        <p:nvGraphicFramePr>
          <p:cNvPr id="21" name="Table 20"/>
          <p:cNvGraphicFramePr>
            <a:graphicFrameLocks noGrp="1"/>
          </p:cNvGraphicFramePr>
          <p:nvPr>
            <p:extLst>
              <p:ext uri="{D42A27DB-BD31-4B8C-83A1-F6EECF244321}">
                <p14:modId xmlns:p14="http://schemas.microsoft.com/office/powerpoint/2010/main" xmlns="" val="90130604"/>
              </p:ext>
            </p:extLst>
          </p:nvPr>
        </p:nvGraphicFramePr>
        <p:xfrm>
          <a:off x="44958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r>
                        <a:rPr lang="en-US" dirty="0" smtClean="0">
                          <a:solidFill>
                            <a:schemeClr val="tx1"/>
                          </a:solidFill>
                        </a:rPr>
                        <a:t>data</a:t>
                      </a:r>
                      <a:endParaRPr lang="en-US" dirty="0">
                        <a:solidFill>
                          <a:schemeClr val="tx1"/>
                        </a:solidFill>
                      </a:endParaRPr>
                    </a:p>
                  </a:txBody>
                  <a:tcPr>
                    <a:solidFill>
                      <a:schemeClr val="accent3">
                        <a:lumMod val="60000"/>
                        <a:lumOff val="40000"/>
                      </a:schemeClr>
                    </a:solidFill>
                  </a:tcPr>
                </a:tc>
                <a:tc>
                  <a:txBody>
                    <a:bodyPr/>
                    <a:lstStyle/>
                    <a:p>
                      <a:pPr algn="ctr"/>
                      <a:r>
                        <a:rPr lang="en-US" dirty="0" smtClean="0">
                          <a:solidFill>
                            <a:schemeClr val="tx1"/>
                          </a:solidFill>
                        </a:rPr>
                        <a:t>1</a:t>
                      </a: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xmlns="" val="748902385"/>
              </p:ext>
            </p:extLst>
          </p:nvPr>
        </p:nvGraphicFramePr>
        <p:xfrm>
          <a:off x="67437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xmlns="" val="2533106166"/>
              </p:ext>
            </p:extLst>
          </p:nvPr>
        </p:nvGraphicFramePr>
        <p:xfrm>
          <a:off x="44958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6">
                        <a:lumMod val="40000"/>
                        <a:lumOff val="60000"/>
                      </a:schemeClr>
                    </a:solidFill>
                  </a:tcPr>
                </a:tc>
                <a:tc>
                  <a:txBody>
                    <a:bodyPr/>
                    <a:lstStyle/>
                    <a:p>
                      <a:pPr algn="ctr"/>
                      <a:endParaRPr lang="en-US" dirty="0">
                        <a:solidFill>
                          <a:schemeClr val="tx1"/>
                        </a:solidFill>
                      </a:endParaRPr>
                    </a:p>
                  </a:txBody>
                  <a:tcPr>
                    <a:solidFill>
                      <a:schemeClr val="accent6">
                        <a:lumMod val="40000"/>
                        <a:lumOff val="60000"/>
                      </a:schemeClr>
                    </a:solidFill>
                  </a:tcPr>
                </a:tc>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xmlns="" val="2620276784"/>
              </p:ext>
            </p:extLst>
          </p:nvPr>
        </p:nvGraphicFramePr>
        <p:xfrm>
          <a:off x="67437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r>
                        <a:rPr lang="en-US" dirty="0" smtClean="0">
                          <a:solidFill>
                            <a:schemeClr val="tx1"/>
                          </a:solidFill>
                        </a:rPr>
                        <a:t>data</a:t>
                      </a:r>
                      <a:endParaRPr lang="en-US" dirty="0">
                        <a:solidFill>
                          <a:schemeClr val="tx1"/>
                        </a:solidFill>
                      </a:endParaRPr>
                    </a:p>
                  </a:txBody>
                  <a:tcPr>
                    <a:solidFill>
                      <a:schemeClr val="accent6">
                        <a:lumMod val="40000"/>
                        <a:lumOff val="60000"/>
                      </a:schemeClr>
                    </a:solidFill>
                  </a:tcPr>
                </a:tc>
                <a:tc>
                  <a:txBody>
                    <a:bodyPr/>
                    <a:lstStyle/>
                    <a:p>
                      <a:pPr algn="ctr"/>
                      <a:r>
                        <a:rPr lang="en-US" dirty="0" smtClean="0">
                          <a:solidFill>
                            <a:schemeClr val="tx1"/>
                          </a:solidFill>
                        </a:rPr>
                        <a:t>I</a:t>
                      </a:r>
                      <a:endParaRPr lang="en-US" dirty="0">
                        <a:solidFill>
                          <a:schemeClr val="tx1"/>
                        </a:solidFill>
                      </a:endParaRPr>
                    </a:p>
                  </a:txBody>
                  <a:tcPr>
                    <a:solidFill>
                      <a:schemeClr val="accent6">
                        <a:lumMod val="40000"/>
                        <a:lumOff val="60000"/>
                      </a:schemeClr>
                    </a:solidFill>
                  </a:tcPr>
                </a:tc>
              </a:tr>
            </a:tbl>
          </a:graphicData>
        </a:graphic>
      </p:graphicFrame>
      <p:sp>
        <p:nvSpPr>
          <p:cNvPr id="3" name="TextBox 2"/>
          <p:cNvSpPr txBox="1"/>
          <p:nvPr/>
        </p:nvSpPr>
        <p:spPr>
          <a:xfrm>
            <a:off x="5791200" y="1981200"/>
            <a:ext cx="905569" cy="369332"/>
          </a:xfrm>
          <a:prstGeom prst="rect">
            <a:avLst/>
          </a:prstGeom>
          <a:noFill/>
        </p:spPr>
        <p:txBody>
          <a:bodyPr wrap="none" rtlCol="0">
            <a:spAutoFit/>
          </a:bodyPr>
          <a:lstStyle/>
          <a:p>
            <a:r>
              <a:rPr lang="en-US" dirty="0" smtClean="0"/>
              <a:t>Store-Q</a:t>
            </a:r>
            <a:endParaRPr lang="en-US" dirty="0"/>
          </a:p>
        </p:txBody>
      </p:sp>
      <p:sp>
        <p:nvSpPr>
          <p:cNvPr id="23" name="TextBox 22"/>
          <p:cNvSpPr txBox="1"/>
          <p:nvPr/>
        </p:nvSpPr>
        <p:spPr>
          <a:xfrm>
            <a:off x="5938826" y="2350532"/>
            <a:ext cx="690574" cy="369332"/>
          </a:xfrm>
          <a:prstGeom prst="rect">
            <a:avLst/>
          </a:prstGeom>
          <a:noFill/>
        </p:spPr>
        <p:txBody>
          <a:bodyPr wrap="none" rtlCol="0">
            <a:spAutoFit/>
          </a:bodyPr>
          <a:lstStyle/>
          <a:p>
            <a:r>
              <a:rPr lang="en-US" dirty="0" err="1" smtClean="0"/>
              <a:t>Inv</a:t>
            </a:r>
            <a:r>
              <a:rPr lang="en-US" dirty="0" smtClean="0"/>
              <a:t>-Q</a:t>
            </a:r>
            <a:endParaRPr lang="en-US" dirty="0"/>
          </a:p>
        </p:txBody>
      </p:sp>
      <p:sp>
        <p:nvSpPr>
          <p:cNvPr id="24" name="Down Arrow 23"/>
          <p:cNvSpPr/>
          <p:nvPr/>
        </p:nvSpPr>
        <p:spPr>
          <a:xfrm rot="10800000">
            <a:off x="5257800" y="3659372"/>
            <a:ext cx="3810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990600" y="3641972"/>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dirty="0" smtClean="0"/>
              <a:t>    data = 1;</a:t>
            </a:r>
          </a:p>
          <a:p>
            <a:r>
              <a:rPr lang="en-US" sz="1200" b="1" dirty="0">
                <a:solidFill>
                  <a:srgbClr val="FF0000"/>
                </a:solidFill>
              </a:rPr>
              <a:t> </a:t>
            </a:r>
            <a:r>
              <a:rPr lang="en-US" sz="1200" b="1" dirty="0" smtClean="0">
                <a:solidFill>
                  <a:srgbClr val="FF0000"/>
                </a:solidFill>
              </a:rPr>
              <a:t>   __</a:t>
            </a:r>
            <a:r>
              <a:rPr lang="en-US" sz="1200" b="1" dirty="0" err="1" smtClean="0">
                <a:solidFill>
                  <a:srgbClr val="FF0000"/>
                </a:solidFill>
              </a:rPr>
              <a:t>mb_release</a:t>
            </a:r>
            <a:r>
              <a:rPr lang="en-US" sz="1200" b="1" dirty="0" smtClean="0">
                <a:solidFill>
                  <a:srgbClr val="FF0000"/>
                </a:solidFill>
              </a:rPr>
              <a:t>();</a:t>
            </a:r>
          </a:p>
          <a:p>
            <a:r>
              <a:rPr lang="en-US" sz="1200" dirty="0" smtClean="0"/>
              <a:t>    flag = 1;</a:t>
            </a:r>
          </a:p>
          <a:p>
            <a:r>
              <a:rPr lang="en-US" sz="1200" dirty="0" smtClean="0"/>
              <a:t>}</a:t>
            </a:r>
            <a:endParaRPr lang="en-US" sz="1200" dirty="0"/>
          </a:p>
        </p:txBody>
      </p:sp>
      <p:sp>
        <p:nvSpPr>
          <p:cNvPr id="25" name="TextBox 24"/>
          <p:cNvSpPr txBox="1"/>
          <p:nvPr/>
        </p:nvSpPr>
        <p:spPr>
          <a:xfrm>
            <a:off x="990600" y="5004137"/>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b="1" dirty="0" smtClean="0">
                <a:solidFill>
                  <a:srgbClr val="FF0000"/>
                </a:solidFill>
              </a:rPr>
              <a:t>    while (flag == 0);</a:t>
            </a:r>
          </a:p>
          <a:p>
            <a:r>
              <a:rPr lang="en-US" sz="1200" dirty="0"/>
              <a:t> </a:t>
            </a:r>
            <a:r>
              <a:rPr lang="en-US" sz="1200" dirty="0" smtClean="0"/>
              <a:t>   __</a:t>
            </a:r>
            <a:r>
              <a:rPr lang="en-US" sz="1200" dirty="0" err="1" smtClean="0"/>
              <a:t>mb_acquire</a:t>
            </a:r>
            <a:r>
              <a:rPr lang="en-US" sz="1200" dirty="0" smtClean="0"/>
              <a:t>();</a:t>
            </a:r>
          </a:p>
          <a:p>
            <a:r>
              <a:rPr lang="en-US" sz="1200" dirty="0" smtClean="0"/>
              <a:t>    assert(data);</a:t>
            </a:r>
          </a:p>
          <a:p>
            <a:r>
              <a:rPr lang="en-US" sz="1200" dirty="0" smtClean="0"/>
              <a:t>}</a:t>
            </a:r>
            <a:endParaRPr lang="en-US" sz="1200" dirty="0"/>
          </a:p>
        </p:txBody>
      </p:sp>
    </p:spTree>
    <p:extLst>
      <p:ext uri="{BB962C8B-B14F-4D97-AF65-F5344CB8AC3E}">
        <p14:creationId xmlns:p14="http://schemas.microsoft.com/office/powerpoint/2010/main" xmlns="" val="362854640"/>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Invalidate Q Issue Example (Fixed)</a:t>
            </a:r>
            <a:endParaRPr lang="en-US" dirty="0"/>
          </a:p>
        </p:txBody>
      </p:sp>
      <p:sp>
        <p:nvSpPr>
          <p:cNvPr id="7" name="TextBox 6"/>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xmlns="" val="825919222"/>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r>
            </a:tbl>
          </a:graphicData>
        </a:graphic>
      </p:graphicFrame>
      <p:sp>
        <p:nvSpPr>
          <p:cNvPr id="14" name="TextBox 13"/>
          <p:cNvSpPr txBox="1"/>
          <p:nvPr/>
        </p:nvSpPr>
        <p:spPr>
          <a:xfrm>
            <a:off x="762000" y="1752600"/>
            <a:ext cx="3124200" cy="1200329"/>
          </a:xfrm>
          <a:prstGeom prst="rect">
            <a:avLst/>
          </a:prstGeom>
          <a:noFill/>
          <a:ln>
            <a:solidFill>
              <a:srgbClr val="002060"/>
            </a:solidFill>
          </a:ln>
        </p:spPr>
        <p:txBody>
          <a:bodyPr wrap="square" rtlCol="0">
            <a:spAutoFit/>
          </a:bodyPr>
          <a:lstStyle/>
          <a:p>
            <a:r>
              <a:rPr lang="en-US" dirty="0" smtClean="0"/>
              <a:t>Core 0 commits the Store Q to the cache and marks ‘data’ as ‘Modified’. It is now free to continue executing</a:t>
            </a:r>
          </a:p>
        </p:txBody>
      </p:sp>
      <p:sp>
        <p:nvSpPr>
          <p:cNvPr id="24" name="Rectangle 23"/>
          <p:cNvSpPr/>
          <p:nvPr/>
        </p:nvSpPr>
        <p:spPr>
          <a:xfrm>
            <a:off x="4953000" y="4191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5" name="TextBox 24"/>
          <p:cNvSpPr txBox="1"/>
          <p:nvPr/>
        </p:nvSpPr>
        <p:spPr>
          <a:xfrm>
            <a:off x="7543800" y="4114800"/>
            <a:ext cx="490840" cy="369332"/>
          </a:xfrm>
          <a:prstGeom prst="rect">
            <a:avLst/>
          </a:prstGeom>
          <a:noFill/>
        </p:spPr>
        <p:txBody>
          <a:bodyPr wrap="none" rtlCol="0">
            <a:spAutoFit/>
          </a:bodyPr>
          <a:lstStyle/>
          <a:p>
            <a:r>
              <a:rPr lang="en-US" dirty="0" smtClean="0"/>
              <a:t>ICB</a:t>
            </a:r>
            <a:endParaRPr lang="en-US" dirty="0"/>
          </a:p>
        </p:txBody>
      </p:sp>
      <p:graphicFrame>
        <p:nvGraphicFramePr>
          <p:cNvPr id="36" name="Table 35"/>
          <p:cNvGraphicFramePr>
            <a:graphicFrameLocks noGrp="1"/>
          </p:cNvGraphicFramePr>
          <p:nvPr>
            <p:extLst>
              <p:ext uri="{D42A27DB-BD31-4B8C-83A1-F6EECF244321}">
                <p14:modId xmlns:p14="http://schemas.microsoft.com/office/powerpoint/2010/main" xmlns="" val="472182668"/>
              </p:ext>
            </p:extLst>
          </p:nvPr>
        </p:nvGraphicFramePr>
        <p:xfrm>
          <a:off x="40766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b="1" dirty="0" smtClean="0">
                          <a:solidFill>
                            <a:srgbClr val="FF0000"/>
                          </a:solidFill>
                        </a:rPr>
                        <a:t>1</a:t>
                      </a:r>
                      <a:endParaRPr lang="en-US" b="1" dirty="0">
                        <a:solidFill>
                          <a:srgbClr val="FF0000"/>
                        </a:solidFill>
                      </a:endParaRPr>
                    </a:p>
                  </a:txBody>
                  <a:tcPr/>
                </a:tc>
                <a:tc>
                  <a:txBody>
                    <a:bodyPr/>
                    <a:lstStyle/>
                    <a:p>
                      <a:pPr algn="ctr"/>
                      <a:r>
                        <a:rPr lang="en-US" b="1" dirty="0" smtClean="0">
                          <a:solidFill>
                            <a:srgbClr val="FF0000"/>
                          </a:solidFill>
                        </a:rPr>
                        <a:t>M</a:t>
                      </a:r>
                      <a:endParaRPr lang="en-US" b="1" dirty="0">
                        <a:solidFill>
                          <a:srgbClr val="FF0000"/>
                        </a:solidFill>
                      </a:endParaRPr>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bl>
          </a:graphicData>
        </a:graphic>
      </p:graphicFrame>
      <p:graphicFrame>
        <p:nvGraphicFramePr>
          <p:cNvPr id="37" name="Table 36"/>
          <p:cNvGraphicFramePr>
            <a:graphicFrameLocks noGrp="1"/>
          </p:cNvGraphicFramePr>
          <p:nvPr>
            <p:extLst>
              <p:ext uri="{D42A27DB-BD31-4B8C-83A1-F6EECF244321}">
                <p14:modId xmlns:p14="http://schemas.microsoft.com/office/powerpoint/2010/main" xmlns="" val="3123517366"/>
              </p:ext>
            </p:extLst>
          </p:nvPr>
        </p:nvGraphicFramePr>
        <p:xfrm>
          <a:off x="64007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bl>
          </a:graphicData>
        </a:graphic>
      </p:graphicFrame>
      <p:sp>
        <p:nvSpPr>
          <p:cNvPr id="38" name="TextBox 37"/>
          <p:cNvSpPr txBox="1"/>
          <p:nvPr/>
        </p:nvSpPr>
        <p:spPr>
          <a:xfrm>
            <a:off x="4267200" y="1371600"/>
            <a:ext cx="1676400" cy="646331"/>
          </a:xfrm>
          <a:prstGeom prst="rect">
            <a:avLst/>
          </a:prstGeom>
          <a:noFill/>
        </p:spPr>
        <p:txBody>
          <a:bodyPr wrap="square" rtlCol="0">
            <a:spAutoFit/>
          </a:bodyPr>
          <a:lstStyle/>
          <a:p>
            <a:pPr algn="ctr"/>
            <a:r>
              <a:rPr lang="en-US" dirty="0" smtClean="0"/>
              <a:t>Core 0 Cache/Store Q</a:t>
            </a:r>
            <a:endParaRPr lang="en-US" dirty="0"/>
          </a:p>
        </p:txBody>
      </p:sp>
      <p:sp>
        <p:nvSpPr>
          <p:cNvPr id="39" name="TextBox 38"/>
          <p:cNvSpPr txBox="1"/>
          <p:nvPr/>
        </p:nvSpPr>
        <p:spPr>
          <a:xfrm>
            <a:off x="6553200" y="1334869"/>
            <a:ext cx="1676400" cy="646331"/>
          </a:xfrm>
          <a:prstGeom prst="rect">
            <a:avLst/>
          </a:prstGeom>
          <a:noFill/>
        </p:spPr>
        <p:txBody>
          <a:bodyPr wrap="square" rtlCol="0">
            <a:spAutoFit/>
          </a:bodyPr>
          <a:lstStyle/>
          <a:p>
            <a:pPr algn="ctr"/>
            <a:r>
              <a:rPr lang="en-US" dirty="0" smtClean="0"/>
              <a:t>Core 1 Cache/Store Q</a:t>
            </a:r>
            <a:endParaRPr lang="en-US" dirty="0"/>
          </a:p>
        </p:txBody>
      </p:sp>
      <p:graphicFrame>
        <p:nvGraphicFramePr>
          <p:cNvPr id="40" name="Table 39"/>
          <p:cNvGraphicFramePr>
            <a:graphicFrameLocks noGrp="1"/>
          </p:cNvGraphicFramePr>
          <p:nvPr>
            <p:extLst>
              <p:ext uri="{D42A27DB-BD31-4B8C-83A1-F6EECF244321}">
                <p14:modId xmlns:p14="http://schemas.microsoft.com/office/powerpoint/2010/main" xmlns="" val="3092505506"/>
              </p:ext>
            </p:extLst>
          </p:nvPr>
        </p:nvGraphicFramePr>
        <p:xfrm>
          <a:off x="44958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41" name="Table 40"/>
          <p:cNvGraphicFramePr>
            <a:graphicFrameLocks noGrp="1"/>
          </p:cNvGraphicFramePr>
          <p:nvPr>
            <p:extLst>
              <p:ext uri="{D42A27DB-BD31-4B8C-83A1-F6EECF244321}">
                <p14:modId xmlns:p14="http://schemas.microsoft.com/office/powerpoint/2010/main" xmlns="" val="811954240"/>
              </p:ext>
            </p:extLst>
          </p:nvPr>
        </p:nvGraphicFramePr>
        <p:xfrm>
          <a:off x="67437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42" name="Table 41"/>
          <p:cNvGraphicFramePr>
            <a:graphicFrameLocks noGrp="1"/>
          </p:cNvGraphicFramePr>
          <p:nvPr>
            <p:extLst>
              <p:ext uri="{D42A27DB-BD31-4B8C-83A1-F6EECF244321}">
                <p14:modId xmlns:p14="http://schemas.microsoft.com/office/powerpoint/2010/main" xmlns="" val="3921582076"/>
              </p:ext>
            </p:extLst>
          </p:nvPr>
        </p:nvGraphicFramePr>
        <p:xfrm>
          <a:off x="44958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6">
                        <a:lumMod val="40000"/>
                        <a:lumOff val="60000"/>
                      </a:schemeClr>
                    </a:solidFill>
                  </a:tcPr>
                </a:tc>
                <a:tc>
                  <a:txBody>
                    <a:bodyPr/>
                    <a:lstStyle/>
                    <a:p>
                      <a:pPr algn="ctr"/>
                      <a:endParaRPr lang="en-US" dirty="0">
                        <a:solidFill>
                          <a:schemeClr val="tx1"/>
                        </a:solidFill>
                      </a:endParaRPr>
                    </a:p>
                  </a:txBody>
                  <a:tcPr>
                    <a:solidFill>
                      <a:schemeClr val="accent6">
                        <a:lumMod val="40000"/>
                        <a:lumOff val="60000"/>
                      </a:schemeClr>
                    </a:solidFill>
                  </a:tcPr>
                </a:tc>
              </a:tr>
            </a:tbl>
          </a:graphicData>
        </a:graphic>
      </p:graphicFrame>
      <p:graphicFrame>
        <p:nvGraphicFramePr>
          <p:cNvPr id="43" name="Table 42"/>
          <p:cNvGraphicFramePr>
            <a:graphicFrameLocks noGrp="1"/>
          </p:cNvGraphicFramePr>
          <p:nvPr>
            <p:extLst>
              <p:ext uri="{D42A27DB-BD31-4B8C-83A1-F6EECF244321}">
                <p14:modId xmlns:p14="http://schemas.microsoft.com/office/powerpoint/2010/main" xmlns="" val="1202944263"/>
              </p:ext>
            </p:extLst>
          </p:nvPr>
        </p:nvGraphicFramePr>
        <p:xfrm>
          <a:off x="67437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r>
                        <a:rPr lang="en-US" dirty="0" smtClean="0">
                          <a:solidFill>
                            <a:schemeClr val="tx1"/>
                          </a:solidFill>
                        </a:rPr>
                        <a:t>data</a:t>
                      </a:r>
                      <a:endParaRPr lang="en-US" dirty="0">
                        <a:solidFill>
                          <a:schemeClr val="tx1"/>
                        </a:solidFill>
                      </a:endParaRPr>
                    </a:p>
                  </a:txBody>
                  <a:tcPr>
                    <a:solidFill>
                      <a:schemeClr val="accent6">
                        <a:lumMod val="40000"/>
                        <a:lumOff val="60000"/>
                      </a:schemeClr>
                    </a:solidFill>
                  </a:tcPr>
                </a:tc>
                <a:tc>
                  <a:txBody>
                    <a:bodyPr/>
                    <a:lstStyle/>
                    <a:p>
                      <a:pPr algn="ctr"/>
                      <a:r>
                        <a:rPr lang="en-US" dirty="0" smtClean="0">
                          <a:solidFill>
                            <a:schemeClr val="tx1"/>
                          </a:solidFill>
                        </a:rPr>
                        <a:t>I</a:t>
                      </a:r>
                      <a:endParaRPr lang="en-US" dirty="0">
                        <a:solidFill>
                          <a:schemeClr val="tx1"/>
                        </a:solidFill>
                      </a:endParaRPr>
                    </a:p>
                  </a:txBody>
                  <a:tcPr>
                    <a:solidFill>
                      <a:schemeClr val="accent6">
                        <a:lumMod val="40000"/>
                        <a:lumOff val="60000"/>
                      </a:schemeClr>
                    </a:solidFill>
                  </a:tcPr>
                </a:tc>
              </a:tr>
            </a:tbl>
          </a:graphicData>
        </a:graphic>
      </p:graphicFrame>
      <p:sp>
        <p:nvSpPr>
          <p:cNvPr id="44" name="TextBox 43"/>
          <p:cNvSpPr txBox="1"/>
          <p:nvPr/>
        </p:nvSpPr>
        <p:spPr>
          <a:xfrm>
            <a:off x="5791200" y="1981200"/>
            <a:ext cx="905569" cy="369332"/>
          </a:xfrm>
          <a:prstGeom prst="rect">
            <a:avLst/>
          </a:prstGeom>
          <a:noFill/>
        </p:spPr>
        <p:txBody>
          <a:bodyPr wrap="none" rtlCol="0">
            <a:spAutoFit/>
          </a:bodyPr>
          <a:lstStyle/>
          <a:p>
            <a:r>
              <a:rPr lang="en-US" dirty="0" smtClean="0"/>
              <a:t>Store-Q</a:t>
            </a:r>
            <a:endParaRPr lang="en-US" dirty="0"/>
          </a:p>
        </p:txBody>
      </p:sp>
      <p:sp>
        <p:nvSpPr>
          <p:cNvPr id="45" name="TextBox 44"/>
          <p:cNvSpPr txBox="1"/>
          <p:nvPr/>
        </p:nvSpPr>
        <p:spPr>
          <a:xfrm>
            <a:off x="5938826" y="2350532"/>
            <a:ext cx="690574" cy="369332"/>
          </a:xfrm>
          <a:prstGeom prst="rect">
            <a:avLst/>
          </a:prstGeom>
          <a:noFill/>
        </p:spPr>
        <p:txBody>
          <a:bodyPr wrap="none" rtlCol="0">
            <a:spAutoFit/>
          </a:bodyPr>
          <a:lstStyle/>
          <a:p>
            <a:r>
              <a:rPr lang="en-US" dirty="0" err="1" smtClean="0"/>
              <a:t>Inv</a:t>
            </a:r>
            <a:r>
              <a:rPr lang="en-US" dirty="0" smtClean="0"/>
              <a:t>-Q</a:t>
            </a:r>
            <a:endParaRPr lang="en-US" dirty="0"/>
          </a:p>
        </p:txBody>
      </p:sp>
      <p:sp>
        <p:nvSpPr>
          <p:cNvPr id="46" name="TextBox 45"/>
          <p:cNvSpPr txBox="1"/>
          <p:nvPr/>
        </p:nvSpPr>
        <p:spPr>
          <a:xfrm>
            <a:off x="990600" y="3641972"/>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dirty="0" smtClean="0"/>
              <a:t>    data = 1;</a:t>
            </a:r>
          </a:p>
          <a:p>
            <a:r>
              <a:rPr lang="en-US" sz="1200" b="1" dirty="0">
                <a:solidFill>
                  <a:srgbClr val="FF0000"/>
                </a:solidFill>
              </a:rPr>
              <a:t> </a:t>
            </a:r>
            <a:r>
              <a:rPr lang="en-US" sz="1200" b="1" dirty="0" smtClean="0">
                <a:solidFill>
                  <a:srgbClr val="FF0000"/>
                </a:solidFill>
              </a:rPr>
              <a:t>   __</a:t>
            </a:r>
            <a:r>
              <a:rPr lang="en-US" sz="1200" b="1" dirty="0" err="1" smtClean="0">
                <a:solidFill>
                  <a:srgbClr val="FF0000"/>
                </a:solidFill>
              </a:rPr>
              <a:t>mb_release</a:t>
            </a:r>
            <a:r>
              <a:rPr lang="en-US" sz="1200" b="1" dirty="0" smtClean="0">
                <a:solidFill>
                  <a:srgbClr val="FF0000"/>
                </a:solidFill>
              </a:rPr>
              <a:t>();</a:t>
            </a:r>
          </a:p>
          <a:p>
            <a:r>
              <a:rPr lang="en-US" sz="1200" dirty="0" smtClean="0"/>
              <a:t>    flag = 1;</a:t>
            </a:r>
          </a:p>
          <a:p>
            <a:r>
              <a:rPr lang="en-US" sz="1200" dirty="0" smtClean="0"/>
              <a:t>}</a:t>
            </a:r>
            <a:endParaRPr lang="en-US" sz="1200" dirty="0"/>
          </a:p>
        </p:txBody>
      </p:sp>
      <p:sp>
        <p:nvSpPr>
          <p:cNvPr id="20" name="TextBox 19"/>
          <p:cNvSpPr txBox="1"/>
          <p:nvPr/>
        </p:nvSpPr>
        <p:spPr>
          <a:xfrm>
            <a:off x="990600" y="5004137"/>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b="1" dirty="0" smtClean="0">
                <a:solidFill>
                  <a:srgbClr val="FF0000"/>
                </a:solidFill>
              </a:rPr>
              <a:t>    while (flag == 0);</a:t>
            </a:r>
          </a:p>
          <a:p>
            <a:r>
              <a:rPr lang="en-US" sz="1200" dirty="0"/>
              <a:t> </a:t>
            </a:r>
            <a:r>
              <a:rPr lang="en-US" sz="1200" dirty="0" smtClean="0"/>
              <a:t>   __</a:t>
            </a:r>
            <a:r>
              <a:rPr lang="en-US" sz="1200" dirty="0" err="1" smtClean="0"/>
              <a:t>mb_acquire</a:t>
            </a:r>
            <a:r>
              <a:rPr lang="en-US" sz="1200" dirty="0" smtClean="0"/>
              <a:t>();</a:t>
            </a:r>
          </a:p>
          <a:p>
            <a:r>
              <a:rPr lang="en-US" sz="1200" dirty="0" smtClean="0"/>
              <a:t>    assert(data);</a:t>
            </a:r>
          </a:p>
          <a:p>
            <a:r>
              <a:rPr lang="en-US" sz="1200" dirty="0" smtClean="0"/>
              <a:t>}</a:t>
            </a:r>
            <a:endParaRPr lang="en-US" sz="1200" dirty="0"/>
          </a:p>
        </p:txBody>
      </p:sp>
    </p:spTree>
    <p:extLst>
      <p:ext uri="{BB962C8B-B14F-4D97-AF65-F5344CB8AC3E}">
        <p14:creationId xmlns:p14="http://schemas.microsoft.com/office/powerpoint/2010/main" xmlns="" val="58853616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Invalidate Q Issue Example (Fixed)</a:t>
            </a:r>
            <a:endParaRPr lang="en-US" dirty="0"/>
          </a:p>
        </p:txBody>
      </p:sp>
      <p:sp>
        <p:nvSpPr>
          <p:cNvPr id="7" name="TextBox 6"/>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xmlns="" val="28370846"/>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flag</a:t>
                      </a:r>
                      <a:endParaRPr lang="en-US" dirty="0"/>
                    </a:p>
                  </a:txBody>
                  <a:tcPr/>
                </a:tc>
                <a:tc>
                  <a:txBody>
                    <a:bodyPr/>
                    <a:lstStyle/>
                    <a:p>
                      <a:pPr algn="ctr"/>
                      <a:r>
                        <a:rPr lang="en-US" dirty="0" smtClean="0"/>
                        <a:t>0</a:t>
                      </a:r>
                      <a:endParaRPr lang="en-US" dirty="0"/>
                    </a:p>
                  </a:txBody>
                  <a:tcPr/>
                </a:tc>
              </a:tr>
            </a:tbl>
          </a:graphicData>
        </a:graphic>
      </p:graphicFrame>
      <p:sp>
        <p:nvSpPr>
          <p:cNvPr id="14" name="TextBox 13"/>
          <p:cNvSpPr txBox="1"/>
          <p:nvPr/>
        </p:nvSpPr>
        <p:spPr>
          <a:xfrm>
            <a:off x="762000" y="1752600"/>
            <a:ext cx="3124200" cy="923330"/>
          </a:xfrm>
          <a:prstGeom prst="rect">
            <a:avLst/>
          </a:prstGeom>
          <a:noFill/>
          <a:ln>
            <a:solidFill>
              <a:srgbClr val="002060"/>
            </a:solidFill>
          </a:ln>
        </p:spPr>
        <p:txBody>
          <a:bodyPr wrap="square" rtlCol="0">
            <a:spAutoFit/>
          </a:bodyPr>
          <a:lstStyle/>
          <a:p>
            <a:r>
              <a:rPr lang="en-US" dirty="0" smtClean="0"/>
              <a:t>Core 0 now updates ‘flag’ directly as it is marked as ‘Exclusive’.</a:t>
            </a:r>
          </a:p>
        </p:txBody>
      </p:sp>
      <p:sp>
        <p:nvSpPr>
          <p:cNvPr id="24" name="Rectangle 23"/>
          <p:cNvSpPr/>
          <p:nvPr/>
        </p:nvSpPr>
        <p:spPr>
          <a:xfrm>
            <a:off x="4953000" y="4191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5" name="TextBox 24"/>
          <p:cNvSpPr txBox="1"/>
          <p:nvPr/>
        </p:nvSpPr>
        <p:spPr>
          <a:xfrm>
            <a:off x="7543800" y="4114800"/>
            <a:ext cx="490840" cy="369332"/>
          </a:xfrm>
          <a:prstGeom prst="rect">
            <a:avLst/>
          </a:prstGeom>
          <a:noFill/>
        </p:spPr>
        <p:txBody>
          <a:bodyPr wrap="none" rtlCol="0">
            <a:spAutoFit/>
          </a:bodyPr>
          <a:lstStyle/>
          <a:p>
            <a:r>
              <a:rPr lang="en-US" dirty="0" smtClean="0"/>
              <a:t>ICB</a:t>
            </a:r>
            <a:endParaRPr lang="en-US" dirty="0"/>
          </a:p>
        </p:txBody>
      </p:sp>
      <p:graphicFrame>
        <p:nvGraphicFramePr>
          <p:cNvPr id="36" name="Table 35"/>
          <p:cNvGraphicFramePr>
            <a:graphicFrameLocks noGrp="1"/>
          </p:cNvGraphicFramePr>
          <p:nvPr>
            <p:extLst>
              <p:ext uri="{D42A27DB-BD31-4B8C-83A1-F6EECF244321}">
                <p14:modId xmlns:p14="http://schemas.microsoft.com/office/powerpoint/2010/main" xmlns="" val="1439308610"/>
              </p:ext>
            </p:extLst>
          </p:nvPr>
        </p:nvGraphicFramePr>
        <p:xfrm>
          <a:off x="40766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1</a:t>
                      </a:r>
                      <a:endParaRPr lang="en-US" dirty="0"/>
                    </a:p>
                  </a:txBody>
                  <a:tcPr/>
                </a:tc>
                <a:tc>
                  <a:txBody>
                    <a:bodyPr/>
                    <a:lstStyle/>
                    <a:p>
                      <a:pPr algn="ctr"/>
                      <a:r>
                        <a:rPr lang="en-US" b="1" dirty="0" smtClean="0"/>
                        <a:t>M</a:t>
                      </a:r>
                      <a:endParaRPr lang="en-US" b="1" dirty="0"/>
                    </a:p>
                  </a:txBody>
                  <a:tcPr/>
                </a:tc>
              </a:tr>
              <a:tr h="370840">
                <a:tc>
                  <a:txBody>
                    <a:bodyPr/>
                    <a:lstStyle/>
                    <a:p>
                      <a:pPr algn="ctr"/>
                      <a:r>
                        <a:rPr lang="en-US" dirty="0" smtClean="0"/>
                        <a:t>flag</a:t>
                      </a:r>
                      <a:endParaRPr lang="en-US" dirty="0"/>
                    </a:p>
                  </a:txBody>
                  <a:tcPr/>
                </a:tc>
                <a:tc>
                  <a:txBody>
                    <a:bodyPr/>
                    <a:lstStyle/>
                    <a:p>
                      <a:pPr algn="ctr"/>
                      <a:r>
                        <a:rPr lang="en-US" b="1" dirty="0" smtClean="0">
                          <a:solidFill>
                            <a:srgbClr val="FF0000"/>
                          </a:solidFill>
                        </a:rPr>
                        <a:t>1</a:t>
                      </a:r>
                      <a:endParaRPr lang="en-US" b="1" dirty="0">
                        <a:solidFill>
                          <a:srgbClr val="FF0000"/>
                        </a:solidFill>
                      </a:endParaRPr>
                    </a:p>
                  </a:txBody>
                  <a:tcPr/>
                </a:tc>
                <a:tc>
                  <a:txBody>
                    <a:bodyPr/>
                    <a:lstStyle/>
                    <a:p>
                      <a:pPr algn="ctr"/>
                      <a:r>
                        <a:rPr lang="en-US" b="1" dirty="0" smtClean="0">
                          <a:solidFill>
                            <a:srgbClr val="FF0000"/>
                          </a:solidFill>
                        </a:rPr>
                        <a:t>M</a:t>
                      </a:r>
                      <a:endParaRPr lang="en-US" b="1" dirty="0">
                        <a:solidFill>
                          <a:srgbClr val="FF0000"/>
                        </a:solidFill>
                      </a:endParaRPr>
                    </a:p>
                  </a:txBody>
                  <a:tcPr/>
                </a:tc>
              </a:tr>
            </a:tbl>
          </a:graphicData>
        </a:graphic>
      </p:graphicFrame>
      <p:graphicFrame>
        <p:nvGraphicFramePr>
          <p:cNvPr id="37" name="Table 36"/>
          <p:cNvGraphicFramePr>
            <a:graphicFrameLocks noGrp="1"/>
          </p:cNvGraphicFramePr>
          <p:nvPr>
            <p:extLst>
              <p:ext uri="{D42A27DB-BD31-4B8C-83A1-F6EECF244321}">
                <p14:modId xmlns:p14="http://schemas.microsoft.com/office/powerpoint/2010/main" xmlns="" val="2380051171"/>
              </p:ext>
            </p:extLst>
          </p:nvPr>
        </p:nvGraphicFramePr>
        <p:xfrm>
          <a:off x="64007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bl>
          </a:graphicData>
        </a:graphic>
      </p:graphicFrame>
      <p:sp>
        <p:nvSpPr>
          <p:cNvPr id="38" name="TextBox 37"/>
          <p:cNvSpPr txBox="1"/>
          <p:nvPr/>
        </p:nvSpPr>
        <p:spPr>
          <a:xfrm>
            <a:off x="4267200" y="1371600"/>
            <a:ext cx="1676400" cy="646331"/>
          </a:xfrm>
          <a:prstGeom prst="rect">
            <a:avLst/>
          </a:prstGeom>
          <a:noFill/>
        </p:spPr>
        <p:txBody>
          <a:bodyPr wrap="square" rtlCol="0">
            <a:spAutoFit/>
          </a:bodyPr>
          <a:lstStyle/>
          <a:p>
            <a:pPr algn="ctr"/>
            <a:r>
              <a:rPr lang="en-US" dirty="0" smtClean="0"/>
              <a:t>Core 0 Cache/Store Q</a:t>
            </a:r>
            <a:endParaRPr lang="en-US" dirty="0"/>
          </a:p>
        </p:txBody>
      </p:sp>
      <p:sp>
        <p:nvSpPr>
          <p:cNvPr id="39" name="TextBox 38"/>
          <p:cNvSpPr txBox="1"/>
          <p:nvPr/>
        </p:nvSpPr>
        <p:spPr>
          <a:xfrm>
            <a:off x="6553200" y="1334869"/>
            <a:ext cx="1676400" cy="646331"/>
          </a:xfrm>
          <a:prstGeom prst="rect">
            <a:avLst/>
          </a:prstGeom>
          <a:noFill/>
        </p:spPr>
        <p:txBody>
          <a:bodyPr wrap="square" rtlCol="0">
            <a:spAutoFit/>
          </a:bodyPr>
          <a:lstStyle/>
          <a:p>
            <a:pPr algn="ctr"/>
            <a:r>
              <a:rPr lang="en-US" dirty="0" smtClean="0"/>
              <a:t>Core 1 Cache/Store Q</a:t>
            </a:r>
            <a:endParaRPr lang="en-US" dirty="0"/>
          </a:p>
        </p:txBody>
      </p:sp>
      <p:graphicFrame>
        <p:nvGraphicFramePr>
          <p:cNvPr id="40" name="Table 39"/>
          <p:cNvGraphicFramePr>
            <a:graphicFrameLocks noGrp="1"/>
          </p:cNvGraphicFramePr>
          <p:nvPr>
            <p:extLst>
              <p:ext uri="{D42A27DB-BD31-4B8C-83A1-F6EECF244321}">
                <p14:modId xmlns:p14="http://schemas.microsoft.com/office/powerpoint/2010/main" xmlns="" val="3121916137"/>
              </p:ext>
            </p:extLst>
          </p:nvPr>
        </p:nvGraphicFramePr>
        <p:xfrm>
          <a:off x="44958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41" name="Table 40"/>
          <p:cNvGraphicFramePr>
            <a:graphicFrameLocks noGrp="1"/>
          </p:cNvGraphicFramePr>
          <p:nvPr>
            <p:extLst>
              <p:ext uri="{D42A27DB-BD31-4B8C-83A1-F6EECF244321}">
                <p14:modId xmlns:p14="http://schemas.microsoft.com/office/powerpoint/2010/main" xmlns="" val="2683353327"/>
              </p:ext>
            </p:extLst>
          </p:nvPr>
        </p:nvGraphicFramePr>
        <p:xfrm>
          <a:off x="67437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42" name="Table 41"/>
          <p:cNvGraphicFramePr>
            <a:graphicFrameLocks noGrp="1"/>
          </p:cNvGraphicFramePr>
          <p:nvPr>
            <p:extLst>
              <p:ext uri="{D42A27DB-BD31-4B8C-83A1-F6EECF244321}">
                <p14:modId xmlns:p14="http://schemas.microsoft.com/office/powerpoint/2010/main" xmlns="" val="3922098151"/>
              </p:ext>
            </p:extLst>
          </p:nvPr>
        </p:nvGraphicFramePr>
        <p:xfrm>
          <a:off x="44958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6">
                        <a:lumMod val="40000"/>
                        <a:lumOff val="60000"/>
                      </a:schemeClr>
                    </a:solidFill>
                  </a:tcPr>
                </a:tc>
                <a:tc>
                  <a:txBody>
                    <a:bodyPr/>
                    <a:lstStyle/>
                    <a:p>
                      <a:pPr algn="ctr"/>
                      <a:endParaRPr lang="en-US" dirty="0">
                        <a:solidFill>
                          <a:schemeClr val="tx1"/>
                        </a:solidFill>
                      </a:endParaRPr>
                    </a:p>
                  </a:txBody>
                  <a:tcPr>
                    <a:solidFill>
                      <a:schemeClr val="accent6">
                        <a:lumMod val="40000"/>
                        <a:lumOff val="60000"/>
                      </a:schemeClr>
                    </a:solidFill>
                  </a:tcPr>
                </a:tc>
              </a:tr>
            </a:tbl>
          </a:graphicData>
        </a:graphic>
      </p:graphicFrame>
      <p:graphicFrame>
        <p:nvGraphicFramePr>
          <p:cNvPr id="43" name="Table 42"/>
          <p:cNvGraphicFramePr>
            <a:graphicFrameLocks noGrp="1"/>
          </p:cNvGraphicFramePr>
          <p:nvPr>
            <p:extLst>
              <p:ext uri="{D42A27DB-BD31-4B8C-83A1-F6EECF244321}">
                <p14:modId xmlns:p14="http://schemas.microsoft.com/office/powerpoint/2010/main" xmlns="" val="3533573899"/>
              </p:ext>
            </p:extLst>
          </p:nvPr>
        </p:nvGraphicFramePr>
        <p:xfrm>
          <a:off x="67437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r>
                        <a:rPr lang="en-US" dirty="0" smtClean="0">
                          <a:solidFill>
                            <a:schemeClr val="tx1"/>
                          </a:solidFill>
                        </a:rPr>
                        <a:t>data</a:t>
                      </a:r>
                      <a:endParaRPr lang="en-US" dirty="0">
                        <a:solidFill>
                          <a:schemeClr val="tx1"/>
                        </a:solidFill>
                      </a:endParaRPr>
                    </a:p>
                  </a:txBody>
                  <a:tcPr>
                    <a:solidFill>
                      <a:schemeClr val="accent6">
                        <a:lumMod val="40000"/>
                        <a:lumOff val="60000"/>
                      </a:schemeClr>
                    </a:solidFill>
                  </a:tcPr>
                </a:tc>
                <a:tc>
                  <a:txBody>
                    <a:bodyPr/>
                    <a:lstStyle/>
                    <a:p>
                      <a:pPr algn="ctr"/>
                      <a:r>
                        <a:rPr lang="en-US" dirty="0" smtClean="0">
                          <a:solidFill>
                            <a:schemeClr val="tx1"/>
                          </a:solidFill>
                        </a:rPr>
                        <a:t>I</a:t>
                      </a:r>
                      <a:endParaRPr lang="en-US" dirty="0">
                        <a:solidFill>
                          <a:schemeClr val="tx1"/>
                        </a:solidFill>
                      </a:endParaRPr>
                    </a:p>
                  </a:txBody>
                  <a:tcPr>
                    <a:solidFill>
                      <a:schemeClr val="accent6">
                        <a:lumMod val="40000"/>
                        <a:lumOff val="60000"/>
                      </a:schemeClr>
                    </a:solidFill>
                  </a:tcPr>
                </a:tc>
              </a:tr>
            </a:tbl>
          </a:graphicData>
        </a:graphic>
      </p:graphicFrame>
      <p:sp>
        <p:nvSpPr>
          <p:cNvPr id="44" name="TextBox 43"/>
          <p:cNvSpPr txBox="1"/>
          <p:nvPr/>
        </p:nvSpPr>
        <p:spPr>
          <a:xfrm>
            <a:off x="5791200" y="1981200"/>
            <a:ext cx="905569" cy="369332"/>
          </a:xfrm>
          <a:prstGeom prst="rect">
            <a:avLst/>
          </a:prstGeom>
          <a:noFill/>
        </p:spPr>
        <p:txBody>
          <a:bodyPr wrap="none" rtlCol="0">
            <a:spAutoFit/>
          </a:bodyPr>
          <a:lstStyle/>
          <a:p>
            <a:r>
              <a:rPr lang="en-US" dirty="0" smtClean="0"/>
              <a:t>Store-Q</a:t>
            </a:r>
            <a:endParaRPr lang="en-US" dirty="0"/>
          </a:p>
        </p:txBody>
      </p:sp>
      <p:sp>
        <p:nvSpPr>
          <p:cNvPr id="45" name="TextBox 44"/>
          <p:cNvSpPr txBox="1"/>
          <p:nvPr/>
        </p:nvSpPr>
        <p:spPr>
          <a:xfrm>
            <a:off x="5938826" y="2350532"/>
            <a:ext cx="690574" cy="369332"/>
          </a:xfrm>
          <a:prstGeom prst="rect">
            <a:avLst/>
          </a:prstGeom>
          <a:noFill/>
        </p:spPr>
        <p:txBody>
          <a:bodyPr wrap="none" rtlCol="0">
            <a:spAutoFit/>
          </a:bodyPr>
          <a:lstStyle/>
          <a:p>
            <a:r>
              <a:rPr lang="en-US" dirty="0" err="1" smtClean="0"/>
              <a:t>Inv</a:t>
            </a:r>
            <a:r>
              <a:rPr lang="en-US" dirty="0" smtClean="0"/>
              <a:t>-Q</a:t>
            </a:r>
            <a:endParaRPr lang="en-US" dirty="0"/>
          </a:p>
        </p:txBody>
      </p:sp>
      <p:sp>
        <p:nvSpPr>
          <p:cNvPr id="46" name="TextBox 45"/>
          <p:cNvSpPr txBox="1"/>
          <p:nvPr/>
        </p:nvSpPr>
        <p:spPr>
          <a:xfrm>
            <a:off x="990600" y="3641972"/>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dirty="0" smtClean="0"/>
              <a:t>    data = 1;</a:t>
            </a:r>
          </a:p>
          <a:p>
            <a:r>
              <a:rPr lang="en-US" sz="1200" dirty="0"/>
              <a:t> </a:t>
            </a:r>
            <a:r>
              <a:rPr lang="en-US" sz="1200" dirty="0" smtClean="0"/>
              <a:t>   __</a:t>
            </a:r>
            <a:r>
              <a:rPr lang="en-US" sz="1200" dirty="0" err="1" smtClean="0"/>
              <a:t>mb_release</a:t>
            </a:r>
            <a:r>
              <a:rPr lang="en-US" sz="1200" dirty="0" smtClean="0"/>
              <a:t>();</a:t>
            </a:r>
          </a:p>
          <a:p>
            <a:r>
              <a:rPr lang="en-US" sz="1200" b="1" dirty="0" smtClean="0">
                <a:solidFill>
                  <a:srgbClr val="FF0000"/>
                </a:solidFill>
              </a:rPr>
              <a:t>    flag = 1;</a:t>
            </a:r>
          </a:p>
          <a:p>
            <a:r>
              <a:rPr lang="en-US" sz="1200" dirty="0" smtClean="0"/>
              <a:t>}</a:t>
            </a:r>
            <a:endParaRPr lang="en-US" sz="1200" dirty="0"/>
          </a:p>
        </p:txBody>
      </p:sp>
      <p:sp>
        <p:nvSpPr>
          <p:cNvPr id="20" name="TextBox 19"/>
          <p:cNvSpPr txBox="1"/>
          <p:nvPr/>
        </p:nvSpPr>
        <p:spPr>
          <a:xfrm>
            <a:off x="990600" y="5004137"/>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b="1" dirty="0" smtClean="0">
                <a:solidFill>
                  <a:srgbClr val="FF0000"/>
                </a:solidFill>
              </a:rPr>
              <a:t>    while (flag == 0);</a:t>
            </a:r>
          </a:p>
          <a:p>
            <a:r>
              <a:rPr lang="en-US" sz="1200" dirty="0"/>
              <a:t> </a:t>
            </a:r>
            <a:r>
              <a:rPr lang="en-US" sz="1200" dirty="0" smtClean="0"/>
              <a:t>   __</a:t>
            </a:r>
            <a:r>
              <a:rPr lang="en-US" sz="1200" dirty="0" err="1" smtClean="0"/>
              <a:t>mb_acquire</a:t>
            </a:r>
            <a:r>
              <a:rPr lang="en-US" sz="1200" dirty="0" smtClean="0"/>
              <a:t>();</a:t>
            </a:r>
          </a:p>
          <a:p>
            <a:r>
              <a:rPr lang="en-US" sz="1200" dirty="0" smtClean="0"/>
              <a:t>    assert(data);</a:t>
            </a:r>
          </a:p>
          <a:p>
            <a:r>
              <a:rPr lang="en-US" sz="1200" dirty="0" smtClean="0"/>
              <a:t>}</a:t>
            </a:r>
            <a:endParaRPr lang="en-US" sz="1200" dirty="0"/>
          </a:p>
        </p:txBody>
      </p:sp>
    </p:spTree>
    <p:extLst>
      <p:ext uri="{BB962C8B-B14F-4D97-AF65-F5344CB8AC3E}">
        <p14:creationId xmlns:p14="http://schemas.microsoft.com/office/powerpoint/2010/main" xmlns="" val="282831635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Invalidate Q Issue Example (Fixed)</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xmlns="" val="1877665261"/>
              </p:ext>
            </p:extLst>
          </p:nvPr>
        </p:nvGraphicFramePr>
        <p:xfrm>
          <a:off x="40766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1</a:t>
                      </a:r>
                      <a:endParaRPr lang="en-US" dirty="0"/>
                    </a:p>
                  </a:txBody>
                  <a:tcPr/>
                </a:tc>
                <a:tc>
                  <a:txBody>
                    <a:bodyPr/>
                    <a:lstStyle/>
                    <a:p>
                      <a:pPr algn="ctr"/>
                      <a:r>
                        <a:rPr lang="en-US" b="1" dirty="0" smtClean="0"/>
                        <a:t>M</a:t>
                      </a:r>
                      <a:endParaRPr lang="en-US" b="1" dirty="0"/>
                    </a:p>
                  </a:txBody>
                  <a:tcPr/>
                </a:tc>
              </a:tr>
              <a:tr h="370840">
                <a:tc>
                  <a:txBody>
                    <a:bodyPr/>
                    <a:lstStyle/>
                    <a:p>
                      <a:pPr algn="ctr"/>
                      <a:r>
                        <a:rPr lang="en-US" b="1" dirty="0" smtClean="0">
                          <a:solidFill>
                            <a:srgbClr val="FF0000"/>
                          </a:solidFill>
                        </a:rPr>
                        <a:t>flag</a:t>
                      </a:r>
                      <a:endParaRPr lang="en-US" b="1" dirty="0">
                        <a:solidFill>
                          <a:srgbClr val="FF0000"/>
                        </a:solidFill>
                      </a:endParaRPr>
                    </a:p>
                  </a:txBody>
                  <a:tcPr/>
                </a:tc>
                <a:tc>
                  <a:txBody>
                    <a:bodyPr/>
                    <a:lstStyle/>
                    <a:p>
                      <a:pPr algn="ctr"/>
                      <a:r>
                        <a:rPr lang="en-US" b="1" dirty="0" smtClean="0">
                          <a:solidFill>
                            <a:srgbClr val="FF0000"/>
                          </a:solidFill>
                        </a:rPr>
                        <a:t>1</a:t>
                      </a:r>
                      <a:endParaRPr lang="en-US" b="1" dirty="0">
                        <a:solidFill>
                          <a:srgbClr val="FF0000"/>
                        </a:solidFill>
                      </a:endParaRPr>
                    </a:p>
                  </a:txBody>
                  <a:tcPr/>
                </a:tc>
                <a:tc>
                  <a:txBody>
                    <a:bodyPr/>
                    <a:lstStyle/>
                    <a:p>
                      <a:pPr algn="ctr"/>
                      <a:r>
                        <a:rPr lang="en-US" b="1" dirty="0" smtClean="0">
                          <a:solidFill>
                            <a:srgbClr val="FF0000"/>
                          </a:solidFill>
                        </a:rPr>
                        <a:t>S</a:t>
                      </a:r>
                      <a:endParaRPr lang="en-US" b="1" dirty="0">
                        <a:solidFill>
                          <a:srgbClr val="FF0000"/>
                        </a:solidFill>
                      </a:endParaRPr>
                    </a:p>
                  </a:txBody>
                  <a:tcPr/>
                </a:tc>
              </a:tr>
            </a:tbl>
          </a:graphicData>
        </a:graphic>
      </p:graphicFrame>
      <p:sp>
        <p:nvSpPr>
          <p:cNvPr id="7" name="TextBox 6"/>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xmlns="" val="3630437481"/>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flag</a:t>
                      </a:r>
                      <a:endParaRPr lang="en-US" dirty="0"/>
                    </a:p>
                  </a:txBody>
                  <a:tcPr/>
                </a:tc>
                <a:tc>
                  <a:txBody>
                    <a:bodyPr/>
                    <a:lstStyle/>
                    <a:p>
                      <a:pPr algn="ctr"/>
                      <a:r>
                        <a:rPr lang="en-US" dirty="0" smtClean="0"/>
                        <a:t>1</a:t>
                      </a:r>
                      <a:endParaRPr lang="en-US" dirty="0"/>
                    </a:p>
                  </a:txBody>
                  <a:tcPr/>
                </a:tc>
              </a:tr>
            </a:tbl>
          </a:graphicData>
        </a:graphic>
      </p:graphicFrame>
      <p:sp>
        <p:nvSpPr>
          <p:cNvPr id="11" name="Rectangle 10"/>
          <p:cNvSpPr/>
          <p:nvPr/>
        </p:nvSpPr>
        <p:spPr>
          <a:xfrm>
            <a:off x="4953000" y="4191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Read Resp. (flag=1)</a:t>
            </a:r>
            <a:endParaRPr lang="en-US" dirty="0">
              <a:solidFill>
                <a:schemeClr val="tx1"/>
              </a:solidFill>
            </a:endParaRPr>
          </a:p>
        </p:txBody>
      </p:sp>
      <p:sp>
        <p:nvSpPr>
          <p:cNvPr id="12" name="TextBox 11"/>
          <p:cNvSpPr txBox="1"/>
          <p:nvPr/>
        </p:nvSpPr>
        <p:spPr>
          <a:xfrm>
            <a:off x="7543800" y="4114800"/>
            <a:ext cx="490840" cy="369332"/>
          </a:xfrm>
          <a:prstGeom prst="rect">
            <a:avLst/>
          </a:prstGeom>
          <a:noFill/>
        </p:spPr>
        <p:txBody>
          <a:bodyPr wrap="none" rtlCol="0">
            <a:spAutoFit/>
          </a:bodyPr>
          <a:lstStyle/>
          <a:p>
            <a:r>
              <a:rPr lang="en-US" dirty="0" smtClean="0"/>
              <a:t>ICB</a:t>
            </a:r>
            <a:endParaRPr lang="en-US" dirty="0"/>
          </a:p>
        </p:txBody>
      </p:sp>
      <p:sp>
        <p:nvSpPr>
          <p:cNvPr id="14" name="TextBox 13"/>
          <p:cNvSpPr txBox="1"/>
          <p:nvPr/>
        </p:nvSpPr>
        <p:spPr>
          <a:xfrm>
            <a:off x="762000" y="1752600"/>
            <a:ext cx="3124200" cy="1754326"/>
          </a:xfrm>
          <a:prstGeom prst="rect">
            <a:avLst/>
          </a:prstGeom>
          <a:noFill/>
          <a:ln>
            <a:solidFill>
              <a:srgbClr val="002060"/>
            </a:solidFill>
          </a:ln>
        </p:spPr>
        <p:txBody>
          <a:bodyPr wrap="square" rtlCol="0">
            <a:spAutoFit/>
          </a:bodyPr>
          <a:lstStyle/>
          <a:p>
            <a:r>
              <a:rPr lang="en-US" dirty="0" smtClean="0"/>
              <a:t>Core 0 receives read request for ‘flag’. Because the cache line is modified it triggers a ‘</a:t>
            </a:r>
            <a:r>
              <a:rPr lang="en-US" dirty="0" err="1" smtClean="0"/>
              <a:t>Writeback</a:t>
            </a:r>
            <a:r>
              <a:rPr lang="en-US" dirty="0" smtClean="0"/>
              <a:t>’ and then returns the now updated value and marks ‘flag’ as ‘Shared’ </a:t>
            </a:r>
          </a:p>
        </p:txBody>
      </p:sp>
      <p:graphicFrame>
        <p:nvGraphicFramePr>
          <p:cNvPr id="17" name="Table 16"/>
          <p:cNvGraphicFramePr>
            <a:graphicFrameLocks noGrp="1"/>
          </p:cNvGraphicFramePr>
          <p:nvPr>
            <p:extLst>
              <p:ext uri="{D42A27DB-BD31-4B8C-83A1-F6EECF244321}">
                <p14:modId xmlns:p14="http://schemas.microsoft.com/office/powerpoint/2010/main" xmlns="" val="1701376458"/>
              </p:ext>
            </p:extLst>
          </p:nvPr>
        </p:nvGraphicFramePr>
        <p:xfrm>
          <a:off x="64007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bl>
          </a:graphicData>
        </a:graphic>
      </p:graphicFrame>
      <p:sp>
        <p:nvSpPr>
          <p:cNvPr id="19" name="TextBox 18"/>
          <p:cNvSpPr txBox="1"/>
          <p:nvPr/>
        </p:nvSpPr>
        <p:spPr>
          <a:xfrm>
            <a:off x="4267200" y="1371600"/>
            <a:ext cx="1676400" cy="646331"/>
          </a:xfrm>
          <a:prstGeom prst="rect">
            <a:avLst/>
          </a:prstGeom>
          <a:noFill/>
        </p:spPr>
        <p:txBody>
          <a:bodyPr wrap="square" rtlCol="0">
            <a:spAutoFit/>
          </a:bodyPr>
          <a:lstStyle/>
          <a:p>
            <a:pPr algn="ctr"/>
            <a:r>
              <a:rPr lang="en-US" dirty="0" smtClean="0"/>
              <a:t>Core 0 Cache/Store Q</a:t>
            </a:r>
            <a:endParaRPr lang="en-US" dirty="0"/>
          </a:p>
        </p:txBody>
      </p:sp>
      <p:sp>
        <p:nvSpPr>
          <p:cNvPr id="20" name="TextBox 19"/>
          <p:cNvSpPr txBox="1"/>
          <p:nvPr/>
        </p:nvSpPr>
        <p:spPr>
          <a:xfrm>
            <a:off x="6553200" y="1334869"/>
            <a:ext cx="1676400" cy="646331"/>
          </a:xfrm>
          <a:prstGeom prst="rect">
            <a:avLst/>
          </a:prstGeom>
          <a:noFill/>
        </p:spPr>
        <p:txBody>
          <a:bodyPr wrap="square" rtlCol="0">
            <a:spAutoFit/>
          </a:bodyPr>
          <a:lstStyle/>
          <a:p>
            <a:pPr algn="ctr"/>
            <a:r>
              <a:rPr lang="en-US" dirty="0" smtClean="0"/>
              <a:t>Core 1 Cache/Store Q</a:t>
            </a:r>
            <a:endParaRPr lang="en-US" dirty="0"/>
          </a:p>
        </p:txBody>
      </p:sp>
      <p:graphicFrame>
        <p:nvGraphicFramePr>
          <p:cNvPr id="21" name="Table 20"/>
          <p:cNvGraphicFramePr>
            <a:graphicFrameLocks noGrp="1"/>
          </p:cNvGraphicFramePr>
          <p:nvPr>
            <p:extLst>
              <p:ext uri="{D42A27DB-BD31-4B8C-83A1-F6EECF244321}">
                <p14:modId xmlns:p14="http://schemas.microsoft.com/office/powerpoint/2010/main" xmlns="" val="1170041014"/>
              </p:ext>
            </p:extLst>
          </p:nvPr>
        </p:nvGraphicFramePr>
        <p:xfrm>
          <a:off x="44958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xmlns="" val="386973109"/>
              </p:ext>
            </p:extLst>
          </p:nvPr>
        </p:nvGraphicFramePr>
        <p:xfrm>
          <a:off x="67437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xmlns="" val="3260900443"/>
              </p:ext>
            </p:extLst>
          </p:nvPr>
        </p:nvGraphicFramePr>
        <p:xfrm>
          <a:off x="44958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6">
                        <a:lumMod val="40000"/>
                        <a:lumOff val="60000"/>
                      </a:schemeClr>
                    </a:solidFill>
                  </a:tcPr>
                </a:tc>
                <a:tc>
                  <a:txBody>
                    <a:bodyPr/>
                    <a:lstStyle/>
                    <a:p>
                      <a:pPr algn="ctr"/>
                      <a:endParaRPr lang="en-US" dirty="0">
                        <a:solidFill>
                          <a:schemeClr val="tx1"/>
                        </a:solidFill>
                      </a:endParaRPr>
                    </a:p>
                  </a:txBody>
                  <a:tcPr>
                    <a:solidFill>
                      <a:schemeClr val="accent6">
                        <a:lumMod val="40000"/>
                        <a:lumOff val="60000"/>
                      </a:schemeClr>
                    </a:solidFill>
                  </a:tcPr>
                </a:tc>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xmlns="" val="1777509472"/>
              </p:ext>
            </p:extLst>
          </p:nvPr>
        </p:nvGraphicFramePr>
        <p:xfrm>
          <a:off x="67437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r>
                        <a:rPr lang="en-US" dirty="0" smtClean="0">
                          <a:solidFill>
                            <a:schemeClr val="tx1"/>
                          </a:solidFill>
                        </a:rPr>
                        <a:t>data</a:t>
                      </a:r>
                      <a:endParaRPr lang="en-US" dirty="0">
                        <a:solidFill>
                          <a:schemeClr val="tx1"/>
                        </a:solidFill>
                      </a:endParaRPr>
                    </a:p>
                  </a:txBody>
                  <a:tcPr>
                    <a:solidFill>
                      <a:schemeClr val="accent6">
                        <a:lumMod val="40000"/>
                        <a:lumOff val="60000"/>
                      </a:schemeClr>
                    </a:solidFill>
                  </a:tcPr>
                </a:tc>
                <a:tc>
                  <a:txBody>
                    <a:bodyPr/>
                    <a:lstStyle/>
                    <a:p>
                      <a:pPr algn="ctr"/>
                      <a:r>
                        <a:rPr lang="en-US" dirty="0" smtClean="0">
                          <a:solidFill>
                            <a:schemeClr val="tx1"/>
                          </a:solidFill>
                        </a:rPr>
                        <a:t>I</a:t>
                      </a:r>
                      <a:endParaRPr lang="en-US" dirty="0">
                        <a:solidFill>
                          <a:schemeClr val="tx1"/>
                        </a:solidFill>
                      </a:endParaRPr>
                    </a:p>
                  </a:txBody>
                  <a:tcPr>
                    <a:solidFill>
                      <a:schemeClr val="accent6">
                        <a:lumMod val="40000"/>
                        <a:lumOff val="60000"/>
                      </a:schemeClr>
                    </a:solidFill>
                  </a:tcPr>
                </a:tc>
              </a:tr>
            </a:tbl>
          </a:graphicData>
        </a:graphic>
      </p:graphicFrame>
      <p:sp>
        <p:nvSpPr>
          <p:cNvPr id="3" name="TextBox 2"/>
          <p:cNvSpPr txBox="1"/>
          <p:nvPr/>
        </p:nvSpPr>
        <p:spPr>
          <a:xfrm>
            <a:off x="5791200" y="1981200"/>
            <a:ext cx="905569" cy="369332"/>
          </a:xfrm>
          <a:prstGeom prst="rect">
            <a:avLst/>
          </a:prstGeom>
          <a:noFill/>
        </p:spPr>
        <p:txBody>
          <a:bodyPr wrap="none" rtlCol="0">
            <a:spAutoFit/>
          </a:bodyPr>
          <a:lstStyle/>
          <a:p>
            <a:r>
              <a:rPr lang="en-US" dirty="0" smtClean="0"/>
              <a:t>Store-Q</a:t>
            </a:r>
            <a:endParaRPr lang="en-US" dirty="0"/>
          </a:p>
        </p:txBody>
      </p:sp>
      <p:sp>
        <p:nvSpPr>
          <p:cNvPr id="23" name="TextBox 22"/>
          <p:cNvSpPr txBox="1"/>
          <p:nvPr/>
        </p:nvSpPr>
        <p:spPr>
          <a:xfrm>
            <a:off x="5938826" y="2350532"/>
            <a:ext cx="690574" cy="369332"/>
          </a:xfrm>
          <a:prstGeom prst="rect">
            <a:avLst/>
          </a:prstGeom>
          <a:noFill/>
        </p:spPr>
        <p:txBody>
          <a:bodyPr wrap="none" rtlCol="0">
            <a:spAutoFit/>
          </a:bodyPr>
          <a:lstStyle/>
          <a:p>
            <a:r>
              <a:rPr lang="en-US" dirty="0" err="1" smtClean="0"/>
              <a:t>Inv</a:t>
            </a:r>
            <a:r>
              <a:rPr lang="en-US" dirty="0" smtClean="0"/>
              <a:t>-Q</a:t>
            </a:r>
            <a:endParaRPr lang="en-US" dirty="0"/>
          </a:p>
        </p:txBody>
      </p:sp>
      <p:sp>
        <p:nvSpPr>
          <p:cNvPr id="24" name="Down Arrow 23"/>
          <p:cNvSpPr/>
          <p:nvPr/>
        </p:nvSpPr>
        <p:spPr>
          <a:xfrm>
            <a:off x="5257800" y="3659372"/>
            <a:ext cx="3810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urved Right Arrow 5"/>
          <p:cNvSpPr/>
          <p:nvPr/>
        </p:nvSpPr>
        <p:spPr>
          <a:xfrm>
            <a:off x="3429000" y="3397229"/>
            <a:ext cx="533400" cy="198031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TextBox 24"/>
          <p:cNvSpPr txBox="1"/>
          <p:nvPr/>
        </p:nvSpPr>
        <p:spPr>
          <a:xfrm>
            <a:off x="990600" y="3641972"/>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dirty="0" smtClean="0"/>
              <a:t>    data = 1;</a:t>
            </a:r>
          </a:p>
          <a:p>
            <a:r>
              <a:rPr lang="en-US" sz="1200" dirty="0"/>
              <a:t> </a:t>
            </a:r>
            <a:r>
              <a:rPr lang="en-US" sz="1200" dirty="0" smtClean="0"/>
              <a:t>   __</a:t>
            </a:r>
            <a:r>
              <a:rPr lang="en-US" sz="1200" dirty="0" err="1" smtClean="0"/>
              <a:t>mb_release</a:t>
            </a:r>
            <a:r>
              <a:rPr lang="en-US" sz="1200" dirty="0" smtClean="0"/>
              <a:t>();</a:t>
            </a:r>
          </a:p>
          <a:p>
            <a:r>
              <a:rPr lang="en-US" sz="1200" dirty="0" smtClean="0"/>
              <a:t>    flag = 1;</a:t>
            </a:r>
          </a:p>
          <a:p>
            <a:r>
              <a:rPr lang="en-US" sz="1200" b="1" dirty="0" smtClean="0">
                <a:solidFill>
                  <a:srgbClr val="FF0000"/>
                </a:solidFill>
              </a:rPr>
              <a:t>}</a:t>
            </a:r>
            <a:endParaRPr lang="en-US" sz="1200" b="1" dirty="0">
              <a:solidFill>
                <a:srgbClr val="FF0000"/>
              </a:solidFill>
            </a:endParaRPr>
          </a:p>
        </p:txBody>
      </p:sp>
      <p:sp>
        <p:nvSpPr>
          <p:cNvPr id="27" name="TextBox 26"/>
          <p:cNvSpPr txBox="1"/>
          <p:nvPr/>
        </p:nvSpPr>
        <p:spPr>
          <a:xfrm>
            <a:off x="990600" y="5004137"/>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b="1" dirty="0" smtClean="0">
                <a:solidFill>
                  <a:srgbClr val="FF0000"/>
                </a:solidFill>
              </a:rPr>
              <a:t>    while (flag == 0);</a:t>
            </a:r>
          </a:p>
          <a:p>
            <a:r>
              <a:rPr lang="en-US" sz="1200" dirty="0"/>
              <a:t> </a:t>
            </a:r>
            <a:r>
              <a:rPr lang="en-US" sz="1200" dirty="0" smtClean="0"/>
              <a:t>   __</a:t>
            </a:r>
            <a:r>
              <a:rPr lang="en-US" sz="1200" dirty="0" err="1" smtClean="0"/>
              <a:t>mb_acquire</a:t>
            </a:r>
            <a:r>
              <a:rPr lang="en-US" sz="1200" dirty="0" smtClean="0"/>
              <a:t>();</a:t>
            </a:r>
          </a:p>
          <a:p>
            <a:r>
              <a:rPr lang="en-US" sz="1200" dirty="0" smtClean="0"/>
              <a:t>    assert(data);</a:t>
            </a:r>
          </a:p>
          <a:p>
            <a:r>
              <a:rPr lang="en-US" sz="1200" dirty="0" smtClean="0"/>
              <a:t>}</a:t>
            </a:r>
            <a:endParaRPr lang="en-US" sz="1200" dirty="0"/>
          </a:p>
        </p:txBody>
      </p:sp>
    </p:spTree>
    <p:extLst>
      <p:ext uri="{BB962C8B-B14F-4D97-AF65-F5344CB8AC3E}">
        <p14:creationId xmlns:p14="http://schemas.microsoft.com/office/powerpoint/2010/main" xmlns="" val="2909700567"/>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Invalidate Q Issue Example (Fixed)</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xmlns="" val="3473628409"/>
              </p:ext>
            </p:extLst>
          </p:nvPr>
        </p:nvGraphicFramePr>
        <p:xfrm>
          <a:off x="40766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1</a:t>
                      </a:r>
                      <a:endParaRPr lang="en-US" dirty="0"/>
                    </a:p>
                  </a:txBody>
                  <a:tcPr/>
                </a:tc>
                <a:tc>
                  <a:txBody>
                    <a:bodyPr/>
                    <a:lstStyle/>
                    <a:p>
                      <a:pPr algn="ctr"/>
                      <a:r>
                        <a:rPr lang="en-US" b="1" dirty="0" smtClean="0"/>
                        <a:t>M</a:t>
                      </a:r>
                      <a:endParaRPr lang="en-US" b="1" dirty="0"/>
                    </a:p>
                  </a:txBody>
                  <a:tcPr/>
                </a:tc>
              </a:tr>
              <a:tr h="370840">
                <a:tc>
                  <a:txBody>
                    <a:bodyPr/>
                    <a:lstStyle/>
                    <a:p>
                      <a:pPr algn="ctr"/>
                      <a:r>
                        <a:rPr lang="en-US" dirty="0" smtClean="0"/>
                        <a:t>flag</a:t>
                      </a:r>
                      <a:endParaRPr lang="en-US" dirty="0"/>
                    </a:p>
                  </a:txBody>
                  <a:tcPr/>
                </a:tc>
                <a:tc>
                  <a:txBody>
                    <a:bodyPr/>
                    <a:lstStyle/>
                    <a:p>
                      <a:pPr algn="ctr"/>
                      <a:r>
                        <a:rPr lang="en-US" dirty="0" smtClean="0"/>
                        <a:t>1</a:t>
                      </a:r>
                      <a:endParaRPr lang="en-US" dirty="0"/>
                    </a:p>
                  </a:txBody>
                  <a:tcPr/>
                </a:tc>
                <a:tc>
                  <a:txBody>
                    <a:bodyPr/>
                    <a:lstStyle/>
                    <a:p>
                      <a:pPr algn="ctr"/>
                      <a:r>
                        <a:rPr lang="en-US" b="1" dirty="0" smtClean="0"/>
                        <a:t>S</a:t>
                      </a:r>
                      <a:endParaRPr lang="en-US" b="1" dirty="0"/>
                    </a:p>
                  </a:txBody>
                  <a:tcPr/>
                </a:tc>
              </a:tr>
            </a:tbl>
          </a:graphicData>
        </a:graphic>
      </p:graphicFrame>
      <p:sp>
        <p:nvSpPr>
          <p:cNvPr id="7" name="TextBox 6"/>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xmlns="" val="2071640098"/>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flag</a:t>
                      </a:r>
                      <a:endParaRPr lang="en-US" dirty="0"/>
                    </a:p>
                  </a:txBody>
                  <a:tcPr/>
                </a:tc>
                <a:tc>
                  <a:txBody>
                    <a:bodyPr/>
                    <a:lstStyle/>
                    <a:p>
                      <a:pPr algn="ctr"/>
                      <a:r>
                        <a:rPr lang="en-US" dirty="0" smtClean="0"/>
                        <a:t>1</a:t>
                      </a:r>
                      <a:endParaRPr lang="en-US" dirty="0"/>
                    </a:p>
                  </a:txBody>
                  <a:tcPr/>
                </a:tc>
              </a:tr>
            </a:tbl>
          </a:graphicData>
        </a:graphic>
      </p:graphicFrame>
      <p:sp>
        <p:nvSpPr>
          <p:cNvPr id="14" name="TextBox 13"/>
          <p:cNvSpPr txBox="1"/>
          <p:nvPr/>
        </p:nvSpPr>
        <p:spPr>
          <a:xfrm>
            <a:off x="762000" y="1752600"/>
            <a:ext cx="3124200" cy="923330"/>
          </a:xfrm>
          <a:prstGeom prst="rect">
            <a:avLst/>
          </a:prstGeom>
          <a:noFill/>
          <a:ln>
            <a:solidFill>
              <a:srgbClr val="002060"/>
            </a:solidFill>
          </a:ln>
        </p:spPr>
        <p:txBody>
          <a:bodyPr wrap="square" rtlCol="0">
            <a:spAutoFit/>
          </a:bodyPr>
          <a:lstStyle/>
          <a:p>
            <a:r>
              <a:rPr lang="en-US" dirty="0" smtClean="0"/>
              <a:t>Core 1 receives the ‘flag’ cache line and installs it in the cache as ‘Shared’</a:t>
            </a:r>
          </a:p>
        </p:txBody>
      </p:sp>
      <p:graphicFrame>
        <p:nvGraphicFramePr>
          <p:cNvPr id="17" name="Table 16"/>
          <p:cNvGraphicFramePr>
            <a:graphicFrameLocks noGrp="1"/>
          </p:cNvGraphicFramePr>
          <p:nvPr>
            <p:extLst>
              <p:ext uri="{D42A27DB-BD31-4B8C-83A1-F6EECF244321}">
                <p14:modId xmlns:p14="http://schemas.microsoft.com/office/powerpoint/2010/main" xmlns="" val="1451907528"/>
              </p:ext>
            </p:extLst>
          </p:nvPr>
        </p:nvGraphicFramePr>
        <p:xfrm>
          <a:off x="64007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r h="370840">
                <a:tc>
                  <a:txBody>
                    <a:bodyPr/>
                    <a:lstStyle/>
                    <a:p>
                      <a:pPr algn="ctr"/>
                      <a:r>
                        <a:rPr lang="en-US" b="1" dirty="0" smtClean="0">
                          <a:solidFill>
                            <a:srgbClr val="FF0000"/>
                          </a:solidFill>
                        </a:rPr>
                        <a:t>flag</a:t>
                      </a:r>
                      <a:endParaRPr lang="en-US" b="1" dirty="0">
                        <a:solidFill>
                          <a:srgbClr val="FF0000"/>
                        </a:solidFill>
                      </a:endParaRPr>
                    </a:p>
                  </a:txBody>
                  <a:tcPr/>
                </a:tc>
                <a:tc>
                  <a:txBody>
                    <a:bodyPr/>
                    <a:lstStyle/>
                    <a:p>
                      <a:pPr algn="ctr"/>
                      <a:r>
                        <a:rPr lang="en-US" b="1" dirty="0" smtClean="0">
                          <a:solidFill>
                            <a:srgbClr val="FF0000"/>
                          </a:solidFill>
                        </a:rPr>
                        <a:t>1</a:t>
                      </a:r>
                      <a:endParaRPr lang="en-US" b="1" dirty="0">
                        <a:solidFill>
                          <a:srgbClr val="FF0000"/>
                        </a:solidFill>
                      </a:endParaRPr>
                    </a:p>
                  </a:txBody>
                  <a:tcPr/>
                </a:tc>
                <a:tc>
                  <a:txBody>
                    <a:bodyPr/>
                    <a:lstStyle/>
                    <a:p>
                      <a:pPr algn="ctr"/>
                      <a:r>
                        <a:rPr lang="en-US" b="1" dirty="0" smtClean="0">
                          <a:solidFill>
                            <a:srgbClr val="FF0000"/>
                          </a:solidFill>
                        </a:rPr>
                        <a:t>S</a:t>
                      </a:r>
                      <a:endParaRPr lang="en-US" b="1" dirty="0">
                        <a:solidFill>
                          <a:srgbClr val="FF0000"/>
                        </a:solidFill>
                      </a:endParaRPr>
                    </a:p>
                  </a:txBody>
                  <a:tcPr/>
                </a:tc>
              </a:tr>
            </a:tbl>
          </a:graphicData>
        </a:graphic>
      </p:graphicFrame>
      <p:sp>
        <p:nvSpPr>
          <p:cNvPr id="19" name="TextBox 18"/>
          <p:cNvSpPr txBox="1"/>
          <p:nvPr/>
        </p:nvSpPr>
        <p:spPr>
          <a:xfrm>
            <a:off x="4267200" y="1371600"/>
            <a:ext cx="1676400" cy="646331"/>
          </a:xfrm>
          <a:prstGeom prst="rect">
            <a:avLst/>
          </a:prstGeom>
          <a:noFill/>
        </p:spPr>
        <p:txBody>
          <a:bodyPr wrap="square" rtlCol="0">
            <a:spAutoFit/>
          </a:bodyPr>
          <a:lstStyle/>
          <a:p>
            <a:pPr algn="ctr"/>
            <a:r>
              <a:rPr lang="en-US" dirty="0" smtClean="0"/>
              <a:t>Core 0 Cache/Store Q</a:t>
            </a:r>
            <a:endParaRPr lang="en-US" dirty="0"/>
          </a:p>
        </p:txBody>
      </p:sp>
      <p:sp>
        <p:nvSpPr>
          <p:cNvPr id="20" name="TextBox 19"/>
          <p:cNvSpPr txBox="1"/>
          <p:nvPr/>
        </p:nvSpPr>
        <p:spPr>
          <a:xfrm>
            <a:off x="6553200" y="1334869"/>
            <a:ext cx="1676400" cy="646331"/>
          </a:xfrm>
          <a:prstGeom prst="rect">
            <a:avLst/>
          </a:prstGeom>
          <a:noFill/>
        </p:spPr>
        <p:txBody>
          <a:bodyPr wrap="square" rtlCol="0">
            <a:spAutoFit/>
          </a:bodyPr>
          <a:lstStyle/>
          <a:p>
            <a:pPr algn="ctr"/>
            <a:r>
              <a:rPr lang="en-US" dirty="0" smtClean="0"/>
              <a:t>Core 1 Cache/Store Q</a:t>
            </a:r>
            <a:endParaRPr lang="en-US" dirty="0"/>
          </a:p>
        </p:txBody>
      </p:sp>
      <p:graphicFrame>
        <p:nvGraphicFramePr>
          <p:cNvPr id="21" name="Table 20"/>
          <p:cNvGraphicFramePr>
            <a:graphicFrameLocks noGrp="1"/>
          </p:cNvGraphicFramePr>
          <p:nvPr>
            <p:extLst>
              <p:ext uri="{D42A27DB-BD31-4B8C-83A1-F6EECF244321}">
                <p14:modId xmlns:p14="http://schemas.microsoft.com/office/powerpoint/2010/main" xmlns="" val="1355807257"/>
              </p:ext>
            </p:extLst>
          </p:nvPr>
        </p:nvGraphicFramePr>
        <p:xfrm>
          <a:off x="44958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xmlns="" val="2453979173"/>
              </p:ext>
            </p:extLst>
          </p:nvPr>
        </p:nvGraphicFramePr>
        <p:xfrm>
          <a:off x="67437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xmlns="" val="280994758"/>
              </p:ext>
            </p:extLst>
          </p:nvPr>
        </p:nvGraphicFramePr>
        <p:xfrm>
          <a:off x="44958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6">
                        <a:lumMod val="40000"/>
                        <a:lumOff val="60000"/>
                      </a:schemeClr>
                    </a:solidFill>
                  </a:tcPr>
                </a:tc>
                <a:tc>
                  <a:txBody>
                    <a:bodyPr/>
                    <a:lstStyle/>
                    <a:p>
                      <a:pPr algn="ctr"/>
                      <a:endParaRPr lang="en-US" dirty="0">
                        <a:solidFill>
                          <a:schemeClr val="tx1"/>
                        </a:solidFill>
                      </a:endParaRPr>
                    </a:p>
                  </a:txBody>
                  <a:tcPr>
                    <a:solidFill>
                      <a:schemeClr val="accent6">
                        <a:lumMod val="40000"/>
                        <a:lumOff val="60000"/>
                      </a:schemeClr>
                    </a:solidFill>
                  </a:tcPr>
                </a:tc>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xmlns="" val="3151697048"/>
              </p:ext>
            </p:extLst>
          </p:nvPr>
        </p:nvGraphicFramePr>
        <p:xfrm>
          <a:off x="67437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r>
                        <a:rPr lang="en-US" dirty="0" smtClean="0">
                          <a:solidFill>
                            <a:schemeClr val="tx1"/>
                          </a:solidFill>
                        </a:rPr>
                        <a:t>data</a:t>
                      </a:r>
                      <a:endParaRPr lang="en-US" dirty="0">
                        <a:solidFill>
                          <a:schemeClr val="tx1"/>
                        </a:solidFill>
                      </a:endParaRPr>
                    </a:p>
                  </a:txBody>
                  <a:tcPr>
                    <a:solidFill>
                      <a:schemeClr val="accent6">
                        <a:lumMod val="40000"/>
                        <a:lumOff val="60000"/>
                      </a:schemeClr>
                    </a:solidFill>
                  </a:tcPr>
                </a:tc>
                <a:tc>
                  <a:txBody>
                    <a:bodyPr/>
                    <a:lstStyle/>
                    <a:p>
                      <a:pPr algn="ctr"/>
                      <a:r>
                        <a:rPr lang="en-US" dirty="0" smtClean="0">
                          <a:solidFill>
                            <a:schemeClr val="tx1"/>
                          </a:solidFill>
                        </a:rPr>
                        <a:t>I</a:t>
                      </a:r>
                      <a:endParaRPr lang="en-US" dirty="0">
                        <a:solidFill>
                          <a:schemeClr val="tx1"/>
                        </a:solidFill>
                      </a:endParaRPr>
                    </a:p>
                  </a:txBody>
                  <a:tcPr>
                    <a:solidFill>
                      <a:schemeClr val="accent6">
                        <a:lumMod val="40000"/>
                        <a:lumOff val="60000"/>
                      </a:schemeClr>
                    </a:solidFill>
                  </a:tcPr>
                </a:tc>
              </a:tr>
            </a:tbl>
          </a:graphicData>
        </a:graphic>
      </p:graphicFrame>
      <p:sp>
        <p:nvSpPr>
          <p:cNvPr id="3" name="TextBox 2"/>
          <p:cNvSpPr txBox="1"/>
          <p:nvPr/>
        </p:nvSpPr>
        <p:spPr>
          <a:xfrm>
            <a:off x="5791200" y="1981200"/>
            <a:ext cx="905569" cy="369332"/>
          </a:xfrm>
          <a:prstGeom prst="rect">
            <a:avLst/>
          </a:prstGeom>
          <a:noFill/>
        </p:spPr>
        <p:txBody>
          <a:bodyPr wrap="none" rtlCol="0">
            <a:spAutoFit/>
          </a:bodyPr>
          <a:lstStyle/>
          <a:p>
            <a:r>
              <a:rPr lang="en-US" dirty="0" smtClean="0"/>
              <a:t>Store-Q</a:t>
            </a:r>
            <a:endParaRPr lang="en-US" dirty="0"/>
          </a:p>
        </p:txBody>
      </p:sp>
      <p:sp>
        <p:nvSpPr>
          <p:cNvPr id="23" name="TextBox 22"/>
          <p:cNvSpPr txBox="1"/>
          <p:nvPr/>
        </p:nvSpPr>
        <p:spPr>
          <a:xfrm>
            <a:off x="5938826" y="2350532"/>
            <a:ext cx="690574" cy="369332"/>
          </a:xfrm>
          <a:prstGeom prst="rect">
            <a:avLst/>
          </a:prstGeom>
          <a:noFill/>
        </p:spPr>
        <p:txBody>
          <a:bodyPr wrap="none" rtlCol="0">
            <a:spAutoFit/>
          </a:bodyPr>
          <a:lstStyle/>
          <a:p>
            <a:r>
              <a:rPr lang="en-US" dirty="0" err="1" smtClean="0"/>
              <a:t>Inv</a:t>
            </a:r>
            <a:r>
              <a:rPr lang="en-US" dirty="0" smtClean="0"/>
              <a:t>-Q</a:t>
            </a:r>
            <a:endParaRPr lang="en-US" dirty="0"/>
          </a:p>
        </p:txBody>
      </p:sp>
      <p:sp>
        <p:nvSpPr>
          <p:cNvPr id="24" name="Rectangle 23"/>
          <p:cNvSpPr/>
          <p:nvPr/>
        </p:nvSpPr>
        <p:spPr>
          <a:xfrm>
            <a:off x="4953000" y="4191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Read Resp. (flag=1)</a:t>
            </a:r>
            <a:endParaRPr lang="en-US" dirty="0">
              <a:solidFill>
                <a:schemeClr val="tx1"/>
              </a:solidFill>
            </a:endParaRPr>
          </a:p>
        </p:txBody>
      </p:sp>
      <p:sp>
        <p:nvSpPr>
          <p:cNvPr id="25" name="TextBox 24"/>
          <p:cNvSpPr txBox="1"/>
          <p:nvPr/>
        </p:nvSpPr>
        <p:spPr>
          <a:xfrm>
            <a:off x="7543800" y="4114800"/>
            <a:ext cx="490840" cy="369332"/>
          </a:xfrm>
          <a:prstGeom prst="rect">
            <a:avLst/>
          </a:prstGeom>
          <a:noFill/>
        </p:spPr>
        <p:txBody>
          <a:bodyPr wrap="none" rtlCol="0">
            <a:spAutoFit/>
          </a:bodyPr>
          <a:lstStyle/>
          <a:p>
            <a:r>
              <a:rPr lang="en-US" dirty="0" smtClean="0"/>
              <a:t>ICB</a:t>
            </a:r>
            <a:endParaRPr lang="en-US" dirty="0"/>
          </a:p>
        </p:txBody>
      </p:sp>
      <p:sp>
        <p:nvSpPr>
          <p:cNvPr id="26" name="Down Arrow 25"/>
          <p:cNvSpPr/>
          <p:nvPr/>
        </p:nvSpPr>
        <p:spPr>
          <a:xfrm rot="10800000">
            <a:off x="6858000" y="3659372"/>
            <a:ext cx="3810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990600" y="3641972"/>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dirty="0" smtClean="0"/>
              <a:t>    data = 1;</a:t>
            </a:r>
          </a:p>
          <a:p>
            <a:r>
              <a:rPr lang="en-US" sz="1200" dirty="0"/>
              <a:t> </a:t>
            </a:r>
            <a:r>
              <a:rPr lang="en-US" sz="1200" dirty="0" smtClean="0"/>
              <a:t>   __</a:t>
            </a:r>
            <a:r>
              <a:rPr lang="en-US" sz="1200" dirty="0" err="1" smtClean="0"/>
              <a:t>mb_release</a:t>
            </a:r>
            <a:r>
              <a:rPr lang="en-US" sz="1200" dirty="0" smtClean="0"/>
              <a:t>();</a:t>
            </a:r>
          </a:p>
          <a:p>
            <a:r>
              <a:rPr lang="en-US" sz="1200" dirty="0" smtClean="0"/>
              <a:t>    flag = 1;</a:t>
            </a:r>
          </a:p>
          <a:p>
            <a:r>
              <a:rPr lang="en-US" sz="1200" b="1" dirty="0" smtClean="0">
                <a:solidFill>
                  <a:srgbClr val="FF0000"/>
                </a:solidFill>
              </a:rPr>
              <a:t>}</a:t>
            </a:r>
            <a:endParaRPr lang="en-US" sz="1200" b="1" dirty="0">
              <a:solidFill>
                <a:srgbClr val="FF0000"/>
              </a:solidFill>
            </a:endParaRPr>
          </a:p>
        </p:txBody>
      </p:sp>
      <p:sp>
        <p:nvSpPr>
          <p:cNvPr id="29" name="TextBox 28"/>
          <p:cNvSpPr txBox="1"/>
          <p:nvPr/>
        </p:nvSpPr>
        <p:spPr>
          <a:xfrm>
            <a:off x="990600" y="5004137"/>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b="1" dirty="0" smtClean="0">
                <a:solidFill>
                  <a:srgbClr val="FF0000"/>
                </a:solidFill>
              </a:rPr>
              <a:t>    while (flag == 0);</a:t>
            </a:r>
          </a:p>
          <a:p>
            <a:r>
              <a:rPr lang="en-US" sz="1200" dirty="0"/>
              <a:t> </a:t>
            </a:r>
            <a:r>
              <a:rPr lang="en-US" sz="1200" dirty="0" smtClean="0"/>
              <a:t>   __</a:t>
            </a:r>
            <a:r>
              <a:rPr lang="en-US" sz="1200" dirty="0" err="1" smtClean="0"/>
              <a:t>mb_acquire</a:t>
            </a:r>
            <a:r>
              <a:rPr lang="en-US" sz="1200" dirty="0" smtClean="0"/>
              <a:t>();</a:t>
            </a:r>
          </a:p>
          <a:p>
            <a:r>
              <a:rPr lang="en-US" sz="1200" dirty="0" smtClean="0"/>
              <a:t>    assert(data);</a:t>
            </a:r>
          </a:p>
          <a:p>
            <a:r>
              <a:rPr lang="en-US" sz="1200" dirty="0" smtClean="0"/>
              <a:t>}</a:t>
            </a:r>
            <a:endParaRPr lang="en-US" sz="1200" dirty="0"/>
          </a:p>
        </p:txBody>
      </p:sp>
    </p:spTree>
    <p:extLst>
      <p:ext uri="{BB962C8B-B14F-4D97-AF65-F5344CB8AC3E}">
        <p14:creationId xmlns:p14="http://schemas.microsoft.com/office/powerpoint/2010/main" xmlns="" val="1848237225"/>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Invalidate Q Issue Example (Fixed)</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xmlns="" val="864737849"/>
              </p:ext>
            </p:extLst>
          </p:nvPr>
        </p:nvGraphicFramePr>
        <p:xfrm>
          <a:off x="40766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1</a:t>
                      </a:r>
                      <a:endParaRPr lang="en-US" dirty="0"/>
                    </a:p>
                  </a:txBody>
                  <a:tcPr/>
                </a:tc>
                <a:tc>
                  <a:txBody>
                    <a:bodyPr/>
                    <a:lstStyle/>
                    <a:p>
                      <a:pPr algn="ctr"/>
                      <a:r>
                        <a:rPr lang="en-US" b="1" dirty="0" smtClean="0"/>
                        <a:t>M</a:t>
                      </a:r>
                      <a:endParaRPr lang="en-US" b="1" dirty="0"/>
                    </a:p>
                  </a:txBody>
                  <a:tcPr/>
                </a:tc>
              </a:tr>
              <a:tr h="370840">
                <a:tc>
                  <a:txBody>
                    <a:bodyPr/>
                    <a:lstStyle/>
                    <a:p>
                      <a:pPr algn="ctr"/>
                      <a:r>
                        <a:rPr lang="en-US" dirty="0" smtClean="0"/>
                        <a:t>flag</a:t>
                      </a:r>
                      <a:endParaRPr lang="en-US" dirty="0"/>
                    </a:p>
                  </a:txBody>
                  <a:tcPr/>
                </a:tc>
                <a:tc>
                  <a:txBody>
                    <a:bodyPr/>
                    <a:lstStyle/>
                    <a:p>
                      <a:pPr algn="ctr"/>
                      <a:r>
                        <a:rPr lang="en-US" dirty="0" smtClean="0"/>
                        <a:t>1</a:t>
                      </a:r>
                      <a:endParaRPr lang="en-US" dirty="0"/>
                    </a:p>
                  </a:txBody>
                  <a:tcPr/>
                </a:tc>
                <a:tc>
                  <a:txBody>
                    <a:bodyPr/>
                    <a:lstStyle/>
                    <a:p>
                      <a:pPr algn="ctr"/>
                      <a:r>
                        <a:rPr lang="en-US" b="1" dirty="0" smtClean="0"/>
                        <a:t>S</a:t>
                      </a:r>
                      <a:endParaRPr lang="en-US" b="1" dirty="0"/>
                    </a:p>
                  </a:txBody>
                  <a:tcPr/>
                </a:tc>
              </a:tr>
            </a:tbl>
          </a:graphicData>
        </a:graphic>
      </p:graphicFrame>
      <p:sp>
        <p:nvSpPr>
          <p:cNvPr id="7" name="TextBox 6"/>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xmlns="" val="3203753713"/>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flag</a:t>
                      </a:r>
                      <a:endParaRPr lang="en-US" dirty="0"/>
                    </a:p>
                  </a:txBody>
                  <a:tcPr/>
                </a:tc>
                <a:tc>
                  <a:txBody>
                    <a:bodyPr/>
                    <a:lstStyle/>
                    <a:p>
                      <a:pPr algn="ctr"/>
                      <a:r>
                        <a:rPr lang="en-US" dirty="0" smtClean="0"/>
                        <a:t>1</a:t>
                      </a:r>
                      <a:endParaRPr lang="en-US" dirty="0"/>
                    </a:p>
                  </a:txBody>
                  <a:tcPr/>
                </a:tc>
              </a:tr>
            </a:tbl>
          </a:graphicData>
        </a:graphic>
      </p:graphicFrame>
      <p:sp>
        <p:nvSpPr>
          <p:cNvPr id="14" name="TextBox 13"/>
          <p:cNvSpPr txBox="1"/>
          <p:nvPr/>
        </p:nvSpPr>
        <p:spPr>
          <a:xfrm>
            <a:off x="762000" y="1752600"/>
            <a:ext cx="3124200" cy="1200329"/>
          </a:xfrm>
          <a:prstGeom prst="rect">
            <a:avLst/>
          </a:prstGeom>
          <a:noFill/>
          <a:ln>
            <a:solidFill>
              <a:srgbClr val="002060"/>
            </a:solidFill>
          </a:ln>
        </p:spPr>
        <p:txBody>
          <a:bodyPr wrap="square" rtlCol="0">
            <a:spAutoFit/>
          </a:bodyPr>
          <a:lstStyle/>
          <a:p>
            <a:r>
              <a:rPr lang="en-US" dirty="0" smtClean="0"/>
              <a:t>Core 1 can now continue execution. It arrives at the memory barrier and now waits for the ‘Invalidate Q’ to clear.</a:t>
            </a:r>
          </a:p>
        </p:txBody>
      </p:sp>
      <p:graphicFrame>
        <p:nvGraphicFramePr>
          <p:cNvPr id="17" name="Table 16"/>
          <p:cNvGraphicFramePr>
            <a:graphicFrameLocks noGrp="1"/>
          </p:cNvGraphicFramePr>
          <p:nvPr>
            <p:extLst>
              <p:ext uri="{D42A27DB-BD31-4B8C-83A1-F6EECF244321}">
                <p14:modId xmlns:p14="http://schemas.microsoft.com/office/powerpoint/2010/main" xmlns="" val="2611538044"/>
              </p:ext>
            </p:extLst>
          </p:nvPr>
        </p:nvGraphicFramePr>
        <p:xfrm>
          <a:off x="64007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c>
                  <a:txBody>
                    <a:bodyPr/>
                    <a:lstStyle/>
                    <a:p>
                      <a:pPr algn="ctr"/>
                      <a:r>
                        <a:rPr lang="en-US" b="1" dirty="0" smtClean="0"/>
                        <a:t>E</a:t>
                      </a:r>
                      <a:endParaRPr lang="en-US" b="1" dirty="0"/>
                    </a:p>
                  </a:txBody>
                  <a:tcPr/>
                </a:tc>
              </a:tr>
              <a:tr h="370840">
                <a:tc>
                  <a:txBody>
                    <a:bodyPr/>
                    <a:lstStyle/>
                    <a:p>
                      <a:pPr algn="ctr"/>
                      <a:r>
                        <a:rPr lang="en-US" dirty="0" smtClean="0"/>
                        <a:t>flag</a:t>
                      </a:r>
                      <a:endParaRPr lang="en-US" dirty="0"/>
                    </a:p>
                  </a:txBody>
                  <a:tcPr/>
                </a:tc>
                <a:tc>
                  <a:txBody>
                    <a:bodyPr/>
                    <a:lstStyle/>
                    <a:p>
                      <a:pPr algn="ctr"/>
                      <a:r>
                        <a:rPr lang="en-US" dirty="0" smtClean="0"/>
                        <a:t>1</a:t>
                      </a:r>
                      <a:endParaRPr lang="en-US" dirty="0"/>
                    </a:p>
                  </a:txBody>
                  <a:tcPr/>
                </a:tc>
                <a:tc>
                  <a:txBody>
                    <a:bodyPr/>
                    <a:lstStyle/>
                    <a:p>
                      <a:pPr algn="ctr"/>
                      <a:r>
                        <a:rPr lang="en-US" b="1" dirty="0" smtClean="0"/>
                        <a:t>S</a:t>
                      </a:r>
                      <a:endParaRPr lang="en-US" b="1" dirty="0"/>
                    </a:p>
                  </a:txBody>
                  <a:tcPr/>
                </a:tc>
              </a:tr>
            </a:tbl>
          </a:graphicData>
        </a:graphic>
      </p:graphicFrame>
      <p:sp>
        <p:nvSpPr>
          <p:cNvPr id="19" name="TextBox 18"/>
          <p:cNvSpPr txBox="1"/>
          <p:nvPr/>
        </p:nvSpPr>
        <p:spPr>
          <a:xfrm>
            <a:off x="4267200" y="1371600"/>
            <a:ext cx="1676400" cy="646331"/>
          </a:xfrm>
          <a:prstGeom prst="rect">
            <a:avLst/>
          </a:prstGeom>
          <a:noFill/>
        </p:spPr>
        <p:txBody>
          <a:bodyPr wrap="square" rtlCol="0">
            <a:spAutoFit/>
          </a:bodyPr>
          <a:lstStyle/>
          <a:p>
            <a:pPr algn="ctr"/>
            <a:r>
              <a:rPr lang="en-US" dirty="0" smtClean="0"/>
              <a:t>Core 0 Cache/Store Q</a:t>
            </a:r>
            <a:endParaRPr lang="en-US" dirty="0"/>
          </a:p>
        </p:txBody>
      </p:sp>
      <p:sp>
        <p:nvSpPr>
          <p:cNvPr id="20" name="TextBox 19"/>
          <p:cNvSpPr txBox="1"/>
          <p:nvPr/>
        </p:nvSpPr>
        <p:spPr>
          <a:xfrm>
            <a:off x="6553200" y="1334869"/>
            <a:ext cx="1676400" cy="646331"/>
          </a:xfrm>
          <a:prstGeom prst="rect">
            <a:avLst/>
          </a:prstGeom>
          <a:noFill/>
        </p:spPr>
        <p:txBody>
          <a:bodyPr wrap="square" rtlCol="0">
            <a:spAutoFit/>
          </a:bodyPr>
          <a:lstStyle/>
          <a:p>
            <a:pPr algn="ctr"/>
            <a:r>
              <a:rPr lang="en-US" dirty="0" smtClean="0"/>
              <a:t>Core 1 Cache/Store Q</a:t>
            </a:r>
            <a:endParaRPr lang="en-US" dirty="0"/>
          </a:p>
        </p:txBody>
      </p:sp>
      <p:graphicFrame>
        <p:nvGraphicFramePr>
          <p:cNvPr id="21" name="Table 20"/>
          <p:cNvGraphicFramePr>
            <a:graphicFrameLocks noGrp="1"/>
          </p:cNvGraphicFramePr>
          <p:nvPr>
            <p:extLst>
              <p:ext uri="{D42A27DB-BD31-4B8C-83A1-F6EECF244321}">
                <p14:modId xmlns:p14="http://schemas.microsoft.com/office/powerpoint/2010/main" xmlns="" val="3853892225"/>
              </p:ext>
            </p:extLst>
          </p:nvPr>
        </p:nvGraphicFramePr>
        <p:xfrm>
          <a:off x="44958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xmlns="" val="2163873415"/>
              </p:ext>
            </p:extLst>
          </p:nvPr>
        </p:nvGraphicFramePr>
        <p:xfrm>
          <a:off x="67437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xmlns="" val="1092880954"/>
              </p:ext>
            </p:extLst>
          </p:nvPr>
        </p:nvGraphicFramePr>
        <p:xfrm>
          <a:off x="44958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6">
                        <a:lumMod val="40000"/>
                        <a:lumOff val="60000"/>
                      </a:schemeClr>
                    </a:solidFill>
                  </a:tcPr>
                </a:tc>
                <a:tc>
                  <a:txBody>
                    <a:bodyPr/>
                    <a:lstStyle/>
                    <a:p>
                      <a:pPr algn="ctr"/>
                      <a:endParaRPr lang="en-US" dirty="0">
                        <a:solidFill>
                          <a:schemeClr val="tx1"/>
                        </a:solidFill>
                      </a:endParaRPr>
                    </a:p>
                  </a:txBody>
                  <a:tcPr>
                    <a:solidFill>
                      <a:schemeClr val="accent6">
                        <a:lumMod val="40000"/>
                        <a:lumOff val="60000"/>
                      </a:schemeClr>
                    </a:solidFill>
                  </a:tcPr>
                </a:tc>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xmlns="" val="2077621163"/>
              </p:ext>
            </p:extLst>
          </p:nvPr>
        </p:nvGraphicFramePr>
        <p:xfrm>
          <a:off x="67437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r>
                        <a:rPr lang="en-US" dirty="0" smtClean="0">
                          <a:solidFill>
                            <a:schemeClr val="tx1"/>
                          </a:solidFill>
                        </a:rPr>
                        <a:t>data</a:t>
                      </a:r>
                      <a:endParaRPr lang="en-US" dirty="0">
                        <a:solidFill>
                          <a:schemeClr val="tx1"/>
                        </a:solidFill>
                      </a:endParaRPr>
                    </a:p>
                  </a:txBody>
                  <a:tcPr>
                    <a:solidFill>
                      <a:schemeClr val="accent6">
                        <a:lumMod val="40000"/>
                        <a:lumOff val="60000"/>
                      </a:schemeClr>
                    </a:solidFill>
                  </a:tcPr>
                </a:tc>
                <a:tc>
                  <a:txBody>
                    <a:bodyPr/>
                    <a:lstStyle/>
                    <a:p>
                      <a:pPr algn="ctr"/>
                      <a:r>
                        <a:rPr lang="en-US" dirty="0" smtClean="0">
                          <a:solidFill>
                            <a:schemeClr val="tx1"/>
                          </a:solidFill>
                        </a:rPr>
                        <a:t>I</a:t>
                      </a:r>
                      <a:endParaRPr lang="en-US" dirty="0">
                        <a:solidFill>
                          <a:schemeClr val="tx1"/>
                        </a:solidFill>
                      </a:endParaRPr>
                    </a:p>
                  </a:txBody>
                  <a:tcPr>
                    <a:solidFill>
                      <a:schemeClr val="accent6">
                        <a:lumMod val="40000"/>
                        <a:lumOff val="60000"/>
                      </a:schemeClr>
                    </a:solidFill>
                  </a:tcPr>
                </a:tc>
              </a:tr>
            </a:tbl>
          </a:graphicData>
        </a:graphic>
      </p:graphicFrame>
      <p:sp>
        <p:nvSpPr>
          <p:cNvPr id="3" name="TextBox 2"/>
          <p:cNvSpPr txBox="1"/>
          <p:nvPr/>
        </p:nvSpPr>
        <p:spPr>
          <a:xfrm>
            <a:off x="5791200" y="1981200"/>
            <a:ext cx="905569" cy="369332"/>
          </a:xfrm>
          <a:prstGeom prst="rect">
            <a:avLst/>
          </a:prstGeom>
          <a:noFill/>
        </p:spPr>
        <p:txBody>
          <a:bodyPr wrap="none" rtlCol="0">
            <a:spAutoFit/>
          </a:bodyPr>
          <a:lstStyle/>
          <a:p>
            <a:r>
              <a:rPr lang="en-US" dirty="0" smtClean="0"/>
              <a:t>Store-Q</a:t>
            </a:r>
            <a:endParaRPr lang="en-US" dirty="0"/>
          </a:p>
        </p:txBody>
      </p:sp>
      <p:sp>
        <p:nvSpPr>
          <p:cNvPr id="23" name="TextBox 22"/>
          <p:cNvSpPr txBox="1"/>
          <p:nvPr/>
        </p:nvSpPr>
        <p:spPr>
          <a:xfrm>
            <a:off x="5938826" y="2350532"/>
            <a:ext cx="690574" cy="369332"/>
          </a:xfrm>
          <a:prstGeom prst="rect">
            <a:avLst/>
          </a:prstGeom>
          <a:noFill/>
        </p:spPr>
        <p:txBody>
          <a:bodyPr wrap="none" rtlCol="0">
            <a:spAutoFit/>
          </a:bodyPr>
          <a:lstStyle/>
          <a:p>
            <a:r>
              <a:rPr lang="en-US" dirty="0" err="1" smtClean="0"/>
              <a:t>Inv</a:t>
            </a:r>
            <a:r>
              <a:rPr lang="en-US" dirty="0" smtClean="0"/>
              <a:t>-Q</a:t>
            </a:r>
            <a:endParaRPr lang="en-US" dirty="0"/>
          </a:p>
        </p:txBody>
      </p:sp>
      <p:sp>
        <p:nvSpPr>
          <p:cNvPr id="24" name="Rectangle 23"/>
          <p:cNvSpPr/>
          <p:nvPr/>
        </p:nvSpPr>
        <p:spPr>
          <a:xfrm>
            <a:off x="4953000" y="4191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Read Resp. (flag=1)</a:t>
            </a:r>
            <a:endParaRPr lang="en-US" dirty="0">
              <a:solidFill>
                <a:schemeClr val="tx1"/>
              </a:solidFill>
            </a:endParaRPr>
          </a:p>
        </p:txBody>
      </p:sp>
      <p:sp>
        <p:nvSpPr>
          <p:cNvPr id="25" name="TextBox 24"/>
          <p:cNvSpPr txBox="1"/>
          <p:nvPr/>
        </p:nvSpPr>
        <p:spPr>
          <a:xfrm>
            <a:off x="7543800" y="4114800"/>
            <a:ext cx="490840" cy="369332"/>
          </a:xfrm>
          <a:prstGeom prst="rect">
            <a:avLst/>
          </a:prstGeom>
          <a:noFill/>
        </p:spPr>
        <p:txBody>
          <a:bodyPr wrap="none" rtlCol="0">
            <a:spAutoFit/>
          </a:bodyPr>
          <a:lstStyle/>
          <a:p>
            <a:r>
              <a:rPr lang="en-US" dirty="0" smtClean="0"/>
              <a:t>ICB</a:t>
            </a:r>
            <a:endParaRPr lang="en-US" dirty="0"/>
          </a:p>
        </p:txBody>
      </p:sp>
      <p:sp>
        <p:nvSpPr>
          <p:cNvPr id="26" name="Down Arrow 25"/>
          <p:cNvSpPr/>
          <p:nvPr/>
        </p:nvSpPr>
        <p:spPr>
          <a:xfrm rot="10800000">
            <a:off x="6858000" y="3659372"/>
            <a:ext cx="3810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990600" y="3641972"/>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dirty="0" smtClean="0"/>
              <a:t>    data = 1;</a:t>
            </a:r>
          </a:p>
          <a:p>
            <a:r>
              <a:rPr lang="en-US" sz="1200" dirty="0"/>
              <a:t> </a:t>
            </a:r>
            <a:r>
              <a:rPr lang="en-US" sz="1200" dirty="0" smtClean="0"/>
              <a:t>   __</a:t>
            </a:r>
            <a:r>
              <a:rPr lang="en-US" sz="1200" dirty="0" err="1" smtClean="0"/>
              <a:t>mb_release</a:t>
            </a:r>
            <a:r>
              <a:rPr lang="en-US" sz="1200" dirty="0" smtClean="0"/>
              <a:t>();</a:t>
            </a:r>
          </a:p>
          <a:p>
            <a:r>
              <a:rPr lang="en-US" sz="1200" dirty="0" smtClean="0"/>
              <a:t>    flag = 1;</a:t>
            </a:r>
          </a:p>
          <a:p>
            <a:r>
              <a:rPr lang="en-US" sz="1200" b="1" dirty="0" smtClean="0">
                <a:solidFill>
                  <a:srgbClr val="FF0000"/>
                </a:solidFill>
              </a:rPr>
              <a:t>}</a:t>
            </a:r>
            <a:endParaRPr lang="en-US" sz="1200" b="1" dirty="0">
              <a:solidFill>
                <a:srgbClr val="FF0000"/>
              </a:solidFill>
            </a:endParaRPr>
          </a:p>
        </p:txBody>
      </p:sp>
      <p:sp>
        <p:nvSpPr>
          <p:cNvPr id="29" name="TextBox 28"/>
          <p:cNvSpPr txBox="1"/>
          <p:nvPr/>
        </p:nvSpPr>
        <p:spPr>
          <a:xfrm>
            <a:off x="990600" y="5004137"/>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dirty="0" smtClean="0"/>
              <a:t>    while (flag == 0);</a:t>
            </a:r>
          </a:p>
          <a:p>
            <a:r>
              <a:rPr lang="en-US" sz="1200" b="1" dirty="0">
                <a:solidFill>
                  <a:srgbClr val="FF0000"/>
                </a:solidFill>
              </a:rPr>
              <a:t> </a:t>
            </a:r>
            <a:r>
              <a:rPr lang="en-US" sz="1200" b="1" dirty="0" smtClean="0">
                <a:solidFill>
                  <a:srgbClr val="FF0000"/>
                </a:solidFill>
              </a:rPr>
              <a:t>   __</a:t>
            </a:r>
            <a:r>
              <a:rPr lang="en-US" sz="1200" b="1" dirty="0" err="1" smtClean="0">
                <a:solidFill>
                  <a:srgbClr val="FF0000"/>
                </a:solidFill>
              </a:rPr>
              <a:t>mb_acquire</a:t>
            </a:r>
            <a:r>
              <a:rPr lang="en-US" sz="1200" b="1" dirty="0" smtClean="0">
                <a:solidFill>
                  <a:srgbClr val="FF0000"/>
                </a:solidFill>
              </a:rPr>
              <a:t>();</a:t>
            </a:r>
          </a:p>
          <a:p>
            <a:r>
              <a:rPr lang="en-US" sz="1200" dirty="0" smtClean="0"/>
              <a:t>    assert(data);</a:t>
            </a:r>
          </a:p>
          <a:p>
            <a:r>
              <a:rPr lang="en-US" sz="1200" dirty="0" smtClean="0"/>
              <a:t>}</a:t>
            </a:r>
            <a:endParaRPr lang="en-US" sz="1200" dirty="0"/>
          </a:p>
        </p:txBody>
      </p:sp>
    </p:spTree>
    <p:extLst>
      <p:ext uri="{BB962C8B-B14F-4D97-AF65-F5344CB8AC3E}">
        <p14:creationId xmlns:p14="http://schemas.microsoft.com/office/powerpoint/2010/main" xmlns="" val="850569342"/>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Invalidate Q Issue Example (Fixed)</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xmlns="" val="4281657263"/>
              </p:ext>
            </p:extLst>
          </p:nvPr>
        </p:nvGraphicFramePr>
        <p:xfrm>
          <a:off x="40766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1</a:t>
                      </a:r>
                      <a:endParaRPr lang="en-US" dirty="0"/>
                    </a:p>
                  </a:txBody>
                  <a:tcPr/>
                </a:tc>
                <a:tc>
                  <a:txBody>
                    <a:bodyPr/>
                    <a:lstStyle/>
                    <a:p>
                      <a:pPr algn="ctr"/>
                      <a:r>
                        <a:rPr lang="en-US" b="1" dirty="0" smtClean="0"/>
                        <a:t>M</a:t>
                      </a:r>
                      <a:endParaRPr lang="en-US" b="1" dirty="0"/>
                    </a:p>
                  </a:txBody>
                  <a:tcPr/>
                </a:tc>
              </a:tr>
              <a:tr h="370840">
                <a:tc>
                  <a:txBody>
                    <a:bodyPr/>
                    <a:lstStyle/>
                    <a:p>
                      <a:pPr algn="ctr"/>
                      <a:r>
                        <a:rPr lang="en-US" dirty="0" smtClean="0"/>
                        <a:t>flag</a:t>
                      </a:r>
                      <a:endParaRPr lang="en-US" dirty="0"/>
                    </a:p>
                  </a:txBody>
                  <a:tcPr/>
                </a:tc>
                <a:tc>
                  <a:txBody>
                    <a:bodyPr/>
                    <a:lstStyle/>
                    <a:p>
                      <a:pPr algn="ctr"/>
                      <a:r>
                        <a:rPr lang="en-US" dirty="0" smtClean="0"/>
                        <a:t>1</a:t>
                      </a:r>
                      <a:endParaRPr lang="en-US" dirty="0"/>
                    </a:p>
                  </a:txBody>
                  <a:tcPr/>
                </a:tc>
                <a:tc>
                  <a:txBody>
                    <a:bodyPr/>
                    <a:lstStyle/>
                    <a:p>
                      <a:pPr algn="ctr"/>
                      <a:r>
                        <a:rPr lang="en-US" b="1" dirty="0" smtClean="0"/>
                        <a:t>S</a:t>
                      </a:r>
                      <a:endParaRPr lang="en-US" b="1" dirty="0"/>
                    </a:p>
                  </a:txBody>
                  <a:tcPr/>
                </a:tc>
              </a:tr>
            </a:tbl>
          </a:graphicData>
        </a:graphic>
      </p:graphicFrame>
      <p:sp>
        <p:nvSpPr>
          <p:cNvPr id="7" name="TextBox 6"/>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xmlns="" val="3925713427"/>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flag</a:t>
                      </a:r>
                      <a:endParaRPr lang="en-US" dirty="0"/>
                    </a:p>
                  </a:txBody>
                  <a:tcPr/>
                </a:tc>
                <a:tc>
                  <a:txBody>
                    <a:bodyPr/>
                    <a:lstStyle/>
                    <a:p>
                      <a:pPr algn="ctr"/>
                      <a:r>
                        <a:rPr lang="en-US" dirty="0" smtClean="0"/>
                        <a:t>1</a:t>
                      </a:r>
                      <a:endParaRPr lang="en-US" dirty="0"/>
                    </a:p>
                  </a:txBody>
                  <a:tcPr/>
                </a:tc>
              </a:tr>
            </a:tbl>
          </a:graphicData>
        </a:graphic>
      </p:graphicFrame>
      <p:sp>
        <p:nvSpPr>
          <p:cNvPr id="14" name="TextBox 13"/>
          <p:cNvSpPr txBox="1"/>
          <p:nvPr/>
        </p:nvSpPr>
        <p:spPr>
          <a:xfrm>
            <a:off x="762000" y="1752600"/>
            <a:ext cx="3124200" cy="923330"/>
          </a:xfrm>
          <a:prstGeom prst="rect">
            <a:avLst/>
          </a:prstGeom>
          <a:noFill/>
          <a:ln>
            <a:solidFill>
              <a:srgbClr val="002060"/>
            </a:solidFill>
          </a:ln>
        </p:spPr>
        <p:txBody>
          <a:bodyPr wrap="square" rtlCol="0">
            <a:spAutoFit/>
          </a:bodyPr>
          <a:lstStyle/>
          <a:p>
            <a:r>
              <a:rPr lang="en-US" dirty="0" smtClean="0"/>
              <a:t>Core 1 process the invalidate Q and marks the ‘data’ cache line as invalid.</a:t>
            </a:r>
          </a:p>
        </p:txBody>
      </p:sp>
      <p:graphicFrame>
        <p:nvGraphicFramePr>
          <p:cNvPr id="17" name="Table 16"/>
          <p:cNvGraphicFramePr>
            <a:graphicFrameLocks noGrp="1"/>
          </p:cNvGraphicFramePr>
          <p:nvPr>
            <p:extLst>
              <p:ext uri="{D42A27DB-BD31-4B8C-83A1-F6EECF244321}">
                <p14:modId xmlns:p14="http://schemas.microsoft.com/office/powerpoint/2010/main" xmlns="" val="1768366859"/>
              </p:ext>
            </p:extLst>
          </p:nvPr>
        </p:nvGraphicFramePr>
        <p:xfrm>
          <a:off x="64007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b="1" dirty="0" smtClean="0">
                          <a:solidFill>
                            <a:srgbClr val="FF0000"/>
                          </a:solidFill>
                        </a:rPr>
                        <a:t>-</a:t>
                      </a:r>
                      <a:endParaRPr lang="en-US" b="1" dirty="0">
                        <a:solidFill>
                          <a:srgbClr val="FF0000"/>
                        </a:solidFill>
                      </a:endParaRPr>
                    </a:p>
                  </a:txBody>
                  <a:tcPr/>
                </a:tc>
                <a:tc>
                  <a:txBody>
                    <a:bodyPr/>
                    <a:lstStyle/>
                    <a:p>
                      <a:pPr algn="ctr"/>
                      <a:r>
                        <a:rPr lang="en-US" b="1" dirty="0" smtClean="0">
                          <a:solidFill>
                            <a:srgbClr val="FF0000"/>
                          </a:solidFill>
                        </a:rPr>
                        <a:t>I</a:t>
                      </a:r>
                      <a:endParaRPr lang="en-US" b="1" dirty="0">
                        <a:solidFill>
                          <a:srgbClr val="FF0000"/>
                        </a:solidFill>
                      </a:endParaRPr>
                    </a:p>
                  </a:txBody>
                  <a:tcPr/>
                </a:tc>
              </a:tr>
              <a:tr h="370840">
                <a:tc>
                  <a:txBody>
                    <a:bodyPr/>
                    <a:lstStyle/>
                    <a:p>
                      <a:pPr algn="ctr"/>
                      <a:r>
                        <a:rPr lang="en-US" dirty="0" smtClean="0"/>
                        <a:t>flag</a:t>
                      </a:r>
                      <a:endParaRPr lang="en-US" dirty="0"/>
                    </a:p>
                  </a:txBody>
                  <a:tcPr/>
                </a:tc>
                <a:tc>
                  <a:txBody>
                    <a:bodyPr/>
                    <a:lstStyle/>
                    <a:p>
                      <a:pPr algn="ctr"/>
                      <a:r>
                        <a:rPr lang="en-US" dirty="0" smtClean="0"/>
                        <a:t>1</a:t>
                      </a:r>
                      <a:endParaRPr lang="en-US" dirty="0"/>
                    </a:p>
                  </a:txBody>
                  <a:tcPr/>
                </a:tc>
                <a:tc>
                  <a:txBody>
                    <a:bodyPr/>
                    <a:lstStyle/>
                    <a:p>
                      <a:pPr algn="ctr"/>
                      <a:r>
                        <a:rPr lang="en-US" b="1" dirty="0" smtClean="0"/>
                        <a:t>S</a:t>
                      </a:r>
                      <a:endParaRPr lang="en-US" b="1" dirty="0"/>
                    </a:p>
                  </a:txBody>
                  <a:tcPr/>
                </a:tc>
              </a:tr>
            </a:tbl>
          </a:graphicData>
        </a:graphic>
      </p:graphicFrame>
      <p:sp>
        <p:nvSpPr>
          <p:cNvPr id="19" name="TextBox 18"/>
          <p:cNvSpPr txBox="1"/>
          <p:nvPr/>
        </p:nvSpPr>
        <p:spPr>
          <a:xfrm>
            <a:off x="4267200" y="1371600"/>
            <a:ext cx="1676400" cy="646331"/>
          </a:xfrm>
          <a:prstGeom prst="rect">
            <a:avLst/>
          </a:prstGeom>
          <a:noFill/>
        </p:spPr>
        <p:txBody>
          <a:bodyPr wrap="square" rtlCol="0">
            <a:spAutoFit/>
          </a:bodyPr>
          <a:lstStyle/>
          <a:p>
            <a:pPr algn="ctr"/>
            <a:r>
              <a:rPr lang="en-US" dirty="0" smtClean="0"/>
              <a:t>Core 0 Cache/Store Q</a:t>
            </a:r>
            <a:endParaRPr lang="en-US" dirty="0"/>
          </a:p>
        </p:txBody>
      </p:sp>
      <p:sp>
        <p:nvSpPr>
          <p:cNvPr id="20" name="TextBox 19"/>
          <p:cNvSpPr txBox="1"/>
          <p:nvPr/>
        </p:nvSpPr>
        <p:spPr>
          <a:xfrm>
            <a:off x="6553200" y="1334869"/>
            <a:ext cx="1676400" cy="646331"/>
          </a:xfrm>
          <a:prstGeom prst="rect">
            <a:avLst/>
          </a:prstGeom>
          <a:noFill/>
        </p:spPr>
        <p:txBody>
          <a:bodyPr wrap="square" rtlCol="0">
            <a:spAutoFit/>
          </a:bodyPr>
          <a:lstStyle/>
          <a:p>
            <a:pPr algn="ctr"/>
            <a:r>
              <a:rPr lang="en-US" dirty="0" smtClean="0"/>
              <a:t>Core 1 Cache/Store Q</a:t>
            </a:r>
            <a:endParaRPr lang="en-US" dirty="0"/>
          </a:p>
        </p:txBody>
      </p:sp>
      <p:graphicFrame>
        <p:nvGraphicFramePr>
          <p:cNvPr id="21" name="Table 20"/>
          <p:cNvGraphicFramePr>
            <a:graphicFrameLocks noGrp="1"/>
          </p:cNvGraphicFramePr>
          <p:nvPr>
            <p:extLst>
              <p:ext uri="{D42A27DB-BD31-4B8C-83A1-F6EECF244321}">
                <p14:modId xmlns:p14="http://schemas.microsoft.com/office/powerpoint/2010/main" xmlns="" val="2241340448"/>
              </p:ext>
            </p:extLst>
          </p:nvPr>
        </p:nvGraphicFramePr>
        <p:xfrm>
          <a:off x="44958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xmlns="" val="593520031"/>
              </p:ext>
            </p:extLst>
          </p:nvPr>
        </p:nvGraphicFramePr>
        <p:xfrm>
          <a:off x="67437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xmlns="" val="803587185"/>
              </p:ext>
            </p:extLst>
          </p:nvPr>
        </p:nvGraphicFramePr>
        <p:xfrm>
          <a:off x="44958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6">
                        <a:lumMod val="40000"/>
                        <a:lumOff val="60000"/>
                      </a:schemeClr>
                    </a:solidFill>
                  </a:tcPr>
                </a:tc>
                <a:tc>
                  <a:txBody>
                    <a:bodyPr/>
                    <a:lstStyle/>
                    <a:p>
                      <a:pPr algn="ctr"/>
                      <a:endParaRPr lang="en-US" dirty="0">
                        <a:solidFill>
                          <a:schemeClr val="tx1"/>
                        </a:solidFill>
                      </a:endParaRPr>
                    </a:p>
                  </a:txBody>
                  <a:tcPr>
                    <a:solidFill>
                      <a:schemeClr val="accent6">
                        <a:lumMod val="40000"/>
                        <a:lumOff val="60000"/>
                      </a:schemeClr>
                    </a:solidFill>
                  </a:tcPr>
                </a:tc>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xmlns="" val="1760820216"/>
              </p:ext>
            </p:extLst>
          </p:nvPr>
        </p:nvGraphicFramePr>
        <p:xfrm>
          <a:off x="67437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6">
                        <a:lumMod val="40000"/>
                        <a:lumOff val="60000"/>
                      </a:schemeClr>
                    </a:solidFill>
                  </a:tcPr>
                </a:tc>
                <a:tc>
                  <a:txBody>
                    <a:bodyPr/>
                    <a:lstStyle/>
                    <a:p>
                      <a:pPr algn="ctr"/>
                      <a:endParaRPr lang="en-US" dirty="0">
                        <a:solidFill>
                          <a:schemeClr val="tx1"/>
                        </a:solidFill>
                      </a:endParaRPr>
                    </a:p>
                  </a:txBody>
                  <a:tcPr>
                    <a:solidFill>
                      <a:schemeClr val="accent6">
                        <a:lumMod val="40000"/>
                        <a:lumOff val="60000"/>
                      </a:schemeClr>
                    </a:solidFill>
                  </a:tcPr>
                </a:tc>
              </a:tr>
            </a:tbl>
          </a:graphicData>
        </a:graphic>
      </p:graphicFrame>
      <p:sp>
        <p:nvSpPr>
          <p:cNvPr id="3" name="TextBox 2"/>
          <p:cNvSpPr txBox="1"/>
          <p:nvPr/>
        </p:nvSpPr>
        <p:spPr>
          <a:xfrm>
            <a:off x="5791200" y="1981200"/>
            <a:ext cx="905569" cy="369332"/>
          </a:xfrm>
          <a:prstGeom prst="rect">
            <a:avLst/>
          </a:prstGeom>
          <a:noFill/>
        </p:spPr>
        <p:txBody>
          <a:bodyPr wrap="none" rtlCol="0">
            <a:spAutoFit/>
          </a:bodyPr>
          <a:lstStyle/>
          <a:p>
            <a:r>
              <a:rPr lang="en-US" dirty="0" smtClean="0"/>
              <a:t>Store-Q</a:t>
            </a:r>
            <a:endParaRPr lang="en-US" dirty="0"/>
          </a:p>
        </p:txBody>
      </p:sp>
      <p:sp>
        <p:nvSpPr>
          <p:cNvPr id="23" name="TextBox 22"/>
          <p:cNvSpPr txBox="1"/>
          <p:nvPr/>
        </p:nvSpPr>
        <p:spPr>
          <a:xfrm>
            <a:off x="5938826" y="2350532"/>
            <a:ext cx="690574" cy="369332"/>
          </a:xfrm>
          <a:prstGeom prst="rect">
            <a:avLst/>
          </a:prstGeom>
          <a:noFill/>
        </p:spPr>
        <p:txBody>
          <a:bodyPr wrap="none" rtlCol="0">
            <a:spAutoFit/>
          </a:bodyPr>
          <a:lstStyle/>
          <a:p>
            <a:r>
              <a:rPr lang="en-US" dirty="0" err="1" smtClean="0"/>
              <a:t>Inv</a:t>
            </a:r>
            <a:r>
              <a:rPr lang="en-US" dirty="0" smtClean="0"/>
              <a:t>-Q</a:t>
            </a:r>
            <a:endParaRPr lang="en-US" dirty="0"/>
          </a:p>
        </p:txBody>
      </p:sp>
      <p:sp>
        <p:nvSpPr>
          <p:cNvPr id="24" name="Rectangle 23"/>
          <p:cNvSpPr/>
          <p:nvPr/>
        </p:nvSpPr>
        <p:spPr>
          <a:xfrm>
            <a:off x="4953000" y="4191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5" name="TextBox 24"/>
          <p:cNvSpPr txBox="1"/>
          <p:nvPr/>
        </p:nvSpPr>
        <p:spPr>
          <a:xfrm>
            <a:off x="7543800" y="4114800"/>
            <a:ext cx="490840" cy="369332"/>
          </a:xfrm>
          <a:prstGeom prst="rect">
            <a:avLst/>
          </a:prstGeom>
          <a:noFill/>
        </p:spPr>
        <p:txBody>
          <a:bodyPr wrap="none" rtlCol="0">
            <a:spAutoFit/>
          </a:bodyPr>
          <a:lstStyle/>
          <a:p>
            <a:r>
              <a:rPr lang="en-US" dirty="0" smtClean="0"/>
              <a:t>ICB</a:t>
            </a:r>
            <a:endParaRPr lang="en-US" dirty="0"/>
          </a:p>
        </p:txBody>
      </p:sp>
      <p:sp>
        <p:nvSpPr>
          <p:cNvPr id="27" name="TextBox 26"/>
          <p:cNvSpPr txBox="1"/>
          <p:nvPr/>
        </p:nvSpPr>
        <p:spPr>
          <a:xfrm>
            <a:off x="990600" y="3641972"/>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dirty="0" smtClean="0"/>
              <a:t>    data = 1;</a:t>
            </a:r>
          </a:p>
          <a:p>
            <a:r>
              <a:rPr lang="en-US" sz="1200" dirty="0"/>
              <a:t> </a:t>
            </a:r>
            <a:r>
              <a:rPr lang="en-US" sz="1200" dirty="0" smtClean="0"/>
              <a:t>   __</a:t>
            </a:r>
            <a:r>
              <a:rPr lang="en-US" sz="1200" dirty="0" err="1" smtClean="0"/>
              <a:t>mb_release</a:t>
            </a:r>
            <a:r>
              <a:rPr lang="en-US" sz="1200" dirty="0" smtClean="0"/>
              <a:t>();</a:t>
            </a:r>
          </a:p>
          <a:p>
            <a:r>
              <a:rPr lang="en-US" sz="1200" dirty="0" smtClean="0"/>
              <a:t>    flag = 1;</a:t>
            </a:r>
          </a:p>
          <a:p>
            <a:r>
              <a:rPr lang="en-US" sz="1200" b="1" dirty="0" smtClean="0">
                <a:solidFill>
                  <a:srgbClr val="FF0000"/>
                </a:solidFill>
              </a:rPr>
              <a:t>}</a:t>
            </a:r>
            <a:endParaRPr lang="en-US" sz="1200" b="1" dirty="0">
              <a:solidFill>
                <a:srgbClr val="FF0000"/>
              </a:solidFill>
            </a:endParaRPr>
          </a:p>
        </p:txBody>
      </p:sp>
      <p:sp>
        <p:nvSpPr>
          <p:cNvPr id="29" name="TextBox 28"/>
          <p:cNvSpPr txBox="1"/>
          <p:nvPr/>
        </p:nvSpPr>
        <p:spPr>
          <a:xfrm>
            <a:off x="990600" y="5004137"/>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dirty="0" smtClean="0"/>
              <a:t>    while (flag == 0);</a:t>
            </a:r>
          </a:p>
          <a:p>
            <a:r>
              <a:rPr lang="en-US" sz="1200" b="1" dirty="0">
                <a:solidFill>
                  <a:srgbClr val="FF0000"/>
                </a:solidFill>
              </a:rPr>
              <a:t> </a:t>
            </a:r>
            <a:r>
              <a:rPr lang="en-US" sz="1200" b="1" dirty="0" smtClean="0">
                <a:solidFill>
                  <a:srgbClr val="FF0000"/>
                </a:solidFill>
              </a:rPr>
              <a:t>   __</a:t>
            </a:r>
            <a:r>
              <a:rPr lang="en-US" sz="1200" b="1" dirty="0" err="1" smtClean="0">
                <a:solidFill>
                  <a:srgbClr val="FF0000"/>
                </a:solidFill>
              </a:rPr>
              <a:t>mb_acquire</a:t>
            </a:r>
            <a:r>
              <a:rPr lang="en-US" sz="1200" b="1" dirty="0" smtClean="0">
                <a:solidFill>
                  <a:srgbClr val="FF0000"/>
                </a:solidFill>
              </a:rPr>
              <a:t>();</a:t>
            </a:r>
          </a:p>
          <a:p>
            <a:r>
              <a:rPr lang="en-US" sz="1200" dirty="0" smtClean="0"/>
              <a:t>    assert(data);</a:t>
            </a:r>
          </a:p>
          <a:p>
            <a:r>
              <a:rPr lang="en-US" sz="1200" dirty="0" smtClean="0"/>
              <a:t>}</a:t>
            </a:r>
            <a:endParaRPr lang="en-US" sz="1200" dirty="0"/>
          </a:p>
        </p:txBody>
      </p:sp>
    </p:spTree>
    <p:extLst>
      <p:ext uri="{BB962C8B-B14F-4D97-AF65-F5344CB8AC3E}">
        <p14:creationId xmlns:p14="http://schemas.microsoft.com/office/powerpoint/2010/main" xmlns="" val="10306896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Invalidate Q Issue Example (Fixed)</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xmlns="" val="1696660115"/>
              </p:ext>
            </p:extLst>
          </p:nvPr>
        </p:nvGraphicFramePr>
        <p:xfrm>
          <a:off x="40766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1</a:t>
                      </a:r>
                      <a:endParaRPr lang="en-US" dirty="0"/>
                    </a:p>
                  </a:txBody>
                  <a:tcPr/>
                </a:tc>
                <a:tc>
                  <a:txBody>
                    <a:bodyPr/>
                    <a:lstStyle/>
                    <a:p>
                      <a:pPr algn="ctr"/>
                      <a:r>
                        <a:rPr lang="en-US" b="1" dirty="0" smtClean="0"/>
                        <a:t>M</a:t>
                      </a:r>
                      <a:endParaRPr lang="en-US" b="1" dirty="0"/>
                    </a:p>
                  </a:txBody>
                  <a:tcPr/>
                </a:tc>
              </a:tr>
              <a:tr h="370840">
                <a:tc>
                  <a:txBody>
                    <a:bodyPr/>
                    <a:lstStyle/>
                    <a:p>
                      <a:pPr algn="ctr"/>
                      <a:r>
                        <a:rPr lang="en-US" dirty="0" smtClean="0"/>
                        <a:t>flag</a:t>
                      </a:r>
                      <a:endParaRPr lang="en-US" dirty="0"/>
                    </a:p>
                  </a:txBody>
                  <a:tcPr/>
                </a:tc>
                <a:tc>
                  <a:txBody>
                    <a:bodyPr/>
                    <a:lstStyle/>
                    <a:p>
                      <a:pPr algn="ctr"/>
                      <a:r>
                        <a:rPr lang="en-US" dirty="0" smtClean="0"/>
                        <a:t>1</a:t>
                      </a:r>
                      <a:endParaRPr lang="en-US" dirty="0"/>
                    </a:p>
                  </a:txBody>
                  <a:tcPr/>
                </a:tc>
                <a:tc>
                  <a:txBody>
                    <a:bodyPr/>
                    <a:lstStyle/>
                    <a:p>
                      <a:pPr algn="ctr"/>
                      <a:r>
                        <a:rPr lang="en-US" b="1" dirty="0" smtClean="0"/>
                        <a:t>S</a:t>
                      </a:r>
                      <a:endParaRPr lang="en-US" b="1" dirty="0"/>
                    </a:p>
                  </a:txBody>
                  <a:tcPr/>
                </a:tc>
              </a:tr>
            </a:tbl>
          </a:graphicData>
        </a:graphic>
      </p:graphicFrame>
      <p:sp>
        <p:nvSpPr>
          <p:cNvPr id="7" name="TextBox 6"/>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xmlns="" val="50746499"/>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flag</a:t>
                      </a:r>
                      <a:endParaRPr lang="en-US" dirty="0"/>
                    </a:p>
                  </a:txBody>
                  <a:tcPr/>
                </a:tc>
                <a:tc>
                  <a:txBody>
                    <a:bodyPr/>
                    <a:lstStyle/>
                    <a:p>
                      <a:pPr algn="ctr"/>
                      <a:r>
                        <a:rPr lang="en-US" dirty="0" smtClean="0"/>
                        <a:t>1</a:t>
                      </a:r>
                      <a:endParaRPr lang="en-US" dirty="0"/>
                    </a:p>
                  </a:txBody>
                  <a:tcPr/>
                </a:tc>
              </a:tr>
            </a:tbl>
          </a:graphicData>
        </a:graphic>
      </p:graphicFrame>
      <p:sp>
        <p:nvSpPr>
          <p:cNvPr id="14" name="TextBox 13"/>
          <p:cNvSpPr txBox="1"/>
          <p:nvPr/>
        </p:nvSpPr>
        <p:spPr>
          <a:xfrm>
            <a:off x="762000" y="1752600"/>
            <a:ext cx="3124200" cy="1200329"/>
          </a:xfrm>
          <a:prstGeom prst="rect">
            <a:avLst/>
          </a:prstGeom>
          <a:noFill/>
          <a:ln>
            <a:solidFill>
              <a:srgbClr val="002060"/>
            </a:solidFill>
          </a:ln>
        </p:spPr>
        <p:txBody>
          <a:bodyPr wrap="square" rtlCol="0">
            <a:spAutoFit/>
          </a:bodyPr>
          <a:lstStyle/>
          <a:p>
            <a:r>
              <a:rPr lang="en-US" dirty="0" smtClean="0"/>
              <a:t>Core 1 can now continue executing as the memory barrier has waited for the </a:t>
            </a:r>
            <a:r>
              <a:rPr lang="en-US" dirty="0" err="1" smtClean="0"/>
              <a:t>Inv</a:t>
            </a:r>
            <a:r>
              <a:rPr lang="en-US" dirty="0" smtClean="0"/>
              <a:t> Q to clear and loads to complete.</a:t>
            </a:r>
          </a:p>
        </p:txBody>
      </p:sp>
      <p:graphicFrame>
        <p:nvGraphicFramePr>
          <p:cNvPr id="17" name="Table 16"/>
          <p:cNvGraphicFramePr>
            <a:graphicFrameLocks noGrp="1"/>
          </p:cNvGraphicFramePr>
          <p:nvPr>
            <p:extLst>
              <p:ext uri="{D42A27DB-BD31-4B8C-83A1-F6EECF244321}">
                <p14:modId xmlns:p14="http://schemas.microsoft.com/office/powerpoint/2010/main" xmlns="" val="1930905132"/>
              </p:ext>
            </p:extLst>
          </p:nvPr>
        </p:nvGraphicFramePr>
        <p:xfrm>
          <a:off x="64007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r h="370840">
                <a:tc>
                  <a:txBody>
                    <a:bodyPr/>
                    <a:lstStyle/>
                    <a:p>
                      <a:pPr algn="ctr"/>
                      <a:r>
                        <a:rPr lang="en-US" dirty="0" smtClean="0"/>
                        <a:t>flag</a:t>
                      </a:r>
                      <a:endParaRPr lang="en-US" dirty="0"/>
                    </a:p>
                  </a:txBody>
                  <a:tcPr/>
                </a:tc>
                <a:tc>
                  <a:txBody>
                    <a:bodyPr/>
                    <a:lstStyle/>
                    <a:p>
                      <a:pPr algn="ctr"/>
                      <a:r>
                        <a:rPr lang="en-US" dirty="0" smtClean="0"/>
                        <a:t>1</a:t>
                      </a:r>
                      <a:endParaRPr lang="en-US" dirty="0"/>
                    </a:p>
                  </a:txBody>
                  <a:tcPr/>
                </a:tc>
                <a:tc>
                  <a:txBody>
                    <a:bodyPr/>
                    <a:lstStyle/>
                    <a:p>
                      <a:pPr algn="ctr"/>
                      <a:r>
                        <a:rPr lang="en-US" b="1" dirty="0" smtClean="0"/>
                        <a:t>S</a:t>
                      </a:r>
                      <a:endParaRPr lang="en-US" b="1" dirty="0"/>
                    </a:p>
                  </a:txBody>
                  <a:tcPr/>
                </a:tc>
              </a:tr>
            </a:tbl>
          </a:graphicData>
        </a:graphic>
      </p:graphicFrame>
      <p:sp>
        <p:nvSpPr>
          <p:cNvPr id="19" name="TextBox 18"/>
          <p:cNvSpPr txBox="1"/>
          <p:nvPr/>
        </p:nvSpPr>
        <p:spPr>
          <a:xfrm>
            <a:off x="4267200" y="1371600"/>
            <a:ext cx="1676400" cy="646331"/>
          </a:xfrm>
          <a:prstGeom prst="rect">
            <a:avLst/>
          </a:prstGeom>
          <a:noFill/>
        </p:spPr>
        <p:txBody>
          <a:bodyPr wrap="square" rtlCol="0">
            <a:spAutoFit/>
          </a:bodyPr>
          <a:lstStyle/>
          <a:p>
            <a:pPr algn="ctr"/>
            <a:r>
              <a:rPr lang="en-US" dirty="0" smtClean="0"/>
              <a:t>Core 0 Cache/Store Q</a:t>
            </a:r>
            <a:endParaRPr lang="en-US" dirty="0"/>
          </a:p>
        </p:txBody>
      </p:sp>
      <p:sp>
        <p:nvSpPr>
          <p:cNvPr id="20" name="TextBox 19"/>
          <p:cNvSpPr txBox="1"/>
          <p:nvPr/>
        </p:nvSpPr>
        <p:spPr>
          <a:xfrm>
            <a:off x="6553200" y="1334869"/>
            <a:ext cx="1676400" cy="646331"/>
          </a:xfrm>
          <a:prstGeom prst="rect">
            <a:avLst/>
          </a:prstGeom>
          <a:noFill/>
        </p:spPr>
        <p:txBody>
          <a:bodyPr wrap="square" rtlCol="0">
            <a:spAutoFit/>
          </a:bodyPr>
          <a:lstStyle/>
          <a:p>
            <a:pPr algn="ctr"/>
            <a:r>
              <a:rPr lang="en-US" dirty="0" smtClean="0"/>
              <a:t>Core 1 Cache/Store Q</a:t>
            </a:r>
            <a:endParaRPr lang="en-US" dirty="0"/>
          </a:p>
        </p:txBody>
      </p:sp>
      <p:graphicFrame>
        <p:nvGraphicFramePr>
          <p:cNvPr id="21" name="Table 20"/>
          <p:cNvGraphicFramePr>
            <a:graphicFrameLocks noGrp="1"/>
          </p:cNvGraphicFramePr>
          <p:nvPr>
            <p:extLst>
              <p:ext uri="{D42A27DB-BD31-4B8C-83A1-F6EECF244321}">
                <p14:modId xmlns:p14="http://schemas.microsoft.com/office/powerpoint/2010/main" xmlns="" val="3529874758"/>
              </p:ext>
            </p:extLst>
          </p:nvPr>
        </p:nvGraphicFramePr>
        <p:xfrm>
          <a:off x="44958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xmlns="" val="2756192247"/>
              </p:ext>
            </p:extLst>
          </p:nvPr>
        </p:nvGraphicFramePr>
        <p:xfrm>
          <a:off x="67437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xmlns="" val="1078236995"/>
              </p:ext>
            </p:extLst>
          </p:nvPr>
        </p:nvGraphicFramePr>
        <p:xfrm>
          <a:off x="44958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6">
                        <a:lumMod val="40000"/>
                        <a:lumOff val="60000"/>
                      </a:schemeClr>
                    </a:solidFill>
                  </a:tcPr>
                </a:tc>
                <a:tc>
                  <a:txBody>
                    <a:bodyPr/>
                    <a:lstStyle/>
                    <a:p>
                      <a:pPr algn="ctr"/>
                      <a:endParaRPr lang="en-US" dirty="0">
                        <a:solidFill>
                          <a:schemeClr val="tx1"/>
                        </a:solidFill>
                      </a:endParaRPr>
                    </a:p>
                  </a:txBody>
                  <a:tcPr>
                    <a:solidFill>
                      <a:schemeClr val="accent6">
                        <a:lumMod val="40000"/>
                        <a:lumOff val="60000"/>
                      </a:schemeClr>
                    </a:solidFill>
                  </a:tcPr>
                </a:tc>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xmlns="" val="1255250616"/>
              </p:ext>
            </p:extLst>
          </p:nvPr>
        </p:nvGraphicFramePr>
        <p:xfrm>
          <a:off x="67437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6">
                        <a:lumMod val="40000"/>
                        <a:lumOff val="60000"/>
                      </a:schemeClr>
                    </a:solidFill>
                  </a:tcPr>
                </a:tc>
                <a:tc>
                  <a:txBody>
                    <a:bodyPr/>
                    <a:lstStyle/>
                    <a:p>
                      <a:pPr algn="ctr"/>
                      <a:endParaRPr lang="en-US" dirty="0">
                        <a:solidFill>
                          <a:schemeClr val="tx1"/>
                        </a:solidFill>
                      </a:endParaRPr>
                    </a:p>
                  </a:txBody>
                  <a:tcPr>
                    <a:solidFill>
                      <a:schemeClr val="accent6">
                        <a:lumMod val="40000"/>
                        <a:lumOff val="60000"/>
                      </a:schemeClr>
                    </a:solidFill>
                  </a:tcPr>
                </a:tc>
              </a:tr>
            </a:tbl>
          </a:graphicData>
        </a:graphic>
      </p:graphicFrame>
      <p:sp>
        <p:nvSpPr>
          <p:cNvPr id="3" name="TextBox 2"/>
          <p:cNvSpPr txBox="1"/>
          <p:nvPr/>
        </p:nvSpPr>
        <p:spPr>
          <a:xfrm>
            <a:off x="5791200" y="1981200"/>
            <a:ext cx="905569" cy="369332"/>
          </a:xfrm>
          <a:prstGeom prst="rect">
            <a:avLst/>
          </a:prstGeom>
          <a:noFill/>
        </p:spPr>
        <p:txBody>
          <a:bodyPr wrap="none" rtlCol="0">
            <a:spAutoFit/>
          </a:bodyPr>
          <a:lstStyle/>
          <a:p>
            <a:r>
              <a:rPr lang="en-US" dirty="0" smtClean="0"/>
              <a:t>Store-Q</a:t>
            </a:r>
            <a:endParaRPr lang="en-US" dirty="0"/>
          </a:p>
        </p:txBody>
      </p:sp>
      <p:sp>
        <p:nvSpPr>
          <p:cNvPr id="23" name="TextBox 22"/>
          <p:cNvSpPr txBox="1"/>
          <p:nvPr/>
        </p:nvSpPr>
        <p:spPr>
          <a:xfrm>
            <a:off x="5938826" y="2350532"/>
            <a:ext cx="690574" cy="369332"/>
          </a:xfrm>
          <a:prstGeom prst="rect">
            <a:avLst/>
          </a:prstGeom>
          <a:noFill/>
        </p:spPr>
        <p:txBody>
          <a:bodyPr wrap="none" rtlCol="0">
            <a:spAutoFit/>
          </a:bodyPr>
          <a:lstStyle/>
          <a:p>
            <a:r>
              <a:rPr lang="en-US" dirty="0" err="1" smtClean="0"/>
              <a:t>Inv</a:t>
            </a:r>
            <a:r>
              <a:rPr lang="en-US" dirty="0" smtClean="0"/>
              <a:t>-Q</a:t>
            </a:r>
            <a:endParaRPr lang="en-US" dirty="0"/>
          </a:p>
        </p:txBody>
      </p:sp>
      <p:sp>
        <p:nvSpPr>
          <p:cNvPr id="24" name="Rectangle 23"/>
          <p:cNvSpPr/>
          <p:nvPr/>
        </p:nvSpPr>
        <p:spPr>
          <a:xfrm>
            <a:off x="4953000" y="4191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5" name="TextBox 24"/>
          <p:cNvSpPr txBox="1"/>
          <p:nvPr/>
        </p:nvSpPr>
        <p:spPr>
          <a:xfrm>
            <a:off x="7543800" y="4114800"/>
            <a:ext cx="490840" cy="369332"/>
          </a:xfrm>
          <a:prstGeom prst="rect">
            <a:avLst/>
          </a:prstGeom>
          <a:noFill/>
        </p:spPr>
        <p:txBody>
          <a:bodyPr wrap="none" rtlCol="0">
            <a:spAutoFit/>
          </a:bodyPr>
          <a:lstStyle/>
          <a:p>
            <a:r>
              <a:rPr lang="en-US" dirty="0" smtClean="0"/>
              <a:t>ICB</a:t>
            </a:r>
            <a:endParaRPr lang="en-US" dirty="0"/>
          </a:p>
        </p:txBody>
      </p:sp>
      <p:sp>
        <p:nvSpPr>
          <p:cNvPr id="27" name="TextBox 26"/>
          <p:cNvSpPr txBox="1"/>
          <p:nvPr/>
        </p:nvSpPr>
        <p:spPr>
          <a:xfrm>
            <a:off x="990600" y="3641972"/>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dirty="0" smtClean="0"/>
              <a:t>    data = 1;</a:t>
            </a:r>
          </a:p>
          <a:p>
            <a:r>
              <a:rPr lang="en-US" sz="1200" dirty="0"/>
              <a:t> </a:t>
            </a:r>
            <a:r>
              <a:rPr lang="en-US" sz="1200" dirty="0" smtClean="0"/>
              <a:t>   __</a:t>
            </a:r>
            <a:r>
              <a:rPr lang="en-US" sz="1200" dirty="0" err="1" smtClean="0"/>
              <a:t>mb_release</a:t>
            </a:r>
            <a:r>
              <a:rPr lang="en-US" sz="1200" dirty="0" smtClean="0"/>
              <a:t>();</a:t>
            </a:r>
          </a:p>
          <a:p>
            <a:r>
              <a:rPr lang="en-US" sz="1200" dirty="0" smtClean="0"/>
              <a:t>    flag = 1;</a:t>
            </a:r>
          </a:p>
          <a:p>
            <a:r>
              <a:rPr lang="en-US" sz="1200" b="1" dirty="0" smtClean="0">
                <a:solidFill>
                  <a:srgbClr val="FF0000"/>
                </a:solidFill>
              </a:rPr>
              <a:t>}</a:t>
            </a:r>
            <a:endParaRPr lang="en-US" sz="1200" b="1" dirty="0">
              <a:solidFill>
                <a:srgbClr val="FF0000"/>
              </a:solidFill>
            </a:endParaRPr>
          </a:p>
        </p:txBody>
      </p:sp>
      <p:sp>
        <p:nvSpPr>
          <p:cNvPr id="29" name="TextBox 28"/>
          <p:cNvSpPr txBox="1"/>
          <p:nvPr/>
        </p:nvSpPr>
        <p:spPr>
          <a:xfrm>
            <a:off x="990600" y="5004137"/>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dirty="0" smtClean="0"/>
              <a:t>    while (flag == 0);</a:t>
            </a:r>
          </a:p>
          <a:p>
            <a:r>
              <a:rPr lang="en-US" sz="1200" dirty="0"/>
              <a:t> </a:t>
            </a:r>
            <a:r>
              <a:rPr lang="en-US" sz="1200" dirty="0" smtClean="0"/>
              <a:t>   __</a:t>
            </a:r>
            <a:r>
              <a:rPr lang="en-US" sz="1200" dirty="0" err="1" smtClean="0"/>
              <a:t>mb_acquire</a:t>
            </a:r>
            <a:r>
              <a:rPr lang="en-US" sz="1200" dirty="0" smtClean="0"/>
              <a:t>();</a:t>
            </a:r>
          </a:p>
          <a:p>
            <a:r>
              <a:rPr lang="en-US" sz="1200" b="1" dirty="0" smtClean="0">
                <a:solidFill>
                  <a:srgbClr val="FF0000"/>
                </a:solidFill>
              </a:rPr>
              <a:t>    assert(data);</a:t>
            </a:r>
          </a:p>
          <a:p>
            <a:r>
              <a:rPr lang="en-US" sz="1200" dirty="0" smtClean="0"/>
              <a:t>}</a:t>
            </a:r>
            <a:endParaRPr lang="en-US" sz="1200" dirty="0"/>
          </a:p>
        </p:txBody>
      </p:sp>
    </p:spTree>
    <p:extLst>
      <p:ext uri="{BB962C8B-B14F-4D97-AF65-F5344CB8AC3E}">
        <p14:creationId xmlns:p14="http://schemas.microsoft.com/office/powerpoint/2010/main" xmlns="" val="3603359757"/>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Invalidate Q Issue Example (Fixed)</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xmlns="" val="2899441269"/>
              </p:ext>
            </p:extLst>
          </p:nvPr>
        </p:nvGraphicFramePr>
        <p:xfrm>
          <a:off x="40766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1</a:t>
                      </a:r>
                      <a:endParaRPr lang="en-US" dirty="0"/>
                    </a:p>
                  </a:txBody>
                  <a:tcPr/>
                </a:tc>
                <a:tc>
                  <a:txBody>
                    <a:bodyPr/>
                    <a:lstStyle/>
                    <a:p>
                      <a:pPr algn="ctr"/>
                      <a:r>
                        <a:rPr lang="en-US" b="1" dirty="0" smtClean="0"/>
                        <a:t>M</a:t>
                      </a:r>
                      <a:endParaRPr lang="en-US" b="1" dirty="0"/>
                    </a:p>
                  </a:txBody>
                  <a:tcPr/>
                </a:tc>
              </a:tr>
              <a:tr h="370840">
                <a:tc>
                  <a:txBody>
                    <a:bodyPr/>
                    <a:lstStyle/>
                    <a:p>
                      <a:pPr algn="ctr"/>
                      <a:r>
                        <a:rPr lang="en-US" dirty="0" smtClean="0"/>
                        <a:t>flag</a:t>
                      </a:r>
                      <a:endParaRPr lang="en-US" dirty="0"/>
                    </a:p>
                  </a:txBody>
                  <a:tcPr/>
                </a:tc>
                <a:tc>
                  <a:txBody>
                    <a:bodyPr/>
                    <a:lstStyle/>
                    <a:p>
                      <a:pPr algn="ctr"/>
                      <a:r>
                        <a:rPr lang="en-US" dirty="0" smtClean="0"/>
                        <a:t>1</a:t>
                      </a:r>
                      <a:endParaRPr lang="en-US" dirty="0"/>
                    </a:p>
                  </a:txBody>
                  <a:tcPr/>
                </a:tc>
                <a:tc>
                  <a:txBody>
                    <a:bodyPr/>
                    <a:lstStyle/>
                    <a:p>
                      <a:pPr algn="ctr"/>
                      <a:r>
                        <a:rPr lang="en-US" b="1" dirty="0" smtClean="0"/>
                        <a:t>S</a:t>
                      </a:r>
                      <a:endParaRPr lang="en-US" b="1" dirty="0"/>
                    </a:p>
                  </a:txBody>
                  <a:tcPr/>
                </a:tc>
              </a:tr>
            </a:tbl>
          </a:graphicData>
        </a:graphic>
      </p:graphicFrame>
      <p:sp>
        <p:nvSpPr>
          <p:cNvPr id="7" name="TextBox 6"/>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xmlns="" val="2165075511"/>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data</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flag</a:t>
                      </a:r>
                      <a:endParaRPr lang="en-US" dirty="0"/>
                    </a:p>
                  </a:txBody>
                  <a:tcPr/>
                </a:tc>
                <a:tc>
                  <a:txBody>
                    <a:bodyPr/>
                    <a:lstStyle/>
                    <a:p>
                      <a:pPr algn="ctr"/>
                      <a:r>
                        <a:rPr lang="en-US" dirty="0" smtClean="0"/>
                        <a:t>1</a:t>
                      </a:r>
                      <a:endParaRPr lang="en-US" dirty="0"/>
                    </a:p>
                  </a:txBody>
                  <a:tcPr/>
                </a:tc>
              </a:tr>
            </a:tbl>
          </a:graphicData>
        </a:graphic>
      </p:graphicFrame>
      <p:sp>
        <p:nvSpPr>
          <p:cNvPr id="14" name="TextBox 13"/>
          <p:cNvSpPr txBox="1"/>
          <p:nvPr/>
        </p:nvSpPr>
        <p:spPr>
          <a:xfrm>
            <a:off x="762000" y="1752600"/>
            <a:ext cx="3124200" cy="923330"/>
          </a:xfrm>
          <a:prstGeom prst="rect">
            <a:avLst/>
          </a:prstGeom>
          <a:noFill/>
          <a:ln>
            <a:solidFill>
              <a:srgbClr val="002060"/>
            </a:solidFill>
          </a:ln>
        </p:spPr>
        <p:txBody>
          <a:bodyPr wrap="square" rtlCol="0">
            <a:spAutoFit/>
          </a:bodyPr>
          <a:lstStyle/>
          <a:p>
            <a:r>
              <a:rPr lang="en-US" dirty="0" smtClean="0"/>
              <a:t>Core 1 now have to request the cache line for ‘data’ as it is marked as ‘Invalid’.</a:t>
            </a:r>
          </a:p>
        </p:txBody>
      </p:sp>
      <p:graphicFrame>
        <p:nvGraphicFramePr>
          <p:cNvPr id="17" name="Table 16"/>
          <p:cNvGraphicFramePr>
            <a:graphicFrameLocks noGrp="1"/>
          </p:cNvGraphicFramePr>
          <p:nvPr>
            <p:extLst>
              <p:ext uri="{D42A27DB-BD31-4B8C-83A1-F6EECF244321}">
                <p14:modId xmlns:p14="http://schemas.microsoft.com/office/powerpoint/2010/main" xmlns="" val="3104410598"/>
              </p:ext>
            </p:extLst>
          </p:nvPr>
        </p:nvGraphicFramePr>
        <p:xfrm>
          <a:off x="64007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r h="370840">
                <a:tc>
                  <a:txBody>
                    <a:bodyPr/>
                    <a:lstStyle/>
                    <a:p>
                      <a:pPr algn="ctr"/>
                      <a:r>
                        <a:rPr lang="en-US" dirty="0" smtClean="0"/>
                        <a:t>flag</a:t>
                      </a:r>
                      <a:endParaRPr lang="en-US" dirty="0"/>
                    </a:p>
                  </a:txBody>
                  <a:tcPr/>
                </a:tc>
                <a:tc>
                  <a:txBody>
                    <a:bodyPr/>
                    <a:lstStyle/>
                    <a:p>
                      <a:pPr algn="ctr"/>
                      <a:r>
                        <a:rPr lang="en-US" dirty="0" smtClean="0"/>
                        <a:t>1</a:t>
                      </a:r>
                      <a:endParaRPr lang="en-US" dirty="0"/>
                    </a:p>
                  </a:txBody>
                  <a:tcPr/>
                </a:tc>
                <a:tc>
                  <a:txBody>
                    <a:bodyPr/>
                    <a:lstStyle/>
                    <a:p>
                      <a:pPr algn="ctr"/>
                      <a:r>
                        <a:rPr lang="en-US" b="1" dirty="0" smtClean="0"/>
                        <a:t>S</a:t>
                      </a:r>
                      <a:endParaRPr lang="en-US" b="1" dirty="0"/>
                    </a:p>
                  </a:txBody>
                  <a:tcPr/>
                </a:tc>
              </a:tr>
            </a:tbl>
          </a:graphicData>
        </a:graphic>
      </p:graphicFrame>
      <p:sp>
        <p:nvSpPr>
          <p:cNvPr id="19" name="TextBox 18"/>
          <p:cNvSpPr txBox="1"/>
          <p:nvPr/>
        </p:nvSpPr>
        <p:spPr>
          <a:xfrm>
            <a:off x="4267200" y="1371600"/>
            <a:ext cx="1676400" cy="646331"/>
          </a:xfrm>
          <a:prstGeom prst="rect">
            <a:avLst/>
          </a:prstGeom>
          <a:noFill/>
        </p:spPr>
        <p:txBody>
          <a:bodyPr wrap="square" rtlCol="0">
            <a:spAutoFit/>
          </a:bodyPr>
          <a:lstStyle/>
          <a:p>
            <a:pPr algn="ctr"/>
            <a:r>
              <a:rPr lang="en-US" dirty="0" smtClean="0"/>
              <a:t>Core 0 Cache/Store Q</a:t>
            </a:r>
            <a:endParaRPr lang="en-US" dirty="0"/>
          </a:p>
        </p:txBody>
      </p:sp>
      <p:sp>
        <p:nvSpPr>
          <p:cNvPr id="20" name="TextBox 19"/>
          <p:cNvSpPr txBox="1"/>
          <p:nvPr/>
        </p:nvSpPr>
        <p:spPr>
          <a:xfrm>
            <a:off x="6553200" y="1334869"/>
            <a:ext cx="1676400" cy="646331"/>
          </a:xfrm>
          <a:prstGeom prst="rect">
            <a:avLst/>
          </a:prstGeom>
          <a:noFill/>
        </p:spPr>
        <p:txBody>
          <a:bodyPr wrap="square" rtlCol="0">
            <a:spAutoFit/>
          </a:bodyPr>
          <a:lstStyle/>
          <a:p>
            <a:pPr algn="ctr"/>
            <a:r>
              <a:rPr lang="en-US" dirty="0" smtClean="0"/>
              <a:t>Core 1 Cache/Store Q</a:t>
            </a:r>
            <a:endParaRPr lang="en-US" dirty="0"/>
          </a:p>
        </p:txBody>
      </p:sp>
      <p:graphicFrame>
        <p:nvGraphicFramePr>
          <p:cNvPr id="21" name="Table 20"/>
          <p:cNvGraphicFramePr>
            <a:graphicFrameLocks noGrp="1"/>
          </p:cNvGraphicFramePr>
          <p:nvPr>
            <p:extLst>
              <p:ext uri="{D42A27DB-BD31-4B8C-83A1-F6EECF244321}">
                <p14:modId xmlns:p14="http://schemas.microsoft.com/office/powerpoint/2010/main" xmlns="" val="1393248330"/>
              </p:ext>
            </p:extLst>
          </p:nvPr>
        </p:nvGraphicFramePr>
        <p:xfrm>
          <a:off x="44958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xmlns="" val="1153491902"/>
              </p:ext>
            </p:extLst>
          </p:nvPr>
        </p:nvGraphicFramePr>
        <p:xfrm>
          <a:off x="67437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xmlns="" val="3189144976"/>
              </p:ext>
            </p:extLst>
          </p:nvPr>
        </p:nvGraphicFramePr>
        <p:xfrm>
          <a:off x="44958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6">
                        <a:lumMod val="40000"/>
                        <a:lumOff val="60000"/>
                      </a:schemeClr>
                    </a:solidFill>
                  </a:tcPr>
                </a:tc>
                <a:tc>
                  <a:txBody>
                    <a:bodyPr/>
                    <a:lstStyle/>
                    <a:p>
                      <a:pPr algn="ctr"/>
                      <a:endParaRPr lang="en-US" dirty="0">
                        <a:solidFill>
                          <a:schemeClr val="tx1"/>
                        </a:solidFill>
                      </a:endParaRPr>
                    </a:p>
                  </a:txBody>
                  <a:tcPr>
                    <a:solidFill>
                      <a:schemeClr val="accent6">
                        <a:lumMod val="40000"/>
                        <a:lumOff val="60000"/>
                      </a:schemeClr>
                    </a:solidFill>
                  </a:tcPr>
                </a:tc>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xmlns="" val="315259163"/>
              </p:ext>
            </p:extLst>
          </p:nvPr>
        </p:nvGraphicFramePr>
        <p:xfrm>
          <a:off x="67437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6">
                        <a:lumMod val="40000"/>
                        <a:lumOff val="60000"/>
                      </a:schemeClr>
                    </a:solidFill>
                  </a:tcPr>
                </a:tc>
                <a:tc>
                  <a:txBody>
                    <a:bodyPr/>
                    <a:lstStyle/>
                    <a:p>
                      <a:pPr algn="ctr"/>
                      <a:endParaRPr lang="en-US" dirty="0">
                        <a:solidFill>
                          <a:schemeClr val="tx1"/>
                        </a:solidFill>
                      </a:endParaRPr>
                    </a:p>
                  </a:txBody>
                  <a:tcPr>
                    <a:solidFill>
                      <a:schemeClr val="accent6">
                        <a:lumMod val="40000"/>
                        <a:lumOff val="60000"/>
                      </a:schemeClr>
                    </a:solidFill>
                  </a:tcPr>
                </a:tc>
              </a:tr>
            </a:tbl>
          </a:graphicData>
        </a:graphic>
      </p:graphicFrame>
      <p:sp>
        <p:nvSpPr>
          <p:cNvPr id="3" name="TextBox 2"/>
          <p:cNvSpPr txBox="1"/>
          <p:nvPr/>
        </p:nvSpPr>
        <p:spPr>
          <a:xfrm>
            <a:off x="5791200" y="1981200"/>
            <a:ext cx="905569" cy="369332"/>
          </a:xfrm>
          <a:prstGeom prst="rect">
            <a:avLst/>
          </a:prstGeom>
          <a:noFill/>
        </p:spPr>
        <p:txBody>
          <a:bodyPr wrap="none" rtlCol="0">
            <a:spAutoFit/>
          </a:bodyPr>
          <a:lstStyle/>
          <a:p>
            <a:r>
              <a:rPr lang="en-US" dirty="0" smtClean="0"/>
              <a:t>Store-Q</a:t>
            </a:r>
            <a:endParaRPr lang="en-US" dirty="0"/>
          </a:p>
        </p:txBody>
      </p:sp>
      <p:sp>
        <p:nvSpPr>
          <p:cNvPr id="23" name="TextBox 22"/>
          <p:cNvSpPr txBox="1"/>
          <p:nvPr/>
        </p:nvSpPr>
        <p:spPr>
          <a:xfrm>
            <a:off x="5938826" y="2350532"/>
            <a:ext cx="690574" cy="369332"/>
          </a:xfrm>
          <a:prstGeom prst="rect">
            <a:avLst/>
          </a:prstGeom>
          <a:noFill/>
        </p:spPr>
        <p:txBody>
          <a:bodyPr wrap="none" rtlCol="0">
            <a:spAutoFit/>
          </a:bodyPr>
          <a:lstStyle/>
          <a:p>
            <a:r>
              <a:rPr lang="en-US" dirty="0" err="1" smtClean="0"/>
              <a:t>Inv</a:t>
            </a:r>
            <a:r>
              <a:rPr lang="en-US" dirty="0" smtClean="0"/>
              <a:t>-Q</a:t>
            </a:r>
            <a:endParaRPr lang="en-US" dirty="0"/>
          </a:p>
        </p:txBody>
      </p:sp>
      <p:sp>
        <p:nvSpPr>
          <p:cNvPr id="24" name="Rectangle 23"/>
          <p:cNvSpPr/>
          <p:nvPr/>
        </p:nvSpPr>
        <p:spPr>
          <a:xfrm>
            <a:off x="4953000" y="4191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Read (data)</a:t>
            </a:r>
            <a:endParaRPr lang="en-US" dirty="0">
              <a:solidFill>
                <a:schemeClr val="tx1"/>
              </a:solidFill>
            </a:endParaRPr>
          </a:p>
        </p:txBody>
      </p:sp>
      <p:sp>
        <p:nvSpPr>
          <p:cNvPr id="25" name="TextBox 24"/>
          <p:cNvSpPr txBox="1"/>
          <p:nvPr/>
        </p:nvSpPr>
        <p:spPr>
          <a:xfrm>
            <a:off x="7543800" y="4114800"/>
            <a:ext cx="490840" cy="369332"/>
          </a:xfrm>
          <a:prstGeom prst="rect">
            <a:avLst/>
          </a:prstGeom>
          <a:noFill/>
        </p:spPr>
        <p:txBody>
          <a:bodyPr wrap="none" rtlCol="0">
            <a:spAutoFit/>
          </a:bodyPr>
          <a:lstStyle/>
          <a:p>
            <a:r>
              <a:rPr lang="en-US" dirty="0" smtClean="0"/>
              <a:t>ICB</a:t>
            </a:r>
            <a:endParaRPr lang="en-US" dirty="0"/>
          </a:p>
        </p:txBody>
      </p:sp>
      <p:sp>
        <p:nvSpPr>
          <p:cNvPr id="27" name="TextBox 26"/>
          <p:cNvSpPr txBox="1"/>
          <p:nvPr/>
        </p:nvSpPr>
        <p:spPr>
          <a:xfrm>
            <a:off x="990600" y="3641972"/>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dirty="0" smtClean="0"/>
              <a:t>    data = 1;</a:t>
            </a:r>
          </a:p>
          <a:p>
            <a:r>
              <a:rPr lang="en-US" sz="1200" dirty="0"/>
              <a:t> </a:t>
            </a:r>
            <a:r>
              <a:rPr lang="en-US" sz="1200" dirty="0" smtClean="0"/>
              <a:t>   __</a:t>
            </a:r>
            <a:r>
              <a:rPr lang="en-US" sz="1200" dirty="0" err="1" smtClean="0"/>
              <a:t>mb_release</a:t>
            </a:r>
            <a:r>
              <a:rPr lang="en-US" sz="1200" dirty="0" smtClean="0"/>
              <a:t>();</a:t>
            </a:r>
          </a:p>
          <a:p>
            <a:r>
              <a:rPr lang="en-US" sz="1200" dirty="0" smtClean="0"/>
              <a:t>    flag = 1;</a:t>
            </a:r>
          </a:p>
          <a:p>
            <a:r>
              <a:rPr lang="en-US" sz="1200" b="1" dirty="0" smtClean="0">
                <a:solidFill>
                  <a:srgbClr val="FF0000"/>
                </a:solidFill>
              </a:rPr>
              <a:t>}</a:t>
            </a:r>
            <a:endParaRPr lang="en-US" sz="1200" b="1" dirty="0">
              <a:solidFill>
                <a:srgbClr val="FF0000"/>
              </a:solidFill>
            </a:endParaRPr>
          </a:p>
        </p:txBody>
      </p:sp>
      <p:sp>
        <p:nvSpPr>
          <p:cNvPr id="26" name="Down Arrow 25"/>
          <p:cNvSpPr/>
          <p:nvPr/>
        </p:nvSpPr>
        <p:spPr>
          <a:xfrm>
            <a:off x="6858000" y="3659372"/>
            <a:ext cx="3810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990600" y="5004137"/>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dirty="0" smtClean="0"/>
              <a:t>    while (flag == 0);</a:t>
            </a:r>
          </a:p>
          <a:p>
            <a:r>
              <a:rPr lang="en-US" sz="1200" dirty="0"/>
              <a:t> </a:t>
            </a:r>
            <a:r>
              <a:rPr lang="en-US" sz="1200" dirty="0" smtClean="0"/>
              <a:t>   __</a:t>
            </a:r>
            <a:r>
              <a:rPr lang="en-US" sz="1200" dirty="0" err="1" smtClean="0"/>
              <a:t>mb_acquire</a:t>
            </a:r>
            <a:r>
              <a:rPr lang="en-US" sz="1200" dirty="0" smtClean="0"/>
              <a:t>();</a:t>
            </a:r>
          </a:p>
          <a:p>
            <a:r>
              <a:rPr lang="en-US" sz="1200" b="1" dirty="0" smtClean="0">
                <a:solidFill>
                  <a:srgbClr val="FF0000"/>
                </a:solidFill>
              </a:rPr>
              <a:t>    assert(data);</a:t>
            </a:r>
          </a:p>
          <a:p>
            <a:r>
              <a:rPr lang="en-US" sz="1200" dirty="0" smtClean="0"/>
              <a:t>}</a:t>
            </a:r>
            <a:endParaRPr lang="en-US" sz="1200" dirty="0"/>
          </a:p>
        </p:txBody>
      </p:sp>
    </p:spTree>
    <p:extLst>
      <p:ext uri="{BB962C8B-B14F-4D97-AF65-F5344CB8AC3E}">
        <p14:creationId xmlns:p14="http://schemas.microsoft.com/office/powerpoint/2010/main" xmlns="" val="26113683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MESI Protocol</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Cache Coherence</a:t>
            </a:r>
          </a:p>
          <a:p>
            <a:r>
              <a:rPr lang="en-US" dirty="0" smtClean="0"/>
              <a:t>Any given cache line can only be modified by one core at a time.</a:t>
            </a:r>
          </a:p>
          <a:p>
            <a:r>
              <a:rPr lang="en-US" dirty="0" smtClean="0"/>
              <a:t>A cache line can be in 4 states</a:t>
            </a:r>
          </a:p>
          <a:p>
            <a:pPr lvl="1"/>
            <a:r>
              <a:rPr lang="en-US" dirty="0" smtClean="0"/>
              <a:t>(M)</a:t>
            </a:r>
            <a:r>
              <a:rPr lang="en-US" dirty="0" err="1" smtClean="0"/>
              <a:t>odified</a:t>
            </a:r>
            <a:endParaRPr lang="en-US" dirty="0"/>
          </a:p>
          <a:p>
            <a:pPr lvl="2"/>
            <a:r>
              <a:rPr lang="en-US" dirty="0" smtClean="0"/>
              <a:t>Exclusively modified copy of main memory among all cores</a:t>
            </a:r>
          </a:p>
          <a:p>
            <a:pPr lvl="1"/>
            <a:r>
              <a:rPr lang="en-US" dirty="0" smtClean="0"/>
              <a:t>(E)</a:t>
            </a:r>
            <a:r>
              <a:rPr lang="en-US" dirty="0" err="1" smtClean="0"/>
              <a:t>xclusive</a:t>
            </a:r>
            <a:endParaRPr lang="en-US" dirty="0" smtClean="0"/>
          </a:p>
          <a:p>
            <a:pPr lvl="2"/>
            <a:r>
              <a:rPr lang="en-US" dirty="0" smtClean="0"/>
              <a:t>Exclusive copy of main memory among all cores</a:t>
            </a:r>
          </a:p>
          <a:p>
            <a:pPr lvl="1"/>
            <a:r>
              <a:rPr lang="en-US" dirty="0" smtClean="0"/>
              <a:t>(S)hared</a:t>
            </a:r>
          </a:p>
          <a:p>
            <a:pPr lvl="2"/>
            <a:r>
              <a:rPr lang="en-US" dirty="0" smtClean="0"/>
              <a:t>An exact copy of what is in main memory AND other cores may also have an unmodified copy</a:t>
            </a:r>
          </a:p>
          <a:p>
            <a:pPr lvl="1"/>
            <a:r>
              <a:rPr lang="en-US" dirty="0" smtClean="0"/>
              <a:t>(I)</a:t>
            </a:r>
            <a:r>
              <a:rPr lang="en-US" dirty="0" err="1" smtClean="0"/>
              <a:t>nvalid</a:t>
            </a:r>
            <a:endParaRPr lang="en-US" dirty="0" smtClean="0"/>
          </a:p>
          <a:p>
            <a:pPr lvl="2"/>
            <a:r>
              <a:rPr lang="en-US" dirty="0" smtClean="0"/>
              <a:t>The cache line is stale and is no longer valid</a:t>
            </a:r>
            <a:endParaRPr lang="en-US" dirty="0"/>
          </a:p>
        </p:txBody>
      </p:sp>
    </p:spTree>
    <p:extLst>
      <p:ext uri="{BB962C8B-B14F-4D97-AF65-F5344CB8AC3E}">
        <p14:creationId xmlns:p14="http://schemas.microsoft.com/office/powerpoint/2010/main" xmlns="" val="1841174427"/>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Invalidate Q Issue Example (Fixed)</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xmlns="" val="3918846964"/>
              </p:ext>
            </p:extLst>
          </p:nvPr>
        </p:nvGraphicFramePr>
        <p:xfrm>
          <a:off x="40766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1</a:t>
                      </a:r>
                      <a:endParaRPr lang="en-US" dirty="0"/>
                    </a:p>
                  </a:txBody>
                  <a:tcPr/>
                </a:tc>
                <a:tc>
                  <a:txBody>
                    <a:bodyPr/>
                    <a:lstStyle/>
                    <a:p>
                      <a:pPr algn="ctr"/>
                      <a:r>
                        <a:rPr lang="en-US" b="1" dirty="0" smtClean="0">
                          <a:solidFill>
                            <a:srgbClr val="FF0000"/>
                          </a:solidFill>
                        </a:rPr>
                        <a:t>S</a:t>
                      </a:r>
                      <a:endParaRPr lang="en-US" b="1" dirty="0">
                        <a:solidFill>
                          <a:srgbClr val="FF0000"/>
                        </a:solidFill>
                      </a:endParaRPr>
                    </a:p>
                  </a:txBody>
                  <a:tcPr/>
                </a:tc>
              </a:tr>
              <a:tr h="370840">
                <a:tc>
                  <a:txBody>
                    <a:bodyPr/>
                    <a:lstStyle/>
                    <a:p>
                      <a:pPr algn="ctr"/>
                      <a:r>
                        <a:rPr lang="en-US" dirty="0" smtClean="0"/>
                        <a:t>flag</a:t>
                      </a:r>
                      <a:endParaRPr lang="en-US" dirty="0"/>
                    </a:p>
                  </a:txBody>
                  <a:tcPr/>
                </a:tc>
                <a:tc>
                  <a:txBody>
                    <a:bodyPr/>
                    <a:lstStyle/>
                    <a:p>
                      <a:pPr algn="ctr"/>
                      <a:r>
                        <a:rPr lang="en-US" dirty="0" smtClean="0"/>
                        <a:t>1</a:t>
                      </a:r>
                      <a:endParaRPr lang="en-US" dirty="0"/>
                    </a:p>
                  </a:txBody>
                  <a:tcPr/>
                </a:tc>
                <a:tc>
                  <a:txBody>
                    <a:bodyPr/>
                    <a:lstStyle/>
                    <a:p>
                      <a:pPr algn="ctr"/>
                      <a:r>
                        <a:rPr lang="en-US" b="1" dirty="0" smtClean="0"/>
                        <a:t>S</a:t>
                      </a:r>
                      <a:endParaRPr lang="en-US" b="1" dirty="0"/>
                    </a:p>
                  </a:txBody>
                  <a:tcPr/>
                </a:tc>
              </a:tr>
            </a:tbl>
          </a:graphicData>
        </a:graphic>
      </p:graphicFrame>
      <p:sp>
        <p:nvSpPr>
          <p:cNvPr id="7" name="TextBox 6"/>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xmlns="" val="3261453540"/>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solidFill>
                            <a:srgbClr val="FF0000"/>
                          </a:solidFill>
                        </a:rPr>
                        <a:t>data</a:t>
                      </a:r>
                      <a:endParaRPr lang="en-US" dirty="0">
                        <a:solidFill>
                          <a:srgbClr val="FF0000"/>
                        </a:solidFill>
                      </a:endParaRPr>
                    </a:p>
                  </a:txBody>
                  <a:tcPr/>
                </a:tc>
                <a:tc>
                  <a:txBody>
                    <a:bodyPr/>
                    <a:lstStyle/>
                    <a:p>
                      <a:pPr algn="ctr"/>
                      <a:r>
                        <a:rPr lang="en-US" dirty="0" smtClean="0">
                          <a:solidFill>
                            <a:srgbClr val="FF0000"/>
                          </a:solidFill>
                        </a:rPr>
                        <a:t>1</a:t>
                      </a:r>
                      <a:endParaRPr lang="en-US" dirty="0">
                        <a:solidFill>
                          <a:srgbClr val="FF0000"/>
                        </a:solidFill>
                      </a:endParaRPr>
                    </a:p>
                  </a:txBody>
                  <a:tcPr/>
                </a:tc>
              </a:tr>
              <a:tr h="370840">
                <a:tc>
                  <a:txBody>
                    <a:bodyPr/>
                    <a:lstStyle/>
                    <a:p>
                      <a:pPr algn="ctr"/>
                      <a:r>
                        <a:rPr lang="en-US" dirty="0" smtClean="0"/>
                        <a:t>flag</a:t>
                      </a:r>
                      <a:endParaRPr lang="en-US" dirty="0"/>
                    </a:p>
                  </a:txBody>
                  <a:tcPr/>
                </a:tc>
                <a:tc>
                  <a:txBody>
                    <a:bodyPr/>
                    <a:lstStyle/>
                    <a:p>
                      <a:pPr algn="ctr"/>
                      <a:r>
                        <a:rPr lang="en-US" dirty="0" smtClean="0"/>
                        <a:t>1</a:t>
                      </a:r>
                      <a:endParaRPr lang="en-US" dirty="0"/>
                    </a:p>
                  </a:txBody>
                  <a:tcPr/>
                </a:tc>
              </a:tr>
            </a:tbl>
          </a:graphicData>
        </a:graphic>
      </p:graphicFrame>
      <p:sp>
        <p:nvSpPr>
          <p:cNvPr id="14" name="TextBox 13"/>
          <p:cNvSpPr txBox="1"/>
          <p:nvPr/>
        </p:nvSpPr>
        <p:spPr>
          <a:xfrm>
            <a:off x="762000" y="1752600"/>
            <a:ext cx="3124200" cy="1477328"/>
          </a:xfrm>
          <a:prstGeom prst="rect">
            <a:avLst/>
          </a:prstGeom>
          <a:noFill/>
          <a:ln>
            <a:solidFill>
              <a:srgbClr val="002060"/>
            </a:solidFill>
          </a:ln>
        </p:spPr>
        <p:txBody>
          <a:bodyPr wrap="square" rtlCol="0">
            <a:spAutoFit/>
          </a:bodyPr>
          <a:lstStyle/>
          <a:p>
            <a:r>
              <a:rPr lang="en-US" dirty="0" smtClean="0"/>
              <a:t>Core 0 receives the read request. This triggers a ‘</a:t>
            </a:r>
            <a:r>
              <a:rPr lang="en-US" dirty="0" err="1" smtClean="0"/>
              <a:t>Writeback</a:t>
            </a:r>
            <a:r>
              <a:rPr lang="en-US" dirty="0" smtClean="0"/>
              <a:t>’ followed by the cache line being sent out and marked as ‘Shared’</a:t>
            </a:r>
          </a:p>
        </p:txBody>
      </p:sp>
      <p:graphicFrame>
        <p:nvGraphicFramePr>
          <p:cNvPr id="17" name="Table 16"/>
          <p:cNvGraphicFramePr>
            <a:graphicFrameLocks noGrp="1"/>
          </p:cNvGraphicFramePr>
          <p:nvPr>
            <p:extLst>
              <p:ext uri="{D42A27DB-BD31-4B8C-83A1-F6EECF244321}">
                <p14:modId xmlns:p14="http://schemas.microsoft.com/office/powerpoint/2010/main" xmlns="" val="58699597"/>
              </p:ext>
            </p:extLst>
          </p:nvPr>
        </p:nvGraphicFramePr>
        <p:xfrm>
          <a:off x="64007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a:t>
                      </a:r>
                      <a:endParaRPr lang="en-US" dirty="0"/>
                    </a:p>
                  </a:txBody>
                  <a:tcPr/>
                </a:tc>
                <a:tc>
                  <a:txBody>
                    <a:bodyPr/>
                    <a:lstStyle/>
                    <a:p>
                      <a:pPr algn="ctr"/>
                      <a:r>
                        <a:rPr lang="en-US" b="1" dirty="0" smtClean="0"/>
                        <a:t>I</a:t>
                      </a:r>
                      <a:endParaRPr lang="en-US" b="1" dirty="0"/>
                    </a:p>
                  </a:txBody>
                  <a:tcPr/>
                </a:tc>
              </a:tr>
              <a:tr h="370840">
                <a:tc>
                  <a:txBody>
                    <a:bodyPr/>
                    <a:lstStyle/>
                    <a:p>
                      <a:pPr algn="ctr"/>
                      <a:r>
                        <a:rPr lang="en-US" dirty="0" smtClean="0"/>
                        <a:t>flag</a:t>
                      </a:r>
                      <a:endParaRPr lang="en-US" dirty="0"/>
                    </a:p>
                  </a:txBody>
                  <a:tcPr/>
                </a:tc>
                <a:tc>
                  <a:txBody>
                    <a:bodyPr/>
                    <a:lstStyle/>
                    <a:p>
                      <a:pPr algn="ctr"/>
                      <a:r>
                        <a:rPr lang="en-US" dirty="0" smtClean="0"/>
                        <a:t>1</a:t>
                      </a:r>
                      <a:endParaRPr lang="en-US" dirty="0"/>
                    </a:p>
                  </a:txBody>
                  <a:tcPr/>
                </a:tc>
                <a:tc>
                  <a:txBody>
                    <a:bodyPr/>
                    <a:lstStyle/>
                    <a:p>
                      <a:pPr algn="ctr"/>
                      <a:r>
                        <a:rPr lang="en-US" b="1" dirty="0" smtClean="0"/>
                        <a:t>S</a:t>
                      </a:r>
                      <a:endParaRPr lang="en-US" b="1" dirty="0"/>
                    </a:p>
                  </a:txBody>
                  <a:tcPr/>
                </a:tc>
              </a:tr>
            </a:tbl>
          </a:graphicData>
        </a:graphic>
      </p:graphicFrame>
      <p:sp>
        <p:nvSpPr>
          <p:cNvPr id="19" name="TextBox 18"/>
          <p:cNvSpPr txBox="1"/>
          <p:nvPr/>
        </p:nvSpPr>
        <p:spPr>
          <a:xfrm>
            <a:off x="4267200" y="1371600"/>
            <a:ext cx="1676400" cy="646331"/>
          </a:xfrm>
          <a:prstGeom prst="rect">
            <a:avLst/>
          </a:prstGeom>
          <a:noFill/>
        </p:spPr>
        <p:txBody>
          <a:bodyPr wrap="square" rtlCol="0">
            <a:spAutoFit/>
          </a:bodyPr>
          <a:lstStyle/>
          <a:p>
            <a:pPr algn="ctr"/>
            <a:r>
              <a:rPr lang="en-US" dirty="0" smtClean="0"/>
              <a:t>Core 0 Cache/Store Q</a:t>
            </a:r>
            <a:endParaRPr lang="en-US" dirty="0"/>
          </a:p>
        </p:txBody>
      </p:sp>
      <p:sp>
        <p:nvSpPr>
          <p:cNvPr id="20" name="TextBox 19"/>
          <p:cNvSpPr txBox="1"/>
          <p:nvPr/>
        </p:nvSpPr>
        <p:spPr>
          <a:xfrm>
            <a:off x="6553200" y="1334869"/>
            <a:ext cx="1676400" cy="646331"/>
          </a:xfrm>
          <a:prstGeom prst="rect">
            <a:avLst/>
          </a:prstGeom>
          <a:noFill/>
        </p:spPr>
        <p:txBody>
          <a:bodyPr wrap="square" rtlCol="0">
            <a:spAutoFit/>
          </a:bodyPr>
          <a:lstStyle/>
          <a:p>
            <a:pPr algn="ctr"/>
            <a:r>
              <a:rPr lang="en-US" dirty="0" smtClean="0"/>
              <a:t>Core 1 Cache/Store Q</a:t>
            </a:r>
            <a:endParaRPr lang="en-US" dirty="0"/>
          </a:p>
        </p:txBody>
      </p:sp>
      <p:graphicFrame>
        <p:nvGraphicFramePr>
          <p:cNvPr id="21" name="Table 20"/>
          <p:cNvGraphicFramePr>
            <a:graphicFrameLocks noGrp="1"/>
          </p:cNvGraphicFramePr>
          <p:nvPr>
            <p:extLst>
              <p:ext uri="{D42A27DB-BD31-4B8C-83A1-F6EECF244321}">
                <p14:modId xmlns:p14="http://schemas.microsoft.com/office/powerpoint/2010/main" xmlns="" val="1393248330"/>
              </p:ext>
            </p:extLst>
          </p:nvPr>
        </p:nvGraphicFramePr>
        <p:xfrm>
          <a:off x="44958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xmlns="" val="1153491902"/>
              </p:ext>
            </p:extLst>
          </p:nvPr>
        </p:nvGraphicFramePr>
        <p:xfrm>
          <a:off x="67437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xmlns="" val="3189144976"/>
              </p:ext>
            </p:extLst>
          </p:nvPr>
        </p:nvGraphicFramePr>
        <p:xfrm>
          <a:off x="44958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6">
                        <a:lumMod val="40000"/>
                        <a:lumOff val="60000"/>
                      </a:schemeClr>
                    </a:solidFill>
                  </a:tcPr>
                </a:tc>
                <a:tc>
                  <a:txBody>
                    <a:bodyPr/>
                    <a:lstStyle/>
                    <a:p>
                      <a:pPr algn="ctr"/>
                      <a:endParaRPr lang="en-US" dirty="0">
                        <a:solidFill>
                          <a:schemeClr val="tx1"/>
                        </a:solidFill>
                      </a:endParaRPr>
                    </a:p>
                  </a:txBody>
                  <a:tcPr>
                    <a:solidFill>
                      <a:schemeClr val="accent6">
                        <a:lumMod val="40000"/>
                        <a:lumOff val="60000"/>
                      </a:schemeClr>
                    </a:solidFill>
                  </a:tcPr>
                </a:tc>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xmlns="" val="315259163"/>
              </p:ext>
            </p:extLst>
          </p:nvPr>
        </p:nvGraphicFramePr>
        <p:xfrm>
          <a:off x="67437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6">
                        <a:lumMod val="40000"/>
                        <a:lumOff val="60000"/>
                      </a:schemeClr>
                    </a:solidFill>
                  </a:tcPr>
                </a:tc>
                <a:tc>
                  <a:txBody>
                    <a:bodyPr/>
                    <a:lstStyle/>
                    <a:p>
                      <a:pPr algn="ctr"/>
                      <a:endParaRPr lang="en-US" dirty="0">
                        <a:solidFill>
                          <a:schemeClr val="tx1"/>
                        </a:solidFill>
                      </a:endParaRPr>
                    </a:p>
                  </a:txBody>
                  <a:tcPr>
                    <a:solidFill>
                      <a:schemeClr val="accent6">
                        <a:lumMod val="40000"/>
                        <a:lumOff val="60000"/>
                      </a:schemeClr>
                    </a:solidFill>
                  </a:tcPr>
                </a:tc>
              </a:tr>
            </a:tbl>
          </a:graphicData>
        </a:graphic>
      </p:graphicFrame>
      <p:sp>
        <p:nvSpPr>
          <p:cNvPr id="3" name="TextBox 2"/>
          <p:cNvSpPr txBox="1"/>
          <p:nvPr/>
        </p:nvSpPr>
        <p:spPr>
          <a:xfrm>
            <a:off x="5791200" y="1981200"/>
            <a:ext cx="905569" cy="369332"/>
          </a:xfrm>
          <a:prstGeom prst="rect">
            <a:avLst/>
          </a:prstGeom>
          <a:noFill/>
        </p:spPr>
        <p:txBody>
          <a:bodyPr wrap="none" rtlCol="0">
            <a:spAutoFit/>
          </a:bodyPr>
          <a:lstStyle/>
          <a:p>
            <a:r>
              <a:rPr lang="en-US" dirty="0" smtClean="0"/>
              <a:t>Store-Q</a:t>
            </a:r>
            <a:endParaRPr lang="en-US" dirty="0"/>
          </a:p>
        </p:txBody>
      </p:sp>
      <p:sp>
        <p:nvSpPr>
          <p:cNvPr id="23" name="TextBox 22"/>
          <p:cNvSpPr txBox="1"/>
          <p:nvPr/>
        </p:nvSpPr>
        <p:spPr>
          <a:xfrm>
            <a:off x="5938826" y="2350532"/>
            <a:ext cx="690574" cy="369332"/>
          </a:xfrm>
          <a:prstGeom prst="rect">
            <a:avLst/>
          </a:prstGeom>
          <a:noFill/>
        </p:spPr>
        <p:txBody>
          <a:bodyPr wrap="none" rtlCol="0">
            <a:spAutoFit/>
          </a:bodyPr>
          <a:lstStyle/>
          <a:p>
            <a:r>
              <a:rPr lang="en-US" dirty="0" err="1" smtClean="0"/>
              <a:t>Inv</a:t>
            </a:r>
            <a:r>
              <a:rPr lang="en-US" dirty="0" smtClean="0"/>
              <a:t>-Q</a:t>
            </a:r>
            <a:endParaRPr lang="en-US" dirty="0"/>
          </a:p>
        </p:txBody>
      </p:sp>
      <p:sp>
        <p:nvSpPr>
          <p:cNvPr id="24" name="Rectangle 23"/>
          <p:cNvSpPr/>
          <p:nvPr/>
        </p:nvSpPr>
        <p:spPr>
          <a:xfrm>
            <a:off x="4953000" y="4191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Read Resp. (data = 1)</a:t>
            </a:r>
            <a:endParaRPr lang="en-US" dirty="0">
              <a:solidFill>
                <a:schemeClr val="tx1"/>
              </a:solidFill>
            </a:endParaRPr>
          </a:p>
        </p:txBody>
      </p:sp>
      <p:sp>
        <p:nvSpPr>
          <p:cNvPr id="25" name="TextBox 24"/>
          <p:cNvSpPr txBox="1"/>
          <p:nvPr/>
        </p:nvSpPr>
        <p:spPr>
          <a:xfrm>
            <a:off x="7543800" y="4114800"/>
            <a:ext cx="490840" cy="369332"/>
          </a:xfrm>
          <a:prstGeom prst="rect">
            <a:avLst/>
          </a:prstGeom>
          <a:noFill/>
        </p:spPr>
        <p:txBody>
          <a:bodyPr wrap="none" rtlCol="0">
            <a:spAutoFit/>
          </a:bodyPr>
          <a:lstStyle/>
          <a:p>
            <a:r>
              <a:rPr lang="en-US" dirty="0" smtClean="0"/>
              <a:t>ICB</a:t>
            </a:r>
            <a:endParaRPr lang="en-US" dirty="0"/>
          </a:p>
        </p:txBody>
      </p:sp>
      <p:sp>
        <p:nvSpPr>
          <p:cNvPr id="27" name="TextBox 26"/>
          <p:cNvSpPr txBox="1"/>
          <p:nvPr/>
        </p:nvSpPr>
        <p:spPr>
          <a:xfrm>
            <a:off x="990600" y="3641972"/>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dirty="0" smtClean="0"/>
              <a:t>    data = 1;</a:t>
            </a:r>
          </a:p>
          <a:p>
            <a:r>
              <a:rPr lang="en-US" sz="1200" dirty="0"/>
              <a:t> </a:t>
            </a:r>
            <a:r>
              <a:rPr lang="en-US" sz="1200" dirty="0" smtClean="0"/>
              <a:t>   __</a:t>
            </a:r>
            <a:r>
              <a:rPr lang="en-US" sz="1200" dirty="0" err="1" smtClean="0"/>
              <a:t>mb_release</a:t>
            </a:r>
            <a:r>
              <a:rPr lang="en-US" sz="1200" dirty="0" smtClean="0"/>
              <a:t>();</a:t>
            </a:r>
          </a:p>
          <a:p>
            <a:r>
              <a:rPr lang="en-US" sz="1200" dirty="0" smtClean="0"/>
              <a:t>    flag = 1;</a:t>
            </a:r>
          </a:p>
          <a:p>
            <a:r>
              <a:rPr lang="en-US" sz="1200" b="1" dirty="0" smtClean="0">
                <a:solidFill>
                  <a:srgbClr val="FF0000"/>
                </a:solidFill>
              </a:rPr>
              <a:t>}</a:t>
            </a:r>
            <a:endParaRPr lang="en-US" sz="1200" b="1" dirty="0">
              <a:solidFill>
                <a:srgbClr val="FF0000"/>
              </a:solidFill>
            </a:endParaRPr>
          </a:p>
        </p:txBody>
      </p:sp>
      <p:sp>
        <p:nvSpPr>
          <p:cNvPr id="26" name="Down Arrow 25"/>
          <p:cNvSpPr/>
          <p:nvPr/>
        </p:nvSpPr>
        <p:spPr>
          <a:xfrm>
            <a:off x="5257800" y="3659372"/>
            <a:ext cx="3810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Curved Right Arrow 28"/>
          <p:cNvSpPr/>
          <p:nvPr/>
        </p:nvSpPr>
        <p:spPr>
          <a:xfrm>
            <a:off x="3429000" y="2971801"/>
            <a:ext cx="533400" cy="213360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0" name="TextBox 29"/>
          <p:cNvSpPr txBox="1"/>
          <p:nvPr/>
        </p:nvSpPr>
        <p:spPr>
          <a:xfrm>
            <a:off x="990600" y="5004137"/>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dirty="0" smtClean="0"/>
              <a:t>    while (flag == 0);</a:t>
            </a:r>
          </a:p>
          <a:p>
            <a:r>
              <a:rPr lang="en-US" sz="1200" dirty="0"/>
              <a:t> </a:t>
            </a:r>
            <a:r>
              <a:rPr lang="en-US" sz="1200" dirty="0" smtClean="0"/>
              <a:t>   __</a:t>
            </a:r>
            <a:r>
              <a:rPr lang="en-US" sz="1200" dirty="0" err="1" smtClean="0"/>
              <a:t>mb_acquire</a:t>
            </a:r>
            <a:r>
              <a:rPr lang="en-US" sz="1200" dirty="0" smtClean="0"/>
              <a:t>();</a:t>
            </a:r>
          </a:p>
          <a:p>
            <a:r>
              <a:rPr lang="en-US" sz="1200" b="1" dirty="0" smtClean="0">
                <a:solidFill>
                  <a:srgbClr val="FF0000"/>
                </a:solidFill>
              </a:rPr>
              <a:t>    assert(data);</a:t>
            </a:r>
          </a:p>
          <a:p>
            <a:r>
              <a:rPr lang="en-US" sz="1200" dirty="0" smtClean="0"/>
              <a:t>}</a:t>
            </a:r>
            <a:endParaRPr lang="en-US" sz="1200" dirty="0"/>
          </a:p>
        </p:txBody>
      </p:sp>
    </p:spTree>
    <p:extLst>
      <p:ext uri="{BB962C8B-B14F-4D97-AF65-F5344CB8AC3E}">
        <p14:creationId xmlns:p14="http://schemas.microsoft.com/office/powerpoint/2010/main" xmlns="" val="2611368379"/>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Invalidate Q Issue Example (Fixed)</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xmlns="" val="2265263872"/>
              </p:ext>
            </p:extLst>
          </p:nvPr>
        </p:nvGraphicFramePr>
        <p:xfrm>
          <a:off x="40766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dirty="0" smtClean="0"/>
                        <a:t>data</a:t>
                      </a:r>
                      <a:endParaRPr lang="en-US" dirty="0"/>
                    </a:p>
                  </a:txBody>
                  <a:tcPr/>
                </a:tc>
                <a:tc>
                  <a:txBody>
                    <a:bodyPr/>
                    <a:lstStyle/>
                    <a:p>
                      <a:pPr algn="ctr"/>
                      <a:r>
                        <a:rPr lang="en-US" dirty="0" smtClean="0"/>
                        <a:t>1</a:t>
                      </a:r>
                      <a:endParaRPr lang="en-US" dirty="0"/>
                    </a:p>
                  </a:txBody>
                  <a:tcPr/>
                </a:tc>
                <a:tc>
                  <a:txBody>
                    <a:bodyPr/>
                    <a:lstStyle/>
                    <a:p>
                      <a:pPr algn="ctr"/>
                      <a:r>
                        <a:rPr lang="en-US" b="1" dirty="0" smtClean="0"/>
                        <a:t>S</a:t>
                      </a:r>
                      <a:endParaRPr lang="en-US" b="1" dirty="0"/>
                    </a:p>
                  </a:txBody>
                  <a:tcPr/>
                </a:tc>
              </a:tr>
              <a:tr h="370840">
                <a:tc>
                  <a:txBody>
                    <a:bodyPr/>
                    <a:lstStyle/>
                    <a:p>
                      <a:pPr algn="ctr"/>
                      <a:r>
                        <a:rPr lang="en-US" dirty="0" smtClean="0"/>
                        <a:t>flag</a:t>
                      </a:r>
                      <a:endParaRPr lang="en-US" dirty="0"/>
                    </a:p>
                  </a:txBody>
                  <a:tcPr/>
                </a:tc>
                <a:tc>
                  <a:txBody>
                    <a:bodyPr/>
                    <a:lstStyle/>
                    <a:p>
                      <a:pPr algn="ctr"/>
                      <a:r>
                        <a:rPr lang="en-US" dirty="0" smtClean="0"/>
                        <a:t>1</a:t>
                      </a:r>
                      <a:endParaRPr lang="en-US" dirty="0"/>
                    </a:p>
                  </a:txBody>
                  <a:tcPr/>
                </a:tc>
                <a:tc>
                  <a:txBody>
                    <a:bodyPr/>
                    <a:lstStyle/>
                    <a:p>
                      <a:pPr algn="ctr"/>
                      <a:r>
                        <a:rPr lang="en-US" b="1" dirty="0" smtClean="0"/>
                        <a:t>S</a:t>
                      </a:r>
                      <a:endParaRPr lang="en-US" b="1" dirty="0"/>
                    </a:p>
                  </a:txBody>
                  <a:tcPr/>
                </a:tc>
              </a:tr>
            </a:tbl>
          </a:graphicData>
        </a:graphic>
      </p:graphicFrame>
      <p:sp>
        <p:nvSpPr>
          <p:cNvPr id="7" name="TextBox 6"/>
          <p:cNvSpPr txBox="1"/>
          <p:nvPr/>
        </p:nvSpPr>
        <p:spPr>
          <a:xfrm>
            <a:off x="5143500" y="5486400"/>
            <a:ext cx="2209800" cy="369332"/>
          </a:xfrm>
          <a:prstGeom prst="rect">
            <a:avLst/>
          </a:prstGeom>
          <a:noFill/>
        </p:spPr>
        <p:txBody>
          <a:bodyPr wrap="square" rtlCol="0">
            <a:spAutoFit/>
          </a:bodyPr>
          <a:lstStyle/>
          <a:p>
            <a:pPr algn="ctr"/>
            <a:r>
              <a:rPr lang="en-US" dirty="0" smtClean="0"/>
              <a:t>Main Memory</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xmlns="" val="1402851473"/>
              </p:ext>
            </p:extLst>
          </p:nvPr>
        </p:nvGraphicFramePr>
        <p:xfrm>
          <a:off x="4343400" y="4755158"/>
          <a:ext cx="3733800" cy="741680"/>
        </p:xfrm>
        <a:graphic>
          <a:graphicData uri="http://schemas.openxmlformats.org/drawingml/2006/table">
            <a:tbl>
              <a:tblPr firstRow="1" bandRow="1">
                <a:tableStyleId>{5C22544A-7EE6-4342-B048-85BDC9FD1C3A}</a:tableStyleId>
              </a:tblPr>
              <a:tblGrid>
                <a:gridCol w="1866900"/>
                <a:gridCol w="1866900"/>
              </a:tblGrid>
              <a:tr h="370840">
                <a:tc>
                  <a:txBody>
                    <a:bodyPr/>
                    <a:lstStyle/>
                    <a:p>
                      <a:pPr algn="ctr"/>
                      <a:r>
                        <a:rPr lang="en-US" dirty="0" smtClean="0"/>
                        <a:t>data</a:t>
                      </a:r>
                      <a:endParaRPr lang="en-US" dirty="0"/>
                    </a:p>
                  </a:txBody>
                  <a:tcPr/>
                </a:tc>
                <a:tc>
                  <a:txBody>
                    <a:bodyPr/>
                    <a:lstStyle/>
                    <a:p>
                      <a:pPr algn="ctr"/>
                      <a:r>
                        <a:rPr lang="en-US" dirty="0" smtClean="0"/>
                        <a:t>1</a:t>
                      </a:r>
                      <a:endParaRPr lang="en-US" dirty="0"/>
                    </a:p>
                  </a:txBody>
                  <a:tcPr/>
                </a:tc>
              </a:tr>
              <a:tr h="370840">
                <a:tc>
                  <a:txBody>
                    <a:bodyPr/>
                    <a:lstStyle/>
                    <a:p>
                      <a:pPr algn="ctr"/>
                      <a:r>
                        <a:rPr lang="en-US" dirty="0" smtClean="0"/>
                        <a:t>flag</a:t>
                      </a:r>
                      <a:endParaRPr lang="en-US" dirty="0"/>
                    </a:p>
                  </a:txBody>
                  <a:tcPr/>
                </a:tc>
                <a:tc>
                  <a:txBody>
                    <a:bodyPr/>
                    <a:lstStyle/>
                    <a:p>
                      <a:pPr algn="ctr"/>
                      <a:r>
                        <a:rPr lang="en-US" dirty="0" smtClean="0"/>
                        <a:t>1</a:t>
                      </a:r>
                      <a:endParaRPr lang="en-US" dirty="0"/>
                    </a:p>
                  </a:txBody>
                  <a:tcPr/>
                </a:tc>
              </a:tr>
            </a:tbl>
          </a:graphicData>
        </a:graphic>
      </p:graphicFrame>
      <p:sp>
        <p:nvSpPr>
          <p:cNvPr id="14" name="TextBox 13"/>
          <p:cNvSpPr txBox="1"/>
          <p:nvPr/>
        </p:nvSpPr>
        <p:spPr>
          <a:xfrm>
            <a:off x="762000" y="1752600"/>
            <a:ext cx="3124200" cy="1200329"/>
          </a:xfrm>
          <a:prstGeom prst="rect">
            <a:avLst/>
          </a:prstGeom>
          <a:noFill/>
          <a:ln>
            <a:solidFill>
              <a:srgbClr val="002060"/>
            </a:solidFill>
          </a:ln>
        </p:spPr>
        <p:txBody>
          <a:bodyPr wrap="square" rtlCol="0">
            <a:spAutoFit/>
          </a:bodyPr>
          <a:lstStyle/>
          <a:p>
            <a:r>
              <a:rPr lang="en-US" dirty="0" smtClean="0"/>
              <a:t>Core 1 finally receives the ‘data’ cache line and execution continues past the assert and life is good</a:t>
            </a:r>
          </a:p>
        </p:txBody>
      </p:sp>
      <p:graphicFrame>
        <p:nvGraphicFramePr>
          <p:cNvPr id="17" name="Table 16"/>
          <p:cNvGraphicFramePr>
            <a:graphicFrameLocks noGrp="1"/>
          </p:cNvGraphicFramePr>
          <p:nvPr>
            <p:extLst>
              <p:ext uri="{D42A27DB-BD31-4B8C-83A1-F6EECF244321}">
                <p14:modId xmlns:p14="http://schemas.microsoft.com/office/powerpoint/2010/main" xmlns="" val="1182817015"/>
              </p:ext>
            </p:extLst>
          </p:nvPr>
        </p:nvGraphicFramePr>
        <p:xfrm>
          <a:off x="6400799" y="2839720"/>
          <a:ext cx="2057401" cy="741680"/>
        </p:xfrm>
        <a:graphic>
          <a:graphicData uri="http://schemas.openxmlformats.org/drawingml/2006/table">
            <a:tbl>
              <a:tblPr firstRow="1" bandRow="1">
                <a:tableStyleId>{5C22544A-7EE6-4342-B048-85BDC9FD1C3A}</a:tableStyleId>
              </a:tblPr>
              <a:tblGrid>
                <a:gridCol w="844062"/>
                <a:gridCol w="791308"/>
                <a:gridCol w="422031"/>
              </a:tblGrid>
              <a:tr h="370840">
                <a:tc>
                  <a:txBody>
                    <a:bodyPr/>
                    <a:lstStyle/>
                    <a:p>
                      <a:pPr algn="ctr"/>
                      <a:r>
                        <a:rPr lang="en-US" b="1" dirty="0" smtClean="0">
                          <a:solidFill>
                            <a:srgbClr val="FF0000"/>
                          </a:solidFill>
                        </a:rPr>
                        <a:t>data</a:t>
                      </a:r>
                      <a:endParaRPr lang="en-US" b="1" dirty="0">
                        <a:solidFill>
                          <a:srgbClr val="FF0000"/>
                        </a:solidFill>
                      </a:endParaRPr>
                    </a:p>
                  </a:txBody>
                  <a:tcPr/>
                </a:tc>
                <a:tc>
                  <a:txBody>
                    <a:bodyPr/>
                    <a:lstStyle/>
                    <a:p>
                      <a:pPr algn="ctr"/>
                      <a:r>
                        <a:rPr lang="en-US" b="1" dirty="0" smtClean="0">
                          <a:solidFill>
                            <a:srgbClr val="FF0000"/>
                          </a:solidFill>
                        </a:rPr>
                        <a:t>1</a:t>
                      </a:r>
                      <a:endParaRPr lang="en-US" b="1" dirty="0">
                        <a:solidFill>
                          <a:srgbClr val="FF0000"/>
                        </a:solidFill>
                      </a:endParaRPr>
                    </a:p>
                  </a:txBody>
                  <a:tcPr/>
                </a:tc>
                <a:tc>
                  <a:txBody>
                    <a:bodyPr/>
                    <a:lstStyle/>
                    <a:p>
                      <a:pPr algn="ctr"/>
                      <a:r>
                        <a:rPr lang="en-US" b="1" dirty="0" smtClean="0">
                          <a:solidFill>
                            <a:srgbClr val="FF0000"/>
                          </a:solidFill>
                        </a:rPr>
                        <a:t>S</a:t>
                      </a:r>
                      <a:endParaRPr lang="en-US" b="1" dirty="0">
                        <a:solidFill>
                          <a:srgbClr val="FF0000"/>
                        </a:solidFill>
                      </a:endParaRPr>
                    </a:p>
                  </a:txBody>
                  <a:tcPr/>
                </a:tc>
              </a:tr>
              <a:tr h="370840">
                <a:tc>
                  <a:txBody>
                    <a:bodyPr/>
                    <a:lstStyle/>
                    <a:p>
                      <a:pPr algn="ctr"/>
                      <a:r>
                        <a:rPr lang="en-US" dirty="0" smtClean="0"/>
                        <a:t>flag</a:t>
                      </a:r>
                      <a:endParaRPr lang="en-US" dirty="0"/>
                    </a:p>
                  </a:txBody>
                  <a:tcPr/>
                </a:tc>
                <a:tc>
                  <a:txBody>
                    <a:bodyPr/>
                    <a:lstStyle/>
                    <a:p>
                      <a:pPr algn="ctr"/>
                      <a:r>
                        <a:rPr lang="en-US" dirty="0" smtClean="0"/>
                        <a:t>1</a:t>
                      </a:r>
                      <a:endParaRPr lang="en-US" dirty="0"/>
                    </a:p>
                  </a:txBody>
                  <a:tcPr/>
                </a:tc>
                <a:tc>
                  <a:txBody>
                    <a:bodyPr/>
                    <a:lstStyle/>
                    <a:p>
                      <a:pPr algn="ctr"/>
                      <a:r>
                        <a:rPr lang="en-US" b="1" dirty="0" smtClean="0"/>
                        <a:t>S</a:t>
                      </a:r>
                      <a:endParaRPr lang="en-US" b="1" dirty="0"/>
                    </a:p>
                  </a:txBody>
                  <a:tcPr/>
                </a:tc>
              </a:tr>
            </a:tbl>
          </a:graphicData>
        </a:graphic>
      </p:graphicFrame>
      <p:sp>
        <p:nvSpPr>
          <p:cNvPr id="19" name="TextBox 18"/>
          <p:cNvSpPr txBox="1"/>
          <p:nvPr/>
        </p:nvSpPr>
        <p:spPr>
          <a:xfrm>
            <a:off x="4267200" y="1371600"/>
            <a:ext cx="1676400" cy="646331"/>
          </a:xfrm>
          <a:prstGeom prst="rect">
            <a:avLst/>
          </a:prstGeom>
          <a:noFill/>
        </p:spPr>
        <p:txBody>
          <a:bodyPr wrap="square" rtlCol="0">
            <a:spAutoFit/>
          </a:bodyPr>
          <a:lstStyle/>
          <a:p>
            <a:pPr algn="ctr"/>
            <a:r>
              <a:rPr lang="en-US" dirty="0" smtClean="0"/>
              <a:t>Core 0 Cache/Store Q</a:t>
            </a:r>
            <a:endParaRPr lang="en-US" dirty="0"/>
          </a:p>
        </p:txBody>
      </p:sp>
      <p:sp>
        <p:nvSpPr>
          <p:cNvPr id="20" name="TextBox 19"/>
          <p:cNvSpPr txBox="1"/>
          <p:nvPr/>
        </p:nvSpPr>
        <p:spPr>
          <a:xfrm>
            <a:off x="6553200" y="1334869"/>
            <a:ext cx="1676400" cy="646331"/>
          </a:xfrm>
          <a:prstGeom prst="rect">
            <a:avLst/>
          </a:prstGeom>
          <a:noFill/>
        </p:spPr>
        <p:txBody>
          <a:bodyPr wrap="square" rtlCol="0">
            <a:spAutoFit/>
          </a:bodyPr>
          <a:lstStyle/>
          <a:p>
            <a:pPr algn="ctr"/>
            <a:r>
              <a:rPr lang="en-US" dirty="0" smtClean="0"/>
              <a:t>Core 1 Cache/Store Q</a:t>
            </a:r>
            <a:endParaRPr lang="en-US" dirty="0"/>
          </a:p>
        </p:txBody>
      </p:sp>
      <p:graphicFrame>
        <p:nvGraphicFramePr>
          <p:cNvPr id="21" name="Table 20"/>
          <p:cNvGraphicFramePr>
            <a:graphicFrameLocks noGrp="1"/>
          </p:cNvGraphicFramePr>
          <p:nvPr>
            <p:extLst>
              <p:ext uri="{D42A27DB-BD31-4B8C-83A1-F6EECF244321}">
                <p14:modId xmlns:p14="http://schemas.microsoft.com/office/powerpoint/2010/main" xmlns="" val="315619937"/>
              </p:ext>
            </p:extLst>
          </p:nvPr>
        </p:nvGraphicFramePr>
        <p:xfrm>
          <a:off x="44958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xmlns="" val="2252340452"/>
              </p:ext>
            </p:extLst>
          </p:nvPr>
        </p:nvGraphicFramePr>
        <p:xfrm>
          <a:off x="6743700" y="198120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3">
                        <a:lumMod val="60000"/>
                        <a:lumOff val="40000"/>
                      </a:schemeClr>
                    </a:solidFill>
                  </a:tcPr>
                </a:tc>
                <a:tc>
                  <a:txBody>
                    <a:bodyPr/>
                    <a:lstStyle/>
                    <a:p>
                      <a:pPr algn="ctr"/>
                      <a:endParaRPr lang="en-US" dirty="0">
                        <a:solidFill>
                          <a:schemeClr val="tx1"/>
                        </a:solidFill>
                      </a:endParaRPr>
                    </a:p>
                  </a:txBody>
                  <a:tcPr>
                    <a:solidFill>
                      <a:schemeClr val="accent3">
                        <a:lumMod val="60000"/>
                        <a:lumOff val="40000"/>
                      </a:schemeClr>
                    </a:solidFill>
                  </a:tcPr>
                </a:tc>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xmlns="" val="3790753674"/>
              </p:ext>
            </p:extLst>
          </p:nvPr>
        </p:nvGraphicFramePr>
        <p:xfrm>
          <a:off x="44958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6">
                        <a:lumMod val="40000"/>
                        <a:lumOff val="60000"/>
                      </a:schemeClr>
                    </a:solidFill>
                  </a:tcPr>
                </a:tc>
                <a:tc>
                  <a:txBody>
                    <a:bodyPr/>
                    <a:lstStyle/>
                    <a:p>
                      <a:pPr algn="ctr"/>
                      <a:endParaRPr lang="en-US" dirty="0">
                        <a:solidFill>
                          <a:schemeClr val="tx1"/>
                        </a:solidFill>
                      </a:endParaRPr>
                    </a:p>
                  </a:txBody>
                  <a:tcPr>
                    <a:solidFill>
                      <a:schemeClr val="accent6">
                        <a:lumMod val="40000"/>
                        <a:lumOff val="60000"/>
                      </a:schemeClr>
                    </a:solidFill>
                  </a:tcPr>
                </a:tc>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xmlns="" val="219897315"/>
              </p:ext>
            </p:extLst>
          </p:nvPr>
        </p:nvGraphicFramePr>
        <p:xfrm>
          <a:off x="6743700" y="2377440"/>
          <a:ext cx="1295400" cy="365760"/>
        </p:xfrm>
        <a:graphic>
          <a:graphicData uri="http://schemas.openxmlformats.org/drawingml/2006/table">
            <a:tbl>
              <a:tblPr firstRow="1" bandRow="1">
                <a:tableStyleId>{F5AB1C69-6EDB-4FF4-983F-18BD219EF322}</a:tableStyleId>
              </a:tblPr>
              <a:tblGrid>
                <a:gridCol w="647700"/>
                <a:gridCol w="647700"/>
              </a:tblGrid>
              <a:tr h="279400">
                <a:tc>
                  <a:txBody>
                    <a:bodyPr/>
                    <a:lstStyle/>
                    <a:p>
                      <a:pPr algn="ctr"/>
                      <a:endParaRPr lang="en-US" dirty="0">
                        <a:solidFill>
                          <a:schemeClr val="tx1"/>
                        </a:solidFill>
                      </a:endParaRPr>
                    </a:p>
                  </a:txBody>
                  <a:tcPr>
                    <a:solidFill>
                      <a:schemeClr val="accent6">
                        <a:lumMod val="40000"/>
                        <a:lumOff val="60000"/>
                      </a:schemeClr>
                    </a:solidFill>
                  </a:tcPr>
                </a:tc>
                <a:tc>
                  <a:txBody>
                    <a:bodyPr/>
                    <a:lstStyle/>
                    <a:p>
                      <a:pPr algn="ctr"/>
                      <a:endParaRPr lang="en-US" dirty="0">
                        <a:solidFill>
                          <a:schemeClr val="tx1"/>
                        </a:solidFill>
                      </a:endParaRPr>
                    </a:p>
                  </a:txBody>
                  <a:tcPr>
                    <a:solidFill>
                      <a:schemeClr val="accent6">
                        <a:lumMod val="40000"/>
                        <a:lumOff val="60000"/>
                      </a:schemeClr>
                    </a:solidFill>
                  </a:tcPr>
                </a:tc>
              </a:tr>
            </a:tbl>
          </a:graphicData>
        </a:graphic>
      </p:graphicFrame>
      <p:sp>
        <p:nvSpPr>
          <p:cNvPr id="3" name="TextBox 2"/>
          <p:cNvSpPr txBox="1"/>
          <p:nvPr/>
        </p:nvSpPr>
        <p:spPr>
          <a:xfrm>
            <a:off x="5791200" y="1981200"/>
            <a:ext cx="905569" cy="369332"/>
          </a:xfrm>
          <a:prstGeom prst="rect">
            <a:avLst/>
          </a:prstGeom>
          <a:noFill/>
        </p:spPr>
        <p:txBody>
          <a:bodyPr wrap="none" rtlCol="0">
            <a:spAutoFit/>
          </a:bodyPr>
          <a:lstStyle/>
          <a:p>
            <a:r>
              <a:rPr lang="en-US" dirty="0" smtClean="0"/>
              <a:t>Store-Q</a:t>
            </a:r>
            <a:endParaRPr lang="en-US" dirty="0"/>
          </a:p>
        </p:txBody>
      </p:sp>
      <p:sp>
        <p:nvSpPr>
          <p:cNvPr id="23" name="TextBox 22"/>
          <p:cNvSpPr txBox="1"/>
          <p:nvPr/>
        </p:nvSpPr>
        <p:spPr>
          <a:xfrm>
            <a:off x="5938826" y="2350532"/>
            <a:ext cx="690574" cy="369332"/>
          </a:xfrm>
          <a:prstGeom prst="rect">
            <a:avLst/>
          </a:prstGeom>
          <a:noFill/>
        </p:spPr>
        <p:txBody>
          <a:bodyPr wrap="none" rtlCol="0">
            <a:spAutoFit/>
          </a:bodyPr>
          <a:lstStyle/>
          <a:p>
            <a:r>
              <a:rPr lang="en-US" dirty="0" err="1" smtClean="0"/>
              <a:t>Inv</a:t>
            </a:r>
            <a:r>
              <a:rPr lang="en-US" dirty="0" smtClean="0"/>
              <a:t>-Q</a:t>
            </a:r>
            <a:endParaRPr lang="en-US" dirty="0"/>
          </a:p>
        </p:txBody>
      </p:sp>
      <p:sp>
        <p:nvSpPr>
          <p:cNvPr id="24" name="Rectangle 23"/>
          <p:cNvSpPr/>
          <p:nvPr/>
        </p:nvSpPr>
        <p:spPr>
          <a:xfrm>
            <a:off x="4953000" y="4191000"/>
            <a:ext cx="2590800" cy="304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Read Resp. (data = 1)</a:t>
            </a:r>
            <a:endParaRPr lang="en-US" dirty="0">
              <a:solidFill>
                <a:schemeClr val="tx1"/>
              </a:solidFill>
            </a:endParaRPr>
          </a:p>
        </p:txBody>
      </p:sp>
      <p:sp>
        <p:nvSpPr>
          <p:cNvPr id="25" name="TextBox 24"/>
          <p:cNvSpPr txBox="1"/>
          <p:nvPr/>
        </p:nvSpPr>
        <p:spPr>
          <a:xfrm>
            <a:off x="7543800" y="4114800"/>
            <a:ext cx="490840" cy="369332"/>
          </a:xfrm>
          <a:prstGeom prst="rect">
            <a:avLst/>
          </a:prstGeom>
          <a:noFill/>
        </p:spPr>
        <p:txBody>
          <a:bodyPr wrap="none" rtlCol="0">
            <a:spAutoFit/>
          </a:bodyPr>
          <a:lstStyle/>
          <a:p>
            <a:r>
              <a:rPr lang="en-US" dirty="0" smtClean="0"/>
              <a:t>ICB</a:t>
            </a:r>
            <a:endParaRPr lang="en-US" dirty="0"/>
          </a:p>
        </p:txBody>
      </p:sp>
      <p:sp>
        <p:nvSpPr>
          <p:cNvPr id="27" name="TextBox 26"/>
          <p:cNvSpPr txBox="1"/>
          <p:nvPr/>
        </p:nvSpPr>
        <p:spPr>
          <a:xfrm>
            <a:off x="990600" y="3641972"/>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dirty="0" smtClean="0"/>
              <a:t>    data = 1;</a:t>
            </a:r>
          </a:p>
          <a:p>
            <a:r>
              <a:rPr lang="en-US" sz="1200" dirty="0"/>
              <a:t> </a:t>
            </a:r>
            <a:r>
              <a:rPr lang="en-US" sz="1200" dirty="0" smtClean="0"/>
              <a:t>   __</a:t>
            </a:r>
            <a:r>
              <a:rPr lang="en-US" sz="1200" dirty="0" err="1" smtClean="0"/>
              <a:t>mb_release</a:t>
            </a:r>
            <a:r>
              <a:rPr lang="en-US" sz="1200" dirty="0" smtClean="0"/>
              <a:t>();</a:t>
            </a:r>
          </a:p>
          <a:p>
            <a:r>
              <a:rPr lang="en-US" sz="1200" dirty="0" smtClean="0"/>
              <a:t>    flag = 1;</a:t>
            </a:r>
          </a:p>
          <a:p>
            <a:r>
              <a:rPr lang="en-US" sz="1200" b="1" dirty="0" smtClean="0">
                <a:solidFill>
                  <a:srgbClr val="FF0000"/>
                </a:solidFill>
              </a:rPr>
              <a:t>}</a:t>
            </a:r>
            <a:endParaRPr lang="en-US" sz="1200" b="1" dirty="0">
              <a:solidFill>
                <a:srgbClr val="FF0000"/>
              </a:solidFill>
            </a:endParaRPr>
          </a:p>
        </p:txBody>
      </p:sp>
      <p:sp>
        <p:nvSpPr>
          <p:cNvPr id="28" name="TextBox 27"/>
          <p:cNvSpPr txBox="1"/>
          <p:nvPr/>
        </p:nvSpPr>
        <p:spPr>
          <a:xfrm>
            <a:off x="990600" y="5004137"/>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dirty="0" smtClean="0"/>
              <a:t>    while (flag == 0);</a:t>
            </a:r>
          </a:p>
          <a:p>
            <a:r>
              <a:rPr lang="en-US" sz="1200" dirty="0"/>
              <a:t> </a:t>
            </a:r>
            <a:r>
              <a:rPr lang="en-US" sz="1200" dirty="0" smtClean="0"/>
              <a:t>   __</a:t>
            </a:r>
            <a:r>
              <a:rPr lang="en-US" sz="1200" dirty="0" err="1" smtClean="0"/>
              <a:t>mb_acquire</a:t>
            </a:r>
            <a:r>
              <a:rPr lang="en-US" sz="1200" dirty="0" smtClean="0"/>
              <a:t>();</a:t>
            </a:r>
          </a:p>
          <a:p>
            <a:r>
              <a:rPr lang="en-US" sz="1200" b="1" dirty="0" smtClean="0">
                <a:solidFill>
                  <a:srgbClr val="FF0000"/>
                </a:solidFill>
              </a:rPr>
              <a:t>    assert(data);</a:t>
            </a:r>
          </a:p>
          <a:p>
            <a:r>
              <a:rPr lang="en-US" sz="1200" dirty="0" smtClean="0"/>
              <a:t>}</a:t>
            </a:r>
            <a:endParaRPr lang="en-US" sz="1200" dirty="0"/>
          </a:p>
        </p:txBody>
      </p:sp>
      <p:sp>
        <p:nvSpPr>
          <p:cNvPr id="26" name="Down Arrow 25"/>
          <p:cNvSpPr/>
          <p:nvPr/>
        </p:nvSpPr>
        <p:spPr>
          <a:xfrm rot="10800000">
            <a:off x="6858000" y="3659372"/>
            <a:ext cx="3810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302152035"/>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Solutions (Memory Barriers)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Two types</a:t>
            </a:r>
          </a:p>
          <a:p>
            <a:pPr lvl="1"/>
            <a:r>
              <a:rPr lang="en-US" dirty="0" smtClean="0"/>
              <a:t>Release Semantic</a:t>
            </a:r>
          </a:p>
          <a:p>
            <a:pPr lvl="2"/>
            <a:r>
              <a:rPr lang="en-US" dirty="0" smtClean="0"/>
              <a:t>Flush Store Q</a:t>
            </a:r>
          </a:p>
          <a:p>
            <a:pPr lvl="2"/>
            <a:r>
              <a:rPr lang="en-US" dirty="0" smtClean="0"/>
              <a:t>Producer behavior</a:t>
            </a:r>
          </a:p>
          <a:p>
            <a:pPr lvl="2"/>
            <a:r>
              <a:rPr lang="en-US" dirty="0" smtClean="0"/>
              <a:t>Prevent compiler from moving stores across barrier</a:t>
            </a:r>
          </a:p>
          <a:p>
            <a:pPr lvl="1"/>
            <a:endParaRPr lang="en-US" dirty="0" smtClean="0"/>
          </a:p>
          <a:p>
            <a:pPr lvl="1"/>
            <a:r>
              <a:rPr lang="en-US" dirty="0" smtClean="0"/>
              <a:t>Acquire Semantic</a:t>
            </a:r>
          </a:p>
          <a:p>
            <a:pPr lvl="2"/>
            <a:r>
              <a:rPr lang="en-US" dirty="0" smtClean="0"/>
              <a:t>Flush Cache Invalidate Q </a:t>
            </a:r>
          </a:p>
          <a:p>
            <a:pPr lvl="2"/>
            <a:r>
              <a:rPr lang="en-US" dirty="0" smtClean="0"/>
              <a:t>Prior Loads Complete</a:t>
            </a:r>
          </a:p>
          <a:p>
            <a:pPr lvl="2"/>
            <a:r>
              <a:rPr lang="en-US" dirty="0" smtClean="0"/>
              <a:t>Consumer behavior</a:t>
            </a:r>
          </a:p>
          <a:p>
            <a:pPr lvl="2"/>
            <a:r>
              <a:rPr lang="en-US" dirty="0" smtClean="0"/>
              <a:t>Prevent compiler from moving loads across barrier</a:t>
            </a:r>
          </a:p>
          <a:p>
            <a:pPr lvl="2"/>
            <a:endParaRPr lang="en-US" dirty="0" smtClean="0"/>
          </a:p>
          <a:p>
            <a:pPr lvl="1"/>
            <a:endParaRPr lang="en-US" dirty="0" smtClean="0"/>
          </a:p>
          <a:p>
            <a:pPr lvl="1"/>
            <a:endParaRPr lang="en-US" dirty="0" smtClean="0"/>
          </a:p>
        </p:txBody>
      </p:sp>
      <p:sp>
        <p:nvSpPr>
          <p:cNvPr id="4" name="TextBox 3"/>
          <p:cNvSpPr txBox="1"/>
          <p:nvPr/>
        </p:nvSpPr>
        <p:spPr>
          <a:xfrm>
            <a:off x="5865628" y="1828800"/>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dirty="0" smtClean="0"/>
              <a:t>    data = 1;</a:t>
            </a:r>
          </a:p>
          <a:p>
            <a:r>
              <a:rPr lang="en-US" sz="1200" b="1" dirty="0">
                <a:solidFill>
                  <a:srgbClr val="FF0000"/>
                </a:solidFill>
              </a:rPr>
              <a:t> </a:t>
            </a:r>
            <a:r>
              <a:rPr lang="en-US" sz="1200" b="1" dirty="0" smtClean="0">
                <a:solidFill>
                  <a:srgbClr val="FF0000"/>
                </a:solidFill>
              </a:rPr>
              <a:t>   __</a:t>
            </a:r>
            <a:r>
              <a:rPr lang="en-US" sz="1200" b="1" dirty="0" err="1" smtClean="0">
                <a:solidFill>
                  <a:srgbClr val="FF0000"/>
                </a:solidFill>
              </a:rPr>
              <a:t>mb_release</a:t>
            </a:r>
            <a:r>
              <a:rPr lang="en-US" sz="1200" b="1" dirty="0" smtClean="0">
                <a:solidFill>
                  <a:srgbClr val="FF0000"/>
                </a:solidFill>
              </a:rPr>
              <a:t>();</a:t>
            </a:r>
          </a:p>
          <a:p>
            <a:r>
              <a:rPr lang="en-US" sz="1200" dirty="0" smtClean="0"/>
              <a:t>    flag = 1;</a:t>
            </a:r>
          </a:p>
          <a:p>
            <a:r>
              <a:rPr lang="en-US" sz="1200" dirty="0" smtClean="0"/>
              <a:t>}</a:t>
            </a:r>
            <a:endParaRPr lang="en-US" sz="1200" dirty="0"/>
          </a:p>
        </p:txBody>
      </p:sp>
      <p:sp>
        <p:nvSpPr>
          <p:cNvPr id="5" name="TextBox 4"/>
          <p:cNvSpPr txBox="1"/>
          <p:nvPr/>
        </p:nvSpPr>
        <p:spPr>
          <a:xfrm>
            <a:off x="5867400" y="4114800"/>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dirty="0" smtClean="0"/>
              <a:t>    while (flag == 0);</a:t>
            </a:r>
          </a:p>
          <a:p>
            <a:r>
              <a:rPr lang="en-US" sz="1200" b="1" dirty="0">
                <a:solidFill>
                  <a:srgbClr val="FF0000"/>
                </a:solidFill>
              </a:rPr>
              <a:t> </a:t>
            </a:r>
            <a:r>
              <a:rPr lang="en-US" sz="1200" b="1" dirty="0" smtClean="0">
                <a:solidFill>
                  <a:srgbClr val="FF0000"/>
                </a:solidFill>
              </a:rPr>
              <a:t>   __</a:t>
            </a:r>
            <a:r>
              <a:rPr lang="en-US" sz="1200" b="1" dirty="0" err="1" smtClean="0">
                <a:solidFill>
                  <a:srgbClr val="FF0000"/>
                </a:solidFill>
              </a:rPr>
              <a:t>mb_acquire</a:t>
            </a:r>
            <a:r>
              <a:rPr lang="en-US" sz="1200" b="1" dirty="0" smtClean="0">
                <a:solidFill>
                  <a:srgbClr val="FF0000"/>
                </a:solidFill>
              </a:rPr>
              <a:t>();</a:t>
            </a:r>
          </a:p>
          <a:p>
            <a:r>
              <a:rPr lang="en-US" sz="1200" dirty="0" smtClean="0"/>
              <a:t>    assert(data);</a:t>
            </a:r>
          </a:p>
          <a:p>
            <a:r>
              <a:rPr lang="en-US" sz="1200" dirty="0" smtClean="0"/>
              <a:t>}</a:t>
            </a:r>
            <a:endParaRPr lang="en-US" sz="1200" dirty="0"/>
          </a:p>
        </p:txBody>
      </p:sp>
    </p:spTree>
    <p:extLst>
      <p:ext uri="{BB962C8B-B14F-4D97-AF65-F5344CB8AC3E}">
        <p14:creationId xmlns:p14="http://schemas.microsoft.com/office/powerpoint/2010/main" xmlns="" val="2092745132"/>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Memory Barriers – Release Semantics</a:t>
            </a:r>
            <a:endParaRPr lang="en-US" dirty="0"/>
          </a:p>
        </p:txBody>
      </p:sp>
      <p:sp>
        <p:nvSpPr>
          <p:cNvPr id="3" name="Content Placeholder 2"/>
          <p:cNvSpPr>
            <a:spLocks noGrp="1"/>
          </p:cNvSpPr>
          <p:nvPr>
            <p:ph idx="1"/>
          </p:nvPr>
        </p:nvSpPr>
        <p:spPr/>
        <p:txBody>
          <a:bodyPr>
            <a:normAutofit/>
          </a:bodyPr>
          <a:lstStyle/>
          <a:p>
            <a:pPr>
              <a:defRPr/>
            </a:pPr>
            <a:r>
              <a:rPr lang="en-US" sz="2000" dirty="0" smtClean="0"/>
              <a:t>Prevents </a:t>
            </a:r>
            <a:r>
              <a:rPr lang="en-US" sz="2000" dirty="0"/>
              <a:t>reordering of writes by compiler </a:t>
            </a:r>
            <a:r>
              <a:rPr lang="en-US" sz="2000" i="1" dirty="0"/>
              <a:t>or</a:t>
            </a:r>
            <a:r>
              <a:rPr lang="en-US" sz="2000" dirty="0"/>
              <a:t> CPU</a:t>
            </a:r>
          </a:p>
          <a:p>
            <a:pPr lvl="1">
              <a:buFont typeface="Arial" charset="0"/>
              <a:buChar char="•"/>
              <a:defRPr/>
            </a:pPr>
            <a:r>
              <a:rPr lang="en-US" sz="1800" dirty="0" smtClean="0"/>
              <a:t>Used </a:t>
            </a:r>
            <a:r>
              <a:rPr lang="en-US" sz="1800" dirty="0"/>
              <a:t>when handing out access to </a:t>
            </a:r>
            <a:r>
              <a:rPr lang="en-US" sz="1800" dirty="0" smtClean="0"/>
              <a:t>data</a:t>
            </a:r>
            <a:endParaRPr lang="en-US" sz="1800" dirty="0"/>
          </a:p>
          <a:p>
            <a:pPr>
              <a:defRPr/>
            </a:pPr>
            <a:r>
              <a:rPr lang="en-US" sz="2000" dirty="0"/>
              <a:t>x86/x64: _</a:t>
            </a:r>
            <a:r>
              <a:rPr lang="en-US" sz="2000" dirty="0" err="1"/>
              <a:t>ReadWriteBarrier</a:t>
            </a:r>
            <a:r>
              <a:rPr lang="en-US" sz="2000" dirty="0" smtClean="0"/>
              <a:t>(); _</a:t>
            </a:r>
            <a:r>
              <a:rPr lang="en-US" sz="2000" dirty="0" err="1" smtClean="0"/>
              <a:t>mm_sfence</a:t>
            </a:r>
            <a:r>
              <a:rPr lang="en-US" sz="2000" dirty="0" smtClean="0"/>
              <a:t>();</a:t>
            </a:r>
            <a:endParaRPr lang="en-US" sz="2000" dirty="0"/>
          </a:p>
          <a:p>
            <a:pPr lvl="1">
              <a:buFont typeface="Arial" charset="0"/>
              <a:buChar char="•"/>
              <a:defRPr/>
            </a:pPr>
            <a:r>
              <a:rPr lang="en-US" sz="1800" dirty="0" smtClean="0"/>
              <a:t>Compiler </a:t>
            </a:r>
            <a:r>
              <a:rPr lang="en-US" sz="1800" dirty="0"/>
              <a:t>intrinsic, prevents compiler </a:t>
            </a:r>
            <a:r>
              <a:rPr lang="en-US" sz="1800" dirty="0" smtClean="0"/>
              <a:t>reordering</a:t>
            </a:r>
          </a:p>
          <a:p>
            <a:pPr>
              <a:defRPr/>
            </a:pPr>
            <a:r>
              <a:rPr lang="en-US" sz="2000" dirty="0" smtClean="0"/>
              <a:t>PowerPC</a:t>
            </a:r>
            <a:r>
              <a:rPr lang="en-US" sz="2000" dirty="0"/>
              <a:t>: __</a:t>
            </a:r>
            <a:r>
              <a:rPr lang="en-US" sz="2000" dirty="0" err="1"/>
              <a:t>lwsync</a:t>
            </a:r>
            <a:r>
              <a:rPr lang="en-US" sz="2000" dirty="0"/>
              <a:t>();</a:t>
            </a:r>
          </a:p>
          <a:p>
            <a:pPr lvl="1">
              <a:buFont typeface="Arial" charset="0"/>
              <a:buChar char="•"/>
              <a:defRPr/>
            </a:pPr>
            <a:r>
              <a:rPr lang="en-US" sz="1800" dirty="0" smtClean="0"/>
              <a:t>Hardware </a:t>
            </a:r>
            <a:r>
              <a:rPr lang="en-US" sz="1800" dirty="0"/>
              <a:t>barrier, prevents CPU write </a:t>
            </a:r>
            <a:r>
              <a:rPr lang="en-US" sz="1800" dirty="0" smtClean="0"/>
              <a:t>reordering</a:t>
            </a:r>
          </a:p>
          <a:p>
            <a:pPr>
              <a:defRPr/>
            </a:pPr>
            <a:r>
              <a:rPr lang="en-US" sz="2000" b="1" dirty="0"/>
              <a:t>Positioning is crucial!</a:t>
            </a:r>
          </a:p>
          <a:p>
            <a:pPr lvl="1">
              <a:buFont typeface="Arial" charset="0"/>
              <a:buChar char="•"/>
              <a:defRPr/>
            </a:pPr>
            <a:r>
              <a:rPr lang="en-US" sz="1800" b="1" dirty="0"/>
              <a:t>Write the </a:t>
            </a:r>
            <a:r>
              <a:rPr lang="en-US" sz="1800" b="1" dirty="0" smtClean="0"/>
              <a:t>data</a:t>
            </a:r>
          </a:p>
          <a:p>
            <a:pPr lvl="1">
              <a:buFont typeface="Arial" charset="0"/>
              <a:buChar char="•"/>
              <a:defRPr/>
            </a:pPr>
            <a:r>
              <a:rPr lang="en-US" sz="1800" b="1" dirty="0" smtClean="0"/>
              <a:t>__</a:t>
            </a:r>
            <a:r>
              <a:rPr lang="en-US" sz="1800" b="1" dirty="0" err="1" smtClean="0"/>
              <a:t>mb_release</a:t>
            </a:r>
            <a:r>
              <a:rPr lang="en-US" sz="1800" b="1" dirty="0" smtClean="0"/>
              <a:t>()</a:t>
            </a:r>
          </a:p>
          <a:p>
            <a:pPr lvl="1">
              <a:buFont typeface="Arial" charset="0"/>
              <a:buChar char="•"/>
              <a:defRPr/>
            </a:pPr>
            <a:r>
              <a:rPr lang="en-US" sz="1800" b="1" dirty="0" smtClean="0"/>
              <a:t>Write </a:t>
            </a:r>
            <a:r>
              <a:rPr lang="en-US" sz="1800" b="1" dirty="0"/>
              <a:t>the control value</a:t>
            </a:r>
            <a:endParaRPr lang="en-US" b="1" dirty="0" smtClean="0"/>
          </a:p>
          <a:p>
            <a:pPr lvl="1"/>
            <a:endParaRPr lang="en-US" dirty="0" smtClean="0"/>
          </a:p>
          <a:p>
            <a:pPr lvl="1">
              <a:buFont typeface="Arial" charset="0"/>
              <a:buChar char="•"/>
              <a:defRPr/>
            </a:pPr>
            <a:endParaRPr lang="en-US" sz="1800" dirty="0"/>
          </a:p>
        </p:txBody>
      </p:sp>
      <p:sp>
        <p:nvSpPr>
          <p:cNvPr id="4" name="TextBox 3"/>
          <p:cNvSpPr txBox="1"/>
          <p:nvPr/>
        </p:nvSpPr>
        <p:spPr>
          <a:xfrm>
            <a:off x="6477000" y="2133600"/>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foo()</a:t>
            </a:r>
          </a:p>
          <a:p>
            <a:r>
              <a:rPr lang="en-US" sz="1200" dirty="0" smtClean="0"/>
              <a:t>{</a:t>
            </a:r>
          </a:p>
          <a:p>
            <a:r>
              <a:rPr lang="en-US" sz="1200" dirty="0" smtClean="0"/>
              <a:t>    data = 1;</a:t>
            </a:r>
          </a:p>
          <a:p>
            <a:r>
              <a:rPr lang="en-US" sz="1200" b="1" dirty="0">
                <a:solidFill>
                  <a:srgbClr val="FF0000"/>
                </a:solidFill>
              </a:rPr>
              <a:t> </a:t>
            </a:r>
            <a:r>
              <a:rPr lang="en-US" sz="1200" b="1" dirty="0" smtClean="0">
                <a:solidFill>
                  <a:srgbClr val="FF0000"/>
                </a:solidFill>
              </a:rPr>
              <a:t>   __</a:t>
            </a:r>
            <a:r>
              <a:rPr lang="en-US" sz="1200" b="1" dirty="0" err="1" smtClean="0">
                <a:solidFill>
                  <a:srgbClr val="FF0000"/>
                </a:solidFill>
              </a:rPr>
              <a:t>mb_release</a:t>
            </a:r>
            <a:r>
              <a:rPr lang="en-US" sz="1200" b="1" dirty="0" smtClean="0">
                <a:solidFill>
                  <a:srgbClr val="FF0000"/>
                </a:solidFill>
              </a:rPr>
              <a:t>();</a:t>
            </a:r>
          </a:p>
          <a:p>
            <a:r>
              <a:rPr lang="en-US" sz="1200" dirty="0" smtClean="0"/>
              <a:t>    flag = 1;</a:t>
            </a:r>
          </a:p>
          <a:p>
            <a:r>
              <a:rPr lang="en-US" sz="1200" dirty="0" smtClean="0"/>
              <a:t>}</a:t>
            </a:r>
            <a:endParaRPr lang="en-US" sz="1200" dirty="0"/>
          </a:p>
        </p:txBody>
      </p:sp>
    </p:spTree>
    <p:extLst>
      <p:ext uri="{BB962C8B-B14F-4D97-AF65-F5344CB8AC3E}">
        <p14:creationId xmlns:p14="http://schemas.microsoft.com/office/powerpoint/2010/main" xmlns="" val="1651787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Memory Barriers – Acquire Semantics</a:t>
            </a:r>
            <a:endParaRPr lang="en-US" dirty="0"/>
          </a:p>
        </p:txBody>
      </p:sp>
      <p:sp>
        <p:nvSpPr>
          <p:cNvPr id="3" name="Content Placeholder 2"/>
          <p:cNvSpPr>
            <a:spLocks noGrp="1"/>
          </p:cNvSpPr>
          <p:nvPr>
            <p:ph idx="1"/>
          </p:nvPr>
        </p:nvSpPr>
        <p:spPr/>
        <p:txBody>
          <a:bodyPr>
            <a:normAutofit lnSpcReduction="10000"/>
          </a:bodyPr>
          <a:lstStyle/>
          <a:p>
            <a:pPr>
              <a:defRPr/>
            </a:pPr>
            <a:r>
              <a:rPr lang="en-US" sz="2000" dirty="0" smtClean="0"/>
              <a:t>Prevents </a:t>
            </a:r>
            <a:r>
              <a:rPr lang="en-US" sz="2000" dirty="0"/>
              <a:t>reordering of reads by compiler </a:t>
            </a:r>
            <a:r>
              <a:rPr lang="en-US" sz="2000" i="1" dirty="0"/>
              <a:t>or</a:t>
            </a:r>
            <a:r>
              <a:rPr lang="en-US" sz="2000" dirty="0"/>
              <a:t> CPU</a:t>
            </a:r>
          </a:p>
          <a:p>
            <a:pPr lvl="1">
              <a:buFont typeface="Arial" charset="0"/>
              <a:buChar char="•"/>
              <a:defRPr/>
            </a:pPr>
            <a:r>
              <a:rPr lang="en-US" sz="1800" dirty="0" smtClean="0"/>
              <a:t>Used </a:t>
            </a:r>
            <a:r>
              <a:rPr lang="en-US" sz="1800" dirty="0"/>
              <a:t>when gaining access to </a:t>
            </a:r>
            <a:r>
              <a:rPr lang="en-US" sz="1800" dirty="0" smtClean="0"/>
              <a:t>data</a:t>
            </a:r>
            <a:endParaRPr lang="en-US" sz="1800" dirty="0"/>
          </a:p>
          <a:p>
            <a:pPr>
              <a:defRPr/>
            </a:pPr>
            <a:r>
              <a:rPr lang="en-US" sz="2000" dirty="0"/>
              <a:t>x86/x64: _</a:t>
            </a:r>
            <a:r>
              <a:rPr lang="en-US" sz="2000" dirty="0" err="1" smtClean="0"/>
              <a:t>ReadWriteBarrier</a:t>
            </a:r>
            <a:r>
              <a:rPr lang="en-US" sz="2000" dirty="0" smtClean="0"/>
              <a:t>();</a:t>
            </a:r>
            <a:r>
              <a:rPr lang="en-US" sz="2000" dirty="0"/>
              <a:t> _</a:t>
            </a:r>
            <a:r>
              <a:rPr lang="en-US" sz="2000" dirty="0" err="1" smtClean="0"/>
              <a:t>mm_lfence</a:t>
            </a:r>
            <a:r>
              <a:rPr lang="en-US" sz="2000" dirty="0" smtClean="0"/>
              <a:t>();</a:t>
            </a:r>
            <a:endParaRPr lang="en-US" sz="2000" dirty="0"/>
          </a:p>
          <a:p>
            <a:pPr lvl="1">
              <a:buFont typeface="Arial" charset="0"/>
              <a:buChar char="•"/>
              <a:defRPr/>
            </a:pPr>
            <a:r>
              <a:rPr lang="en-US" sz="1800" dirty="0" smtClean="0"/>
              <a:t>Compiler </a:t>
            </a:r>
            <a:r>
              <a:rPr lang="en-US" sz="1800" dirty="0"/>
              <a:t>intrinsic, prevents compiler </a:t>
            </a:r>
            <a:r>
              <a:rPr lang="en-US" sz="1800" dirty="0" smtClean="0"/>
              <a:t>reordering</a:t>
            </a:r>
            <a:endParaRPr lang="en-US" sz="1800" dirty="0"/>
          </a:p>
          <a:p>
            <a:pPr>
              <a:defRPr/>
            </a:pPr>
            <a:r>
              <a:rPr lang="en-US" sz="2000" dirty="0"/>
              <a:t>PowerPC: __</a:t>
            </a:r>
            <a:r>
              <a:rPr lang="en-US" sz="2000" dirty="0" err="1"/>
              <a:t>lwsync</a:t>
            </a:r>
            <a:r>
              <a:rPr lang="en-US" sz="2000" dirty="0"/>
              <a:t>(); or </a:t>
            </a:r>
            <a:r>
              <a:rPr lang="en-US" sz="2000" dirty="0" err="1"/>
              <a:t>isync</a:t>
            </a:r>
            <a:r>
              <a:rPr lang="en-US" sz="2000" dirty="0"/>
              <a:t>();</a:t>
            </a:r>
          </a:p>
          <a:p>
            <a:pPr lvl="1">
              <a:buFont typeface="Arial" charset="0"/>
              <a:buChar char="•"/>
              <a:defRPr/>
            </a:pPr>
            <a:r>
              <a:rPr lang="en-US" sz="1800" dirty="0" smtClean="0"/>
              <a:t>Hardware </a:t>
            </a:r>
            <a:r>
              <a:rPr lang="en-US" sz="1800" dirty="0"/>
              <a:t>barrier, prevents CPU read </a:t>
            </a:r>
            <a:r>
              <a:rPr lang="en-US" sz="1800" dirty="0" smtClean="0"/>
              <a:t>reordering</a:t>
            </a:r>
          </a:p>
          <a:p>
            <a:pPr lvl="1">
              <a:buFont typeface="Arial" charset="0"/>
              <a:buChar char="•"/>
              <a:defRPr/>
            </a:pPr>
            <a:r>
              <a:rPr lang="en-US" sz="1800" dirty="0" smtClean="0"/>
              <a:t>__</a:t>
            </a:r>
            <a:r>
              <a:rPr lang="en-US" sz="1800" dirty="0" err="1" smtClean="0"/>
              <a:t>lwsync</a:t>
            </a:r>
            <a:r>
              <a:rPr lang="en-US" sz="1800" dirty="0" smtClean="0"/>
              <a:t>()</a:t>
            </a:r>
          </a:p>
          <a:p>
            <a:pPr lvl="2">
              <a:buFont typeface="Arial" charset="0"/>
              <a:buChar char="•"/>
              <a:defRPr/>
            </a:pPr>
            <a:r>
              <a:rPr lang="en-US" sz="1400" dirty="0" smtClean="0"/>
              <a:t>This syncs the Store Q, </a:t>
            </a:r>
            <a:r>
              <a:rPr lang="en-US" sz="1400" dirty="0" err="1" smtClean="0"/>
              <a:t>Inv</a:t>
            </a:r>
            <a:r>
              <a:rPr lang="en-US" sz="1400" dirty="0" smtClean="0"/>
              <a:t> Q and waits for Loads</a:t>
            </a:r>
          </a:p>
          <a:p>
            <a:pPr lvl="1">
              <a:buFont typeface="Arial" charset="0"/>
              <a:buChar char="•"/>
              <a:defRPr/>
            </a:pPr>
            <a:r>
              <a:rPr lang="en-US" sz="1800" dirty="0" smtClean="0"/>
              <a:t>__</a:t>
            </a:r>
            <a:r>
              <a:rPr lang="en-US" sz="1800" dirty="0" err="1" smtClean="0"/>
              <a:t>isync</a:t>
            </a:r>
            <a:r>
              <a:rPr lang="en-US" sz="1800" dirty="0" smtClean="0"/>
              <a:t>()</a:t>
            </a:r>
          </a:p>
          <a:p>
            <a:pPr lvl="2">
              <a:buFont typeface="Arial" charset="0"/>
              <a:buChar char="•"/>
              <a:defRPr/>
            </a:pPr>
            <a:r>
              <a:rPr lang="en-US" sz="1400" dirty="0" smtClean="0"/>
              <a:t>This empties the </a:t>
            </a:r>
            <a:r>
              <a:rPr lang="en-US" sz="1400" dirty="0" err="1" smtClean="0"/>
              <a:t>Inv</a:t>
            </a:r>
            <a:r>
              <a:rPr lang="en-US" sz="1400" dirty="0" smtClean="0"/>
              <a:t> Q and clears the I-cache. This in turn prevent instruction prefetching and therefore speculative loads. This guarantees that any data read after is up to date.</a:t>
            </a:r>
          </a:p>
          <a:p>
            <a:pPr>
              <a:defRPr/>
            </a:pPr>
            <a:r>
              <a:rPr lang="en-US" sz="2000" b="1" dirty="0"/>
              <a:t>Positioning is crucial!</a:t>
            </a:r>
          </a:p>
          <a:p>
            <a:pPr lvl="1">
              <a:buFont typeface="Arial" charset="0"/>
              <a:buChar char="•"/>
              <a:defRPr/>
            </a:pPr>
            <a:r>
              <a:rPr lang="en-US" sz="1800" b="1" dirty="0"/>
              <a:t>Read the control </a:t>
            </a:r>
            <a:r>
              <a:rPr lang="en-US" sz="1800" b="1" dirty="0" smtClean="0"/>
              <a:t>value</a:t>
            </a:r>
          </a:p>
          <a:p>
            <a:pPr lvl="1">
              <a:buFont typeface="Arial" charset="0"/>
              <a:buChar char="•"/>
              <a:defRPr/>
            </a:pPr>
            <a:r>
              <a:rPr lang="en-US" sz="1800" b="1" dirty="0" smtClean="0"/>
              <a:t>__</a:t>
            </a:r>
            <a:r>
              <a:rPr lang="en-US" sz="1800" b="1" dirty="0" err="1" smtClean="0"/>
              <a:t>mb_acquire</a:t>
            </a:r>
            <a:r>
              <a:rPr lang="en-US" sz="1800" b="1" dirty="0" smtClean="0"/>
              <a:t>()</a:t>
            </a:r>
          </a:p>
          <a:p>
            <a:pPr lvl="1">
              <a:buFont typeface="Arial" charset="0"/>
              <a:buChar char="•"/>
              <a:defRPr/>
            </a:pPr>
            <a:r>
              <a:rPr lang="en-US" sz="1800" b="1" dirty="0" smtClean="0"/>
              <a:t>Read </a:t>
            </a:r>
            <a:r>
              <a:rPr lang="en-US" sz="1800" b="1" dirty="0"/>
              <a:t>the data</a:t>
            </a:r>
          </a:p>
          <a:p>
            <a:pPr marL="457200" lvl="1" indent="0">
              <a:buNone/>
              <a:defRPr/>
            </a:pPr>
            <a:endParaRPr lang="en-US" sz="1800" dirty="0"/>
          </a:p>
          <a:p>
            <a:pPr lvl="1"/>
            <a:endParaRPr lang="en-US" dirty="0" smtClean="0"/>
          </a:p>
          <a:p>
            <a:pPr lvl="1"/>
            <a:endParaRPr lang="en-US" dirty="0" smtClean="0"/>
          </a:p>
          <a:p>
            <a:pPr marL="457200" lvl="1" indent="0">
              <a:buNone/>
              <a:defRPr/>
            </a:pPr>
            <a:endParaRPr lang="en-US" sz="1800" dirty="0" smtClean="0"/>
          </a:p>
          <a:p>
            <a:pPr marL="457200" lvl="1" indent="0">
              <a:buNone/>
              <a:defRPr/>
            </a:pPr>
            <a:endParaRPr lang="en-US" dirty="0" smtClean="0"/>
          </a:p>
          <a:p>
            <a:pPr lvl="1"/>
            <a:endParaRPr lang="en-US" dirty="0" smtClean="0"/>
          </a:p>
        </p:txBody>
      </p:sp>
      <p:sp>
        <p:nvSpPr>
          <p:cNvPr id="5" name="TextBox 4"/>
          <p:cNvSpPr txBox="1"/>
          <p:nvPr/>
        </p:nvSpPr>
        <p:spPr>
          <a:xfrm>
            <a:off x="6477000" y="2133600"/>
            <a:ext cx="1905000" cy="1200329"/>
          </a:xfrm>
          <a:prstGeom prst="rect">
            <a:avLst/>
          </a:prstGeom>
          <a:solidFill>
            <a:schemeClr val="accent6">
              <a:lumMod val="40000"/>
              <a:lumOff val="60000"/>
            </a:schemeClr>
          </a:solidFill>
          <a:ln>
            <a:solidFill>
              <a:srgbClr val="002060"/>
            </a:solidFill>
          </a:ln>
        </p:spPr>
        <p:txBody>
          <a:bodyPr wrap="square" rtlCol="0">
            <a:spAutoFit/>
          </a:bodyPr>
          <a:lstStyle/>
          <a:p>
            <a:r>
              <a:rPr lang="en-US" sz="1200" dirty="0" smtClean="0"/>
              <a:t>void bar()</a:t>
            </a:r>
          </a:p>
          <a:p>
            <a:r>
              <a:rPr lang="en-US" sz="1200" dirty="0" smtClean="0"/>
              <a:t>{</a:t>
            </a:r>
          </a:p>
          <a:p>
            <a:r>
              <a:rPr lang="en-US" sz="1200" dirty="0" smtClean="0"/>
              <a:t>    while (flag == 0);</a:t>
            </a:r>
          </a:p>
          <a:p>
            <a:r>
              <a:rPr lang="en-US" sz="1200" b="1" dirty="0">
                <a:solidFill>
                  <a:srgbClr val="FF0000"/>
                </a:solidFill>
              </a:rPr>
              <a:t> </a:t>
            </a:r>
            <a:r>
              <a:rPr lang="en-US" sz="1200" b="1" dirty="0" smtClean="0">
                <a:solidFill>
                  <a:srgbClr val="FF0000"/>
                </a:solidFill>
              </a:rPr>
              <a:t>   __</a:t>
            </a:r>
            <a:r>
              <a:rPr lang="en-US" sz="1200" b="1" dirty="0" err="1" smtClean="0">
                <a:solidFill>
                  <a:srgbClr val="FF0000"/>
                </a:solidFill>
              </a:rPr>
              <a:t>mb_acquire</a:t>
            </a:r>
            <a:r>
              <a:rPr lang="en-US" sz="1200" b="1" dirty="0" smtClean="0">
                <a:solidFill>
                  <a:srgbClr val="FF0000"/>
                </a:solidFill>
              </a:rPr>
              <a:t>();</a:t>
            </a:r>
          </a:p>
          <a:p>
            <a:r>
              <a:rPr lang="en-US" sz="1200" dirty="0" smtClean="0"/>
              <a:t>    assert(data);</a:t>
            </a:r>
          </a:p>
          <a:p>
            <a:r>
              <a:rPr lang="en-US" sz="1200" dirty="0" smtClean="0"/>
              <a:t>}</a:t>
            </a:r>
            <a:endParaRPr lang="en-US" sz="1200" dirty="0"/>
          </a:p>
        </p:txBody>
      </p:sp>
    </p:spTree>
    <p:extLst>
      <p:ext uri="{BB962C8B-B14F-4D97-AF65-F5344CB8AC3E}">
        <p14:creationId xmlns:p14="http://schemas.microsoft.com/office/powerpoint/2010/main" xmlns="" val="2234167001"/>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quick note on __</a:t>
            </a:r>
            <a:r>
              <a:rPr lang="en-US" dirty="0" err="1" smtClean="0"/>
              <a:t>lwsync</a:t>
            </a:r>
            <a:r>
              <a:rPr lang="en-US" dirty="0" smtClean="0"/>
              <a:t>()</a:t>
            </a:r>
            <a:endParaRPr lang="en-US" dirty="0"/>
          </a:p>
        </p:txBody>
      </p:sp>
      <p:sp>
        <p:nvSpPr>
          <p:cNvPr id="3" name="Content Placeholder 2"/>
          <p:cNvSpPr>
            <a:spLocks noGrp="1"/>
          </p:cNvSpPr>
          <p:nvPr>
            <p:ph idx="1"/>
          </p:nvPr>
        </p:nvSpPr>
        <p:spPr/>
        <p:txBody>
          <a:bodyPr/>
          <a:lstStyle/>
          <a:p>
            <a:r>
              <a:rPr lang="en-US" dirty="0" smtClean="0"/>
              <a:t>It does NOT enforce ordering of LOADS following STORES</a:t>
            </a:r>
          </a:p>
          <a:p>
            <a:r>
              <a:rPr lang="en-US" dirty="0" smtClean="0"/>
              <a:t>Be careful on ‘acquire’ memory barriers</a:t>
            </a:r>
            <a:endParaRPr lang="en-US" dirty="0"/>
          </a:p>
        </p:txBody>
      </p:sp>
      <p:pic>
        <p:nvPicPr>
          <p:cNvPr id="3075"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09800" y="3276600"/>
            <a:ext cx="4313729" cy="252565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166338884"/>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False Sharing</a:t>
            </a:r>
            <a:endParaRPr lang="en-US" dirty="0"/>
          </a:p>
        </p:txBody>
      </p:sp>
      <p:sp>
        <p:nvSpPr>
          <p:cNvPr id="3" name="Content Placeholder 2"/>
          <p:cNvSpPr>
            <a:spLocks noGrp="1"/>
          </p:cNvSpPr>
          <p:nvPr>
            <p:ph idx="1"/>
          </p:nvPr>
        </p:nvSpPr>
        <p:spPr/>
        <p:txBody>
          <a:bodyPr/>
          <a:lstStyle/>
          <a:p>
            <a:r>
              <a:rPr lang="en-US" dirty="0" smtClean="0"/>
              <a:t>Avoid having data members operated on by different cores on the same cache line</a:t>
            </a:r>
          </a:p>
          <a:p>
            <a:pPr lvl="1"/>
            <a:r>
              <a:rPr lang="en-US" dirty="0" smtClean="0"/>
              <a:t>Not doing this results in cache line ping-ponging and degrades performance</a:t>
            </a:r>
          </a:p>
          <a:p>
            <a:r>
              <a:rPr lang="en-US" dirty="0" smtClean="0"/>
              <a:t>Keep the access control flag for shared data on its own cache line to prevent this</a:t>
            </a:r>
            <a:endParaRPr lang="en-US" dirty="0"/>
          </a:p>
        </p:txBody>
      </p:sp>
    </p:spTree>
    <p:extLst>
      <p:ext uri="{BB962C8B-B14F-4D97-AF65-F5344CB8AC3E}">
        <p14:creationId xmlns:p14="http://schemas.microsoft.com/office/powerpoint/2010/main" xmlns="" val="2595475649"/>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Independent Layers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Execution</a:t>
            </a:r>
          </a:p>
          <a:p>
            <a:pPr lvl="1"/>
            <a:r>
              <a:rPr lang="en-US" dirty="0" smtClean="0"/>
              <a:t>The CPU can execute independently from the cache as long as the cache has the data</a:t>
            </a:r>
          </a:p>
          <a:p>
            <a:r>
              <a:rPr lang="en-US" dirty="0" smtClean="0"/>
              <a:t>Cache</a:t>
            </a:r>
          </a:p>
          <a:p>
            <a:pPr lvl="1"/>
            <a:r>
              <a:rPr lang="en-US" dirty="0" smtClean="0"/>
              <a:t>The cache </a:t>
            </a:r>
            <a:r>
              <a:rPr lang="en-US" b="1" dirty="0" smtClean="0"/>
              <a:t>doesn’t</a:t>
            </a:r>
            <a:r>
              <a:rPr lang="en-US" dirty="0" smtClean="0"/>
              <a:t> have to write any data to main memory in order to ensure cache coherency</a:t>
            </a:r>
          </a:p>
          <a:p>
            <a:pPr lvl="1"/>
            <a:r>
              <a:rPr lang="en-US" dirty="0" smtClean="0"/>
              <a:t>Other optimizations exist to further prevent writes to main memory unless really needed. (Example: MOESI)</a:t>
            </a:r>
          </a:p>
          <a:p>
            <a:r>
              <a:rPr lang="en-US" dirty="0" smtClean="0"/>
              <a:t>Main Memory</a:t>
            </a:r>
          </a:p>
          <a:p>
            <a:pPr lvl="1"/>
            <a:r>
              <a:rPr lang="en-US" dirty="0" smtClean="0"/>
              <a:t>I/O devices(read GPU) sees this and not caches. You need to really force the data all the way down to main memory if you want another device to be able to read it.</a:t>
            </a:r>
          </a:p>
          <a:p>
            <a:pPr lvl="1"/>
            <a:r>
              <a:rPr lang="en-US" dirty="0" smtClean="0"/>
              <a:t>Main memory is REALLY FAR AWAY!!!</a:t>
            </a:r>
            <a:endParaRPr lang="en-US" dirty="0"/>
          </a:p>
        </p:txBody>
      </p:sp>
    </p:spTree>
    <p:extLst>
      <p:ext uri="{BB962C8B-B14F-4D97-AF65-F5344CB8AC3E}">
        <p14:creationId xmlns:p14="http://schemas.microsoft.com/office/powerpoint/2010/main" xmlns="" val="2246453607"/>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Compare And Swap (CAS)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Atomic update of an aligned native sized memory location</a:t>
            </a:r>
          </a:p>
          <a:p>
            <a:pPr lvl="1"/>
            <a:r>
              <a:rPr lang="en-US" dirty="0" smtClean="0"/>
              <a:t>32-bit, 64-bit and sometimes other sizes</a:t>
            </a:r>
          </a:p>
          <a:p>
            <a:r>
              <a:rPr lang="en-US" dirty="0" smtClean="0"/>
              <a:t>Operates on the ‘Cache Layer’, not main memory</a:t>
            </a:r>
          </a:p>
          <a:p>
            <a:r>
              <a:rPr lang="en-US" dirty="0" smtClean="0"/>
              <a:t>PowerPC</a:t>
            </a:r>
          </a:p>
          <a:p>
            <a:pPr lvl="1"/>
            <a:r>
              <a:rPr lang="en-US" dirty="0" smtClean="0"/>
              <a:t>Load With Reservation (</a:t>
            </a:r>
            <a:r>
              <a:rPr lang="en-US" dirty="0" err="1" smtClean="0"/>
              <a:t>addr</a:t>
            </a:r>
            <a:r>
              <a:rPr lang="en-US" dirty="0" smtClean="0"/>
              <a:t>)</a:t>
            </a:r>
          </a:p>
          <a:p>
            <a:pPr lvl="1"/>
            <a:r>
              <a:rPr lang="en-US" dirty="0" smtClean="0"/>
              <a:t>Conditional Store (</a:t>
            </a:r>
            <a:r>
              <a:rPr lang="en-US" dirty="0" err="1" smtClean="0"/>
              <a:t>addr</a:t>
            </a:r>
            <a:r>
              <a:rPr lang="en-US" dirty="0" smtClean="0"/>
              <a:t>, </a:t>
            </a:r>
            <a:r>
              <a:rPr lang="en-US" dirty="0" err="1" smtClean="0"/>
              <a:t>newValue</a:t>
            </a:r>
            <a:r>
              <a:rPr lang="en-US" dirty="0" smtClean="0"/>
              <a:t>)</a:t>
            </a:r>
          </a:p>
          <a:p>
            <a:pPr lvl="2"/>
            <a:r>
              <a:rPr lang="en-US" dirty="0" smtClean="0"/>
              <a:t>Returns success(0)/failure(!0)</a:t>
            </a:r>
          </a:p>
          <a:p>
            <a:r>
              <a:rPr lang="en-US" dirty="0" smtClean="0"/>
              <a:t>Intel/AMD</a:t>
            </a:r>
          </a:p>
          <a:p>
            <a:pPr lvl="1"/>
            <a:r>
              <a:rPr lang="en-US" dirty="0" err="1" smtClean="0"/>
              <a:t>CompareAndExchange</a:t>
            </a:r>
            <a:r>
              <a:rPr lang="en-US" dirty="0" smtClean="0"/>
              <a:t> (</a:t>
            </a:r>
            <a:r>
              <a:rPr lang="en-US" dirty="0" err="1" smtClean="0"/>
              <a:t>addr</a:t>
            </a:r>
            <a:r>
              <a:rPr lang="en-US" dirty="0" smtClean="0"/>
              <a:t>, expected, </a:t>
            </a:r>
            <a:r>
              <a:rPr lang="en-US" dirty="0" err="1" smtClean="0"/>
              <a:t>newValue</a:t>
            </a:r>
            <a:r>
              <a:rPr lang="en-US" dirty="0" smtClean="0"/>
              <a:t>)</a:t>
            </a:r>
          </a:p>
          <a:p>
            <a:pPr lvl="2"/>
            <a:r>
              <a:rPr lang="en-US" dirty="0" smtClean="0"/>
              <a:t>Returns the previous value in ‘</a:t>
            </a:r>
            <a:r>
              <a:rPr lang="en-US" dirty="0" err="1" smtClean="0"/>
              <a:t>addr</a:t>
            </a:r>
            <a:r>
              <a:rPr lang="en-US" dirty="0" smtClean="0"/>
              <a:t>’.</a:t>
            </a:r>
          </a:p>
          <a:p>
            <a:pPr lvl="2"/>
            <a:r>
              <a:rPr lang="en-US" dirty="0" err="1" smtClean="0"/>
              <a:t>prevValue</a:t>
            </a:r>
            <a:r>
              <a:rPr lang="en-US" dirty="0" smtClean="0"/>
              <a:t> == expected ? Success : Failure</a:t>
            </a:r>
          </a:p>
          <a:p>
            <a:pPr lvl="2"/>
            <a:endParaRPr lang="en-US" dirty="0"/>
          </a:p>
        </p:txBody>
      </p:sp>
    </p:spTree>
    <p:extLst>
      <p:ext uri="{BB962C8B-B14F-4D97-AF65-F5344CB8AC3E}">
        <p14:creationId xmlns:p14="http://schemas.microsoft.com/office/powerpoint/2010/main" xmlns="" val="538272528"/>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Compare And Swap (CAS)</a:t>
            </a:r>
            <a:endParaRPr lang="en-US" dirty="0"/>
          </a:p>
        </p:txBody>
      </p:sp>
      <p:sp>
        <p:nvSpPr>
          <p:cNvPr id="3" name="Content Placeholder 2"/>
          <p:cNvSpPr>
            <a:spLocks noGrp="1"/>
          </p:cNvSpPr>
          <p:nvPr>
            <p:ph idx="1"/>
          </p:nvPr>
        </p:nvSpPr>
        <p:spPr/>
        <p:txBody>
          <a:bodyPr>
            <a:normAutofit fontScale="92500"/>
          </a:bodyPr>
          <a:lstStyle/>
          <a:p>
            <a:r>
              <a:rPr lang="en-US" dirty="0" smtClean="0"/>
              <a:t>PowerPC/PS3:</a:t>
            </a:r>
          </a:p>
          <a:p>
            <a:pPr lvl="1"/>
            <a:r>
              <a:rPr lang="en-US" dirty="0" err="1" smtClean="0"/>
              <a:t>lwarx</a:t>
            </a:r>
            <a:r>
              <a:rPr lang="en-US" dirty="0" smtClean="0"/>
              <a:t> / </a:t>
            </a:r>
            <a:r>
              <a:rPr lang="en-US" dirty="0" err="1" smtClean="0"/>
              <a:t>stwcx</a:t>
            </a:r>
            <a:endParaRPr lang="en-US" dirty="0" smtClean="0"/>
          </a:p>
          <a:p>
            <a:pPr lvl="2"/>
            <a:r>
              <a:rPr lang="en-US" sz="1400" dirty="0" smtClean="0"/>
              <a:t>The PowerPC processor can hold only one reservation at a time.</a:t>
            </a:r>
          </a:p>
          <a:p>
            <a:pPr lvl="1"/>
            <a:r>
              <a:rPr lang="en-US" sz="1800" dirty="0" smtClean="0">
                <a:solidFill>
                  <a:srgbClr val="FF0000"/>
                </a:solidFill>
              </a:rPr>
              <a:t>Does NOT guarantee that all other prior loads/stores are visible by the other cores</a:t>
            </a:r>
          </a:p>
          <a:p>
            <a:pPr lvl="2"/>
            <a:r>
              <a:rPr lang="en-US" sz="1400" dirty="0" smtClean="0">
                <a:solidFill>
                  <a:srgbClr val="FF0000"/>
                </a:solidFill>
              </a:rPr>
              <a:t>Solution: Add __</a:t>
            </a:r>
            <a:r>
              <a:rPr lang="en-US" sz="1400" dirty="0" err="1" smtClean="0">
                <a:solidFill>
                  <a:srgbClr val="FF0000"/>
                </a:solidFill>
              </a:rPr>
              <a:t>lwsync</a:t>
            </a:r>
            <a:r>
              <a:rPr lang="en-US" sz="1400" dirty="0" smtClean="0">
                <a:solidFill>
                  <a:srgbClr val="FF0000"/>
                </a:solidFill>
              </a:rPr>
              <a:t> or __</a:t>
            </a:r>
            <a:r>
              <a:rPr lang="en-US" sz="1400" dirty="0" err="1" smtClean="0">
                <a:solidFill>
                  <a:srgbClr val="FF0000"/>
                </a:solidFill>
              </a:rPr>
              <a:t>isync</a:t>
            </a:r>
            <a:r>
              <a:rPr lang="en-US" sz="1400" dirty="0" smtClean="0">
                <a:solidFill>
                  <a:srgbClr val="FF0000"/>
                </a:solidFill>
              </a:rPr>
              <a:t> after the successful CAS.</a:t>
            </a:r>
          </a:p>
          <a:p>
            <a:r>
              <a:rPr lang="en-US" dirty="0" smtClean="0"/>
              <a:t>Intel/AMD</a:t>
            </a:r>
          </a:p>
          <a:p>
            <a:pPr lvl="1"/>
            <a:r>
              <a:rPr lang="en-US" dirty="0" smtClean="0"/>
              <a:t>lock </a:t>
            </a:r>
            <a:r>
              <a:rPr lang="en-US" dirty="0" err="1" smtClean="0"/>
              <a:t>cmpxchg</a:t>
            </a:r>
            <a:r>
              <a:rPr lang="en-US" dirty="0" smtClean="0"/>
              <a:t> [</a:t>
            </a:r>
            <a:r>
              <a:rPr lang="en-US" dirty="0" err="1" smtClean="0"/>
              <a:t>ecx</a:t>
            </a:r>
            <a:r>
              <a:rPr lang="en-US" dirty="0" smtClean="0"/>
              <a:t>], </a:t>
            </a:r>
            <a:r>
              <a:rPr lang="en-US" dirty="0" err="1" smtClean="0"/>
              <a:t>edx</a:t>
            </a:r>
            <a:endParaRPr lang="en-US" dirty="0" smtClean="0"/>
          </a:p>
          <a:p>
            <a:pPr lvl="2"/>
            <a:r>
              <a:rPr lang="en-US" dirty="0" err="1" smtClean="0"/>
              <a:t>ecx</a:t>
            </a:r>
            <a:r>
              <a:rPr lang="en-US" dirty="0"/>
              <a:t> </a:t>
            </a:r>
            <a:r>
              <a:rPr lang="en-US" dirty="0" smtClean="0"/>
              <a:t>– pointer to the variable</a:t>
            </a:r>
          </a:p>
          <a:p>
            <a:pPr lvl="2"/>
            <a:r>
              <a:rPr lang="en-US" dirty="0" err="1" smtClean="0"/>
              <a:t>eax</a:t>
            </a:r>
            <a:r>
              <a:rPr lang="en-US" dirty="0" smtClean="0"/>
              <a:t> – expected value of variable</a:t>
            </a:r>
          </a:p>
          <a:p>
            <a:pPr lvl="2"/>
            <a:r>
              <a:rPr lang="en-US" dirty="0" err="1" smtClean="0"/>
              <a:t>edx</a:t>
            </a:r>
            <a:r>
              <a:rPr lang="en-US" dirty="0" smtClean="0"/>
              <a:t> – value to write to IF variable == </a:t>
            </a:r>
            <a:r>
              <a:rPr lang="en-US" dirty="0" err="1" smtClean="0"/>
              <a:t>eax</a:t>
            </a:r>
            <a:endParaRPr lang="en-US" dirty="0" smtClean="0"/>
          </a:p>
          <a:p>
            <a:pPr lvl="1"/>
            <a:r>
              <a:rPr lang="en-US" sz="1800" dirty="0" smtClean="0">
                <a:solidFill>
                  <a:srgbClr val="00B050"/>
                </a:solidFill>
              </a:rPr>
              <a:t>DOES guarantee that all prior loads/stores are visible by the other cores</a:t>
            </a:r>
          </a:p>
          <a:p>
            <a:pPr lvl="1"/>
            <a:endParaRPr lang="en-US" dirty="0"/>
          </a:p>
        </p:txBody>
      </p:sp>
    </p:spTree>
    <p:extLst>
      <p:ext uri="{BB962C8B-B14F-4D97-AF65-F5344CB8AC3E}">
        <p14:creationId xmlns:p14="http://schemas.microsoft.com/office/powerpoint/2010/main" xmlns="" val="23538270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MESI Protocol Messages</a:t>
            </a:r>
            <a:endParaRPr lang="en-US" dirty="0"/>
          </a:p>
        </p:txBody>
      </p:sp>
      <p:sp>
        <p:nvSpPr>
          <p:cNvPr id="3" name="Content Placeholder 2"/>
          <p:cNvSpPr>
            <a:spLocks noGrp="1"/>
          </p:cNvSpPr>
          <p:nvPr>
            <p:ph idx="1"/>
          </p:nvPr>
        </p:nvSpPr>
        <p:spPr/>
        <p:txBody>
          <a:bodyPr>
            <a:normAutofit/>
          </a:bodyPr>
          <a:lstStyle/>
          <a:p>
            <a:r>
              <a:rPr lang="en-US" dirty="0" smtClean="0"/>
              <a:t>Messages are sent on the ICB to maintain coherency between the caches</a:t>
            </a:r>
          </a:p>
          <a:p>
            <a:r>
              <a:rPr lang="en-US" dirty="0" smtClean="0"/>
              <a:t>Anyone on the ICB can reply to the ‘Read’ messages</a:t>
            </a:r>
          </a:p>
          <a:p>
            <a:pPr lvl="1"/>
            <a:r>
              <a:rPr lang="en-US" dirty="0" smtClean="0"/>
              <a:t>Not just the memory controller but also other cores.</a:t>
            </a:r>
          </a:p>
        </p:txBody>
      </p:sp>
    </p:spTree>
    <p:extLst>
      <p:ext uri="{BB962C8B-B14F-4D97-AF65-F5344CB8AC3E}">
        <p14:creationId xmlns:p14="http://schemas.microsoft.com/office/powerpoint/2010/main" xmlns="" val="263461606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Acquire Example (Spinlock)</a:t>
            </a:r>
            <a:br>
              <a:rPr lang="en-US" dirty="0" smtClean="0"/>
            </a:br>
            <a:r>
              <a:rPr lang="en-US" sz="2200" dirty="0" smtClean="0"/>
              <a:t>Apple OS code</a:t>
            </a:r>
            <a:endParaRPr lang="en-US" sz="2200" dirty="0"/>
          </a:p>
        </p:txBody>
      </p:sp>
      <p:sp>
        <p:nvSpPr>
          <p:cNvPr id="4" name="TextBox 3"/>
          <p:cNvSpPr txBox="1"/>
          <p:nvPr/>
        </p:nvSpPr>
        <p:spPr>
          <a:xfrm>
            <a:off x="762000" y="1371600"/>
            <a:ext cx="7772400" cy="5078313"/>
          </a:xfrm>
          <a:prstGeom prst="rect">
            <a:avLst/>
          </a:prstGeom>
          <a:noFill/>
        </p:spPr>
        <p:txBody>
          <a:bodyPr wrap="square" rtlCol="0">
            <a:spAutoFit/>
          </a:bodyPr>
          <a:lstStyle/>
          <a:p>
            <a:r>
              <a:rPr lang="en-US" dirty="0" smtClean="0"/>
              <a:t>spinlock_64_try_mp:</a:t>
            </a:r>
          </a:p>
          <a:p>
            <a:r>
              <a:rPr lang="en-US" dirty="0"/>
              <a:t>	</a:t>
            </a:r>
            <a:r>
              <a:rPr lang="en-US" dirty="0" err="1" smtClean="0"/>
              <a:t>mr</a:t>
            </a:r>
            <a:r>
              <a:rPr lang="en-US" dirty="0" smtClean="0"/>
              <a:t> r5, r3		// ‘r5’ is our lock address</a:t>
            </a:r>
          </a:p>
          <a:p>
            <a:r>
              <a:rPr lang="en-US" dirty="0"/>
              <a:t>	</a:t>
            </a:r>
            <a:r>
              <a:rPr lang="en-US" dirty="0" smtClean="0"/>
              <a:t>li r3, 1		// load default return value ‘success’</a:t>
            </a:r>
          </a:p>
          <a:p>
            <a:r>
              <a:rPr lang="en-US" dirty="0" smtClean="0"/>
              <a:t>1:</a:t>
            </a:r>
          </a:p>
          <a:p>
            <a:r>
              <a:rPr lang="en-US" b="1" dirty="0">
                <a:solidFill>
                  <a:srgbClr val="0070C0"/>
                </a:solidFill>
              </a:rPr>
              <a:t>	</a:t>
            </a:r>
            <a:r>
              <a:rPr lang="en-US" b="1" dirty="0" err="1" smtClean="0">
                <a:solidFill>
                  <a:srgbClr val="0070C0"/>
                </a:solidFill>
              </a:rPr>
              <a:t>lwarx</a:t>
            </a:r>
            <a:r>
              <a:rPr lang="en-US" b="1" dirty="0" smtClean="0">
                <a:solidFill>
                  <a:srgbClr val="0070C0"/>
                </a:solidFill>
              </a:rPr>
              <a:t> r4,0,r5	// load with reservation</a:t>
            </a:r>
          </a:p>
          <a:p>
            <a:r>
              <a:rPr lang="en-US" dirty="0"/>
              <a:t>	</a:t>
            </a:r>
            <a:r>
              <a:rPr lang="en-US" dirty="0" smtClean="0"/>
              <a:t>li r6,-1		// locked == -1</a:t>
            </a:r>
          </a:p>
          <a:p>
            <a:r>
              <a:rPr lang="en-US" dirty="0"/>
              <a:t>	</a:t>
            </a:r>
            <a:r>
              <a:rPr lang="en-US" dirty="0" err="1" smtClean="0"/>
              <a:t>cmpwi</a:t>
            </a:r>
            <a:r>
              <a:rPr lang="en-US" dirty="0" smtClean="0"/>
              <a:t> r4,0</a:t>
            </a:r>
          </a:p>
          <a:p>
            <a:r>
              <a:rPr lang="en-US" dirty="0"/>
              <a:t>	</a:t>
            </a:r>
            <a:r>
              <a:rPr lang="en-US" dirty="0" err="1" smtClean="0"/>
              <a:t>bne</a:t>
            </a:r>
            <a:r>
              <a:rPr lang="en-US" dirty="0" smtClean="0"/>
              <a:t>-- 2f		// early out if locked</a:t>
            </a:r>
          </a:p>
          <a:p>
            <a:endParaRPr lang="en-US" dirty="0" smtClean="0"/>
          </a:p>
          <a:p>
            <a:r>
              <a:rPr lang="en-US" b="1" dirty="0">
                <a:solidFill>
                  <a:srgbClr val="0070C0"/>
                </a:solidFill>
              </a:rPr>
              <a:t>	</a:t>
            </a:r>
            <a:r>
              <a:rPr lang="en-US" b="1" dirty="0" err="1" smtClean="0">
                <a:solidFill>
                  <a:srgbClr val="0070C0"/>
                </a:solidFill>
              </a:rPr>
              <a:t>stwcx</a:t>
            </a:r>
            <a:r>
              <a:rPr lang="en-US" b="1" dirty="0" smtClean="0">
                <a:solidFill>
                  <a:srgbClr val="0070C0"/>
                </a:solidFill>
              </a:rPr>
              <a:t>. r6,0,r5	// conditional store</a:t>
            </a:r>
          </a:p>
          <a:p>
            <a:r>
              <a:rPr lang="en-US" b="1" dirty="0">
                <a:solidFill>
                  <a:srgbClr val="FF0000"/>
                </a:solidFill>
              </a:rPr>
              <a:t>	</a:t>
            </a:r>
            <a:r>
              <a:rPr lang="en-US" b="1" dirty="0" err="1" smtClean="0">
                <a:solidFill>
                  <a:srgbClr val="FF0000"/>
                </a:solidFill>
              </a:rPr>
              <a:t>isync</a:t>
            </a:r>
            <a:r>
              <a:rPr lang="en-US" b="1" dirty="0" smtClean="0">
                <a:solidFill>
                  <a:srgbClr val="FF0000"/>
                </a:solidFill>
              </a:rPr>
              <a:t> 		// cancel speculative execution</a:t>
            </a:r>
          </a:p>
          <a:p>
            <a:r>
              <a:rPr lang="en-US" dirty="0"/>
              <a:t>	</a:t>
            </a:r>
            <a:r>
              <a:rPr lang="en-US" dirty="0" err="1" smtClean="0"/>
              <a:t>beqlr</a:t>
            </a:r>
            <a:r>
              <a:rPr lang="en-US" dirty="0" smtClean="0"/>
              <a:t>++		// if successful CAS return success (r3=1)</a:t>
            </a:r>
          </a:p>
          <a:p>
            <a:r>
              <a:rPr lang="en-US" dirty="0"/>
              <a:t>	</a:t>
            </a:r>
            <a:r>
              <a:rPr lang="en-US" dirty="0" smtClean="0"/>
              <a:t>b 1b		// … else, try again</a:t>
            </a:r>
          </a:p>
          <a:p>
            <a:r>
              <a:rPr lang="en-US" dirty="0" smtClean="0"/>
              <a:t>2:</a:t>
            </a:r>
          </a:p>
          <a:p>
            <a:r>
              <a:rPr lang="en-US" b="1" dirty="0">
                <a:solidFill>
                  <a:srgbClr val="0070C0"/>
                </a:solidFill>
              </a:rPr>
              <a:t>	</a:t>
            </a:r>
            <a:r>
              <a:rPr lang="en-US" b="1" dirty="0" smtClean="0">
                <a:solidFill>
                  <a:srgbClr val="0070C0"/>
                </a:solidFill>
              </a:rPr>
              <a:t>li r6,-4</a:t>
            </a:r>
          </a:p>
          <a:p>
            <a:r>
              <a:rPr lang="en-US" b="1" dirty="0">
                <a:solidFill>
                  <a:srgbClr val="0070C0"/>
                </a:solidFill>
              </a:rPr>
              <a:t>	</a:t>
            </a:r>
            <a:r>
              <a:rPr lang="en-US" b="1" dirty="0" err="1" smtClean="0">
                <a:solidFill>
                  <a:srgbClr val="0070C0"/>
                </a:solidFill>
              </a:rPr>
              <a:t>stwcx</a:t>
            </a:r>
            <a:r>
              <a:rPr lang="en-US" b="1" dirty="0" smtClean="0">
                <a:solidFill>
                  <a:srgbClr val="0070C0"/>
                </a:solidFill>
              </a:rPr>
              <a:t>. r5,r6,r1 	// clear the pending reservation (dummy write)</a:t>
            </a:r>
          </a:p>
          <a:p>
            <a:r>
              <a:rPr lang="en-US" dirty="0"/>
              <a:t>	</a:t>
            </a:r>
            <a:r>
              <a:rPr lang="en-US" dirty="0" smtClean="0"/>
              <a:t>li r3,0		// we did not get the lock, return fail (r3=0)</a:t>
            </a:r>
          </a:p>
          <a:p>
            <a:r>
              <a:rPr lang="en-US" dirty="0"/>
              <a:t>	</a:t>
            </a:r>
            <a:r>
              <a:rPr lang="en-US" dirty="0" err="1" smtClean="0"/>
              <a:t>blr</a:t>
            </a:r>
            <a:endParaRPr lang="en-US" dirty="0"/>
          </a:p>
        </p:txBody>
      </p:sp>
    </p:spTree>
    <p:extLst>
      <p:ext uri="{BB962C8B-B14F-4D97-AF65-F5344CB8AC3E}">
        <p14:creationId xmlns:p14="http://schemas.microsoft.com/office/powerpoint/2010/main" xmlns="" val="4028006631"/>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Release Example (Spinlock)</a:t>
            </a:r>
            <a:br>
              <a:rPr lang="en-US" dirty="0" smtClean="0"/>
            </a:br>
            <a:r>
              <a:rPr lang="en-US" sz="2200" dirty="0" smtClean="0"/>
              <a:t>Apple OS code</a:t>
            </a:r>
            <a:endParaRPr lang="en-US" sz="2200" dirty="0"/>
          </a:p>
        </p:txBody>
      </p:sp>
      <p:sp>
        <p:nvSpPr>
          <p:cNvPr id="4" name="TextBox 3"/>
          <p:cNvSpPr txBox="1"/>
          <p:nvPr/>
        </p:nvSpPr>
        <p:spPr>
          <a:xfrm>
            <a:off x="838200" y="1447800"/>
            <a:ext cx="6705600" cy="1477328"/>
          </a:xfrm>
          <a:prstGeom prst="rect">
            <a:avLst/>
          </a:prstGeom>
          <a:noFill/>
        </p:spPr>
        <p:txBody>
          <a:bodyPr wrap="square" rtlCol="0">
            <a:spAutoFit/>
          </a:bodyPr>
          <a:lstStyle/>
          <a:p>
            <a:r>
              <a:rPr lang="en-US" dirty="0" smtClean="0"/>
              <a:t>spinlock_64_unlock_mp:</a:t>
            </a:r>
          </a:p>
          <a:p>
            <a:r>
              <a:rPr lang="en-US" dirty="0"/>
              <a:t>	</a:t>
            </a:r>
            <a:r>
              <a:rPr lang="en-US" b="1" dirty="0" err="1" smtClean="0">
                <a:solidFill>
                  <a:srgbClr val="FF0000"/>
                </a:solidFill>
              </a:rPr>
              <a:t>lwsync</a:t>
            </a:r>
            <a:r>
              <a:rPr lang="en-US" b="1" dirty="0" smtClean="0">
                <a:solidFill>
                  <a:srgbClr val="FF0000"/>
                </a:solidFill>
              </a:rPr>
              <a:t>	// complete prior stores before unlock</a:t>
            </a:r>
          </a:p>
          <a:p>
            <a:r>
              <a:rPr lang="en-US" dirty="0"/>
              <a:t>	</a:t>
            </a:r>
            <a:r>
              <a:rPr lang="en-US" dirty="0" smtClean="0"/>
              <a:t>li r4,0</a:t>
            </a:r>
          </a:p>
          <a:p>
            <a:r>
              <a:rPr lang="en-US" dirty="0" smtClean="0"/>
              <a:t>	</a:t>
            </a:r>
            <a:r>
              <a:rPr lang="en-US" dirty="0" err="1" smtClean="0"/>
              <a:t>stw</a:t>
            </a:r>
            <a:r>
              <a:rPr lang="en-US" dirty="0" smtClean="0"/>
              <a:t> r4,0(r3)</a:t>
            </a:r>
          </a:p>
          <a:p>
            <a:r>
              <a:rPr lang="en-US" dirty="0"/>
              <a:t>	</a:t>
            </a:r>
            <a:r>
              <a:rPr lang="en-US" dirty="0" err="1" smtClean="0"/>
              <a:t>blr</a:t>
            </a:r>
            <a:endParaRPr lang="en-US" dirty="0"/>
          </a:p>
        </p:txBody>
      </p:sp>
    </p:spTree>
    <p:extLst>
      <p:ext uri="{BB962C8B-B14F-4D97-AF65-F5344CB8AC3E}">
        <p14:creationId xmlns:p14="http://schemas.microsoft.com/office/powerpoint/2010/main" xmlns="" val="2646922815"/>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Multi-Core Programming Is Hard</a:t>
            </a:r>
            <a:endParaRPr lang="en-US" dirty="0"/>
          </a:p>
        </p:txBody>
      </p:sp>
      <p:sp>
        <p:nvSpPr>
          <p:cNvPr id="3" name="Content Placeholder 2"/>
          <p:cNvSpPr>
            <a:spLocks noGrp="1"/>
          </p:cNvSpPr>
          <p:nvPr>
            <p:ph idx="1"/>
          </p:nvPr>
        </p:nvSpPr>
        <p:spPr/>
        <p:txBody>
          <a:bodyPr>
            <a:normAutofit/>
          </a:bodyPr>
          <a:lstStyle/>
          <a:p>
            <a:r>
              <a:rPr lang="en-US" dirty="0" smtClean="0"/>
              <a:t>It is wise to use existing OS synchronization primitives (</a:t>
            </a:r>
            <a:r>
              <a:rPr lang="en-US" dirty="0" err="1" smtClean="0"/>
              <a:t>CriticalSection</a:t>
            </a:r>
            <a:r>
              <a:rPr lang="en-US" dirty="0" smtClean="0"/>
              <a:t>, </a:t>
            </a:r>
            <a:r>
              <a:rPr lang="en-US" dirty="0" err="1" smtClean="0"/>
              <a:t>Mutex</a:t>
            </a:r>
            <a:r>
              <a:rPr lang="en-US" dirty="0" smtClean="0"/>
              <a:t>, Events)</a:t>
            </a:r>
          </a:p>
          <a:p>
            <a:r>
              <a:rPr lang="en-US" dirty="0" smtClean="0"/>
              <a:t>…unless you really want performance</a:t>
            </a:r>
          </a:p>
          <a:p>
            <a:pPr lvl="1"/>
            <a:r>
              <a:rPr lang="en-US" dirty="0" err="1" smtClean="0"/>
              <a:t>Mutex.Lock</a:t>
            </a:r>
            <a:r>
              <a:rPr lang="en-US" dirty="0" smtClean="0"/>
              <a:t> = thousands of cycles</a:t>
            </a:r>
          </a:p>
          <a:p>
            <a:pPr lvl="1"/>
            <a:r>
              <a:rPr lang="en-US" dirty="0" smtClean="0"/>
              <a:t>Barriers = ~hundred cycles</a:t>
            </a:r>
          </a:p>
          <a:p>
            <a:endParaRPr lang="en-US" dirty="0"/>
          </a:p>
        </p:txBody>
      </p:sp>
    </p:spTree>
    <p:extLst>
      <p:ext uri="{BB962C8B-B14F-4D97-AF65-F5344CB8AC3E}">
        <p14:creationId xmlns:p14="http://schemas.microsoft.com/office/powerpoint/2010/main" xmlns="" val="1172517642"/>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Timings in cycles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23494262"/>
              </p:ext>
            </p:extLst>
          </p:nvPr>
        </p:nvGraphicFramePr>
        <p:xfrm>
          <a:off x="1828800" y="1524000"/>
          <a:ext cx="5791200" cy="4000500"/>
        </p:xfrm>
        <a:graphic>
          <a:graphicData uri="http://schemas.openxmlformats.org/drawingml/2006/table">
            <a:tbl>
              <a:tblPr firstRow="1" bandRow="1">
                <a:tableStyleId>{5C22544A-7EE6-4342-B048-85BDC9FD1C3A}</a:tableStyleId>
              </a:tblPr>
              <a:tblGrid>
                <a:gridCol w="2895600"/>
                <a:gridCol w="1371600"/>
                <a:gridCol w="1524000"/>
              </a:tblGrid>
              <a:tr h="800100">
                <a:tc>
                  <a:txBody>
                    <a:bodyPr/>
                    <a:lstStyle/>
                    <a:p>
                      <a:pPr algn="ctr"/>
                      <a:endParaRPr lang="en-US" dirty="0"/>
                    </a:p>
                  </a:txBody>
                  <a:tcPr anchor="ctr"/>
                </a:tc>
                <a:tc>
                  <a:txBody>
                    <a:bodyPr/>
                    <a:lstStyle/>
                    <a:p>
                      <a:pPr algn="ctr"/>
                      <a:r>
                        <a:rPr lang="en-US" dirty="0" err="1" smtClean="0"/>
                        <a:t>XBox</a:t>
                      </a:r>
                      <a:endParaRPr lang="en-US" dirty="0" smtClean="0"/>
                    </a:p>
                    <a:p>
                      <a:pPr algn="ctr"/>
                      <a:r>
                        <a:rPr lang="en-US" dirty="0" smtClean="0"/>
                        <a:t>PowerPC</a:t>
                      </a:r>
                      <a:endParaRPr lang="en-US" dirty="0"/>
                    </a:p>
                  </a:txBody>
                  <a:tcPr anchor="ctr"/>
                </a:tc>
                <a:tc>
                  <a:txBody>
                    <a:bodyPr/>
                    <a:lstStyle/>
                    <a:p>
                      <a:pPr algn="ctr"/>
                      <a:r>
                        <a:rPr lang="en-US" dirty="0" smtClean="0"/>
                        <a:t>Windows</a:t>
                      </a:r>
                    </a:p>
                    <a:p>
                      <a:pPr algn="ctr"/>
                      <a:r>
                        <a:rPr lang="en-US" dirty="0" smtClean="0"/>
                        <a:t>Intel</a:t>
                      </a:r>
                      <a:endParaRPr lang="en-US" dirty="0"/>
                    </a:p>
                  </a:txBody>
                  <a:tcPr anchor="ctr"/>
                </a:tc>
              </a:tr>
              <a:tr h="800100">
                <a:tc>
                  <a:txBody>
                    <a:bodyPr/>
                    <a:lstStyle/>
                    <a:p>
                      <a:pPr algn="ctr"/>
                      <a:r>
                        <a:rPr lang="en-US" dirty="0" err="1" smtClean="0"/>
                        <a:t>lwsync</a:t>
                      </a:r>
                      <a:endParaRPr lang="en-US" dirty="0"/>
                    </a:p>
                  </a:txBody>
                  <a:tcPr anchor="ctr"/>
                </a:tc>
                <a:tc>
                  <a:txBody>
                    <a:bodyPr/>
                    <a:lstStyle/>
                    <a:p>
                      <a:pPr algn="ctr"/>
                      <a:r>
                        <a:rPr lang="en-US" dirty="0" smtClean="0"/>
                        <a:t>33-48</a:t>
                      </a:r>
                      <a:endParaRPr lang="en-US" dirty="0"/>
                    </a:p>
                  </a:txBody>
                  <a:tcPr anchor="ctr"/>
                </a:tc>
                <a:tc>
                  <a:txBody>
                    <a:bodyPr/>
                    <a:lstStyle/>
                    <a:p>
                      <a:pPr algn="ctr"/>
                      <a:r>
                        <a:rPr lang="en-US" dirty="0" smtClean="0"/>
                        <a:t>20-90</a:t>
                      </a:r>
                      <a:endParaRPr lang="en-US" dirty="0"/>
                    </a:p>
                  </a:txBody>
                  <a:tcPr anchor="ctr"/>
                </a:tc>
              </a:tr>
              <a:tr h="800100">
                <a:tc>
                  <a:txBody>
                    <a:bodyPr/>
                    <a:lstStyle/>
                    <a:p>
                      <a:pPr algn="ctr"/>
                      <a:r>
                        <a:rPr lang="en-US" dirty="0" err="1" smtClean="0"/>
                        <a:t>InterlockedIncrements</a:t>
                      </a:r>
                      <a:r>
                        <a:rPr lang="en-US" baseline="0" dirty="0" smtClean="0"/>
                        <a:t> </a:t>
                      </a:r>
                      <a:r>
                        <a:rPr lang="en-US" dirty="0" smtClean="0"/>
                        <a:t>CAS</a:t>
                      </a:r>
                    </a:p>
                    <a:p>
                      <a:pPr algn="ctr"/>
                      <a:r>
                        <a:rPr lang="en-US" dirty="0" smtClean="0"/>
                        <a:t>(OS</a:t>
                      </a:r>
                      <a:r>
                        <a:rPr lang="en-US" baseline="0" dirty="0" smtClean="0"/>
                        <a:t> </a:t>
                      </a:r>
                      <a:r>
                        <a:rPr lang="en-US" baseline="0" dirty="0" err="1" smtClean="0"/>
                        <a:t>func</a:t>
                      </a:r>
                      <a:r>
                        <a:rPr lang="en-US" baseline="0" dirty="0" smtClean="0"/>
                        <a:t>)</a:t>
                      </a:r>
                      <a:endParaRPr lang="en-US" dirty="0"/>
                    </a:p>
                  </a:txBody>
                  <a:tcPr anchor="ctr"/>
                </a:tc>
                <a:tc>
                  <a:txBody>
                    <a:bodyPr/>
                    <a:lstStyle/>
                    <a:p>
                      <a:pPr algn="ctr"/>
                      <a:r>
                        <a:rPr lang="en-US" dirty="0" smtClean="0"/>
                        <a:t>225-260</a:t>
                      </a:r>
                      <a:endParaRPr lang="en-US" dirty="0"/>
                    </a:p>
                  </a:txBody>
                  <a:tcPr anchor="ctr"/>
                </a:tc>
                <a:tc>
                  <a:txBody>
                    <a:bodyPr/>
                    <a:lstStyle/>
                    <a:p>
                      <a:pPr algn="ctr"/>
                      <a:r>
                        <a:rPr lang="en-US" dirty="0" smtClean="0"/>
                        <a:t>36-90</a:t>
                      </a:r>
                      <a:endParaRPr lang="en-US" dirty="0"/>
                    </a:p>
                  </a:txBody>
                  <a:tcPr anchor="ctr"/>
                </a:tc>
              </a:tr>
              <a:tr h="800100">
                <a:tc>
                  <a:txBody>
                    <a:bodyPr/>
                    <a:lstStyle/>
                    <a:p>
                      <a:pPr algn="ctr"/>
                      <a:r>
                        <a:rPr lang="en-US" dirty="0" err="1" smtClean="0"/>
                        <a:t>CriticalSection</a:t>
                      </a:r>
                      <a:r>
                        <a:rPr lang="en-US" dirty="0" smtClean="0"/>
                        <a:t> (</a:t>
                      </a:r>
                      <a:r>
                        <a:rPr lang="en-US" dirty="0" err="1" smtClean="0"/>
                        <a:t>Acq+Rel</a:t>
                      </a:r>
                      <a:r>
                        <a:rPr lang="en-US" dirty="0" smtClean="0"/>
                        <a:t>)</a:t>
                      </a:r>
                      <a:endParaRPr lang="en-US" dirty="0"/>
                    </a:p>
                  </a:txBody>
                  <a:tcPr anchor="ctr"/>
                </a:tc>
                <a:tc>
                  <a:txBody>
                    <a:bodyPr/>
                    <a:lstStyle/>
                    <a:p>
                      <a:pPr algn="ctr"/>
                      <a:r>
                        <a:rPr lang="en-US" dirty="0" smtClean="0"/>
                        <a:t>~345</a:t>
                      </a:r>
                      <a:endParaRPr lang="en-US" dirty="0"/>
                    </a:p>
                  </a:txBody>
                  <a:tcPr anchor="ctr"/>
                </a:tc>
                <a:tc>
                  <a:txBody>
                    <a:bodyPr/>
                    <a:lstStyle/>
                    <a:p>
                      <a:pPr algn="ctr"/>
                      <a:r>
                        <a:rPr lang="en-US" dirty="0" smtClean="0"/>
                        <a:t>40-100</a:t>
                      </a:r>
                      <a:endParaRPr lang="en-US" dirty="0"/>
                    </a:p>
                  </a:txBody>
                  <a:tcPr anchor="ctr"/>
                </a:tc>
              </a:tr>
              <a:tr h="800100">
                <a:tc>
                  <a:txBody>
                    <a:bodyPr/>
                    <a:lstStyle/>
                    <a:p>
                      <a:pPr algn="ctr"/>
                      <a:r>
                        <a:rPr lang="en-US" dirty="0" err="1" smtClean="0"/>
                        <a:t>Mutex</a:t>
                      </a:r>
                      <a:r>
                        <a:rPr lang="en-US" dirty="0" smtClean="0"/>
                        <a:t> (</a:t>
                      </a:r>
                      <a:r>
                        <a:rPr lang="en-US" dirty="0" err="1" smtClean="0"/>
                        <a:t>Acq+Rel</a:t>
                      </a:r>
                      <a:r>
                        <a:rPr lang="en-US" dirty="0" smtClean="0"/>
                        <a:t>)</a:t>
                      </a:r>
                      <a:endParaRPr lang="en-US" dirty="0"/>
                    </a:p>
                  </a:txBody>
                  <a:tcPr anchor="ctr"/>
                </a:tc>
                <a:tc>
                  <a:txBody>
                    <a:bodyPr/>
                    <a:lstStyle/>
                    <a:p>
                      <a:pPr algn="ctr"/>
                      <a:r>
                        <a:rPr lang="en-US" dirty="0" smtClean="0"/>
                        <a:t>~2350</a:t>
                      </a:r>
                      <a:endParaRPr lang="en-US" dirty="0"/>
                    </a:p>
                  </a:txBody>
                  <a:tcPr anchor="ctr"/>
                </a:tc>
                <a:tc>
                  <a:txBody>
                    <a:bodyPr/>
                    <a:lstStyle/>
                    <a:p>
                      <a:pPr algn="ctr"/>
                      <a:r>
                        <a:rPr lang="en-US" dirty="0" smtClean="0"/>
                        <a:t>750-2500</a:t>
                      </a:r>
                      <a:endParaRPr lang="en-US" dirty="0"/>
                    </a:p>
                  </a:txBody>
                  <a:tcPr anchor="ctr"/>
                </a:tc>
              </a:tr>
            </a:tbl>
          </a:graphicData>
        </a:graphic>
      </p:graphicFrame>
    </p:spTree>
    <p:extLst>
      <p:ext uri="{BB962C8B-B14F-4D97-AF65-F5344CB8AC3E}">
        <p14:creationId xmlns:p14="http://schemas.microsoft.com/office/powerpoint/2010/main" xmlns="" val="827063973"/>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Thread-Safe != Concurrent</a:t>
            </a:r>
            <a:endParaRPr lang="en-US" dirty="0"/>
          </a:p>
        </p:txBody>
      </p:sp>
      <p:sp>
        <p:nvSpPr>
          <p:cNvPr id="3" name="Content Placeholder 2"/>
          <p:cNvSpPr>
            <a:spLocks noGrp="1"/>
          </p:cNvSpPr>
          <p:nvPr>
            <p:ph idx="1"/>
          </p:nvPr>
        </p:nvSpPr>
        <p:spPr/>
        <p:txBody>
          <a:bodyPr/>
          <a:lstStyle/>
          <a:p>
            <a:r>
              <a:rPr lang="en-US" dirty="0" smtClean="0"/>
              <a:t>Thread-Safe (my own definition)</a:t>
            </a:r>
          </a:p>
          <a:p>
            <a:pPr lvl="1"/>
            <a:r>
              <a:rPr lang="en-US" dirty="0" smtClean="0"/>
              <a:t>Many threads can safely call this function</a:t>
            </a:r>
          </a:p>
          <a:p>
            <a:pPr lvl="1"/>
            <a:r>
              <a:rPr lang="en-US" dirty="0" smtClean="0"/>
              <a:t>Does not guarantee progress by more than one thread</a:t>
            </a:r>
          </a:p>
          <a:p>
            <a:r>
              <a:rPr lang="en-US" dirty="0" smtClean="0"/>
              <a:t>Concurrent (my own definition)</a:t>
            </a:r>
          </a:p>
          <a:p>
            <a:pPr lvl="1"/>
            <a:r>
              <a:rPr lang="en-US" dirty="0" smtClean="0"/>
              <a:t>Many threads can safely call this function</a:t>
            </a:r>
          </a:p>
          <a:p>
            <a:pPr lvl="1"/>
            <a:r>
              <a:rPr lang="en-US" dirty="0" smtClean="0"/>
              <a:t>Most of the threads are having forward progress at all times</a:t>
            </a:r>
            <a:endParaRPr lang="en-US" dirty="0"/>
          </a:p>
        </p:txBody>
      </p:sp>
    </p:spTree>
    <p:extLst>
      <p:ext uri="{BB962C8B-B14F-4D97-AF65-F5344CB8AC3E}">
        <p14:creationId xmlns:p14="http://schemas.microsoft.com/office/powerpoint/2010/main" xmlns="" val="1637768644"/>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Best Practices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Prefer using OS provided </a:t>
            </a:r>
            <a:r>
              <a:rPr lang="en-US" dirty="0" err="1" smtClean="0"/>
              <a:t>CriticalSections</a:t>
            </a:r>
            <a:endParaRPr lang="en-US" dirty="0" smtClean="0"/>
          </a:p>
          <a:p>
            <a:r>
              <a:rPr lang="en-US" dirty="0" smtClean="0"/>
              <a:t>Use the Acquire/Release </a:t>
            </a:r>
            <a:r>
              <a:rPr lang="en-US" dirty="0" err="1" smtClean="0"/>
              <a:t>MemoryBarriers</a:t>
            </a:r>
            <a:endParaRPr lang="en-US" dirty="0" smtClean="0"/>
          </a:p>
          <a:p>
            <a:r>
              <a:rPr lang="en-US" dirty="0" smtClean="0"/>
              <a:t>Align shared data/flags to 128 byte boundaries</a:t>
            </a:r>
          </a:p>
          <a:p>
            <a:pPr lvl="1"/>
            <a:r>
              <a:rPr lang="en-US" dirty="0" smtClean="0"/>
              <a:t>Even on Intel/AMD due to hardware prefetching</a:t>
            </a:r>
          </a:p>
          <a:p>
            <a:r>
              <a:rPr lang="en-US" dirty="0" smtClean="0"/>
              <a:t>PS3: When in doubt and you are loading data after a lock, use ‘</a:t>
            </a:r>
            <a:r>
              <a:rPr lang="en-US" dirty="0" err="1" smtClean="0"/>
              <a:t>isync</a:t>
            </a:r>
            <a:r>
              <a:rPr lang="en-US" dirty="0" smtClean="0"/>
              <a:t>’ over ‘</a:t>
            </a:r>
            <a:r>
              <a:rPr lang="en-US" dirty="0" err="1" smtClean="0"/>
              <a:t>lwsync</a:t>
            </a:r>
            <a:r>
              <a:rPr lang="en-US" dirty="0" smtClean="0"/>
              <a:t>’</a:t>
            </a:r>
          </a:p>
          <a:p>
            <a:r>
              <a:rPr lang="en-US" dirty="0" smtClean="0"/>
              <a:t>Let your peers review any code written at this level to ensure that your code is functional BEFORE checking in</a:t>
            </a:r>
          </a:p>
          <a:p>
            <a:endParaRPr lang="en-US" dirty="0"/>
          </a:p>
        </p:txBody>
      </p:sp>
    </p:spTree>
    <p:extLst>
      <p:ext uri="{BB962C8B-B14F-4D97-AF65-F5344CB8AC3E}">
        <p14:creationId xmlns:p14="http://schemas.microsoft.com/office/powerpoint/2010/main" xmlns="" val="3986791702"/>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 Away</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Use specific instructions to force data to other layers</a:t>
            </a:r>
          </a:p>
          <a:p>
            <a:pPr lvl="1"/>
            <a:r>
              <a:rPr lang="en-US" dirty="0" smtClean="0"/>
              <a:t>Cache Layer – (Other Cores) - </a:t>
            </a:r>
            <a:r>
              <a:rPr lang="en-US" dirty="0" err="1" smtClean="0"/>
              <a:t>lwsync</a:t>
            </a:r>
            <a:r>
              <a:rPr lang="en-US" dirty="0" smtClean="0"/>
              <a:t>() and </a:t>
            </a:r>
            <a:r>
              <a:rPr lang="en-US" dirty="0" err="1" smtClean="0"/>
              <a:t>isync</a:t>
            </a:r>
            <a:r>
              <a:rPr lang="en-US" dirty="0" smtClean="0"/>
              <a:t>()</a:t>
            </a:r>
          </a:p>
          <a:p>
            <a:pPr lvl="1"/>
            <a:r>
              <a:rPr lang="en-US" dirty="0" smtClean="0"/>
              <a:t>Main Memory (IO devices) – </a:t>
            </a:r>
            <a:r>
              <a:rPr lang="en-US" dirty="0" err="1" smtClean="0"/>
              <a:t>eioio</a:t>
            </a:r>
            <a:r>
              <a:rPr lang="en-US" dirty="0" smtClean="0"/>
              <a:t> and sync()</a:t>
            </a:r>
          </a:p>
          <a:p>
            <a:r>
              <a:rPr lang="en-US" dirty="0" smtClean="0"/>
              <a:t>It’s a bit like SPU programming and DMA’s</a:t>
            </a:r>
          </a:p>
          <a:p>
            <a:pPr lvl="1"/>
            <a:r>
              <a:rPr lang="en-US" dirty="0" smtClean="0"/>
              <a:t>Explicitly ‘transfer’ data between layers</a:t>
            </a:r>
          </a:p>
          <a:p>
            <a:r>
              <a:rPr lang="en-US" dirty="0" smtClean="0"/>
              <a:t>This is still a very simplified view of how processors work!</a:t>
            </a:r>
          </a:p>
          <a:p>
            <a:pPr lvl="1"/>
            <a:r>
              <a:rPr lang="en-US" dirty="0" smtClean="0"/>
              <a:t>Example: Memory Access Modes</a:t>
            </a:r>
          </a:p>
          <a:p>
            <a:pPr lvl="2"/>
            <a:r>
              <a:rPr lang="en-US" dirty="0" smtClean="0"/>
              <a:t>Write-Through</a:t>
            </a:r>
          </a:p>
          <a:p>
            <a:pPr lvl="2"/>
            <a:r>
              <a:rPr lang="en-US" dirty="0" smtClean="0"/>
              <a:t>Cache-Inhibited</a:t>
            </a:r>
          </a:p>
          <a:p>
            <a:pPr lvl="2"/>
            <a:r>
              <a:rPr lang="en-US" dirty="0" smtClean="0"/>
              <a:t>Cache-Coherent</a:t>
            </a:r>
          </a:p>
          <a:p>
            <a:pPr lvl="2"/>
            <a:r>
              <a:rPr lang="en-US" dirty="0" smtClean="0"/>
              <a:t>Guarded</a:t>
            </a:r>
          </a:p>
          <a:p>
            <a:r>
              <a:rPr lang="en-US" dirty="0" smtClean="0"/>
              <a:t>Be scared!!</a:t>
            </a:r>
          </a:p>
          <a:p>
            <a:pPr lvl="1"/>
            <a:r>
              <a:rPr lang="en-US" dirty="0" smtClean="0"/>
              <a:t>If you’re not scared you didn’t understand this presentation</a:t>
            </a:r>
          </a:p>
        </p:txBody>
      </p:sp>
    </p:spTree>
    <p:extLst>
      <p:ext uri="{BB962C8B-B14F-4D97-AF65-F5344CB8AC3E}">
        <p14:creationId xmlns:p14="http://schemas.microsoft.com/office/powerpoint/2010/main" xmlns="" val="1518187080"/>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References</a:t>
            </a:r>
            <a:endParaRPr lang="en-US" dirty="0"/>
          </a:p>
        </p:txBody>
      </p:sp>
      <p:sp>
        <p:nvSpPr>
          <p:cNvPr id="3" name="Content Placeholder 2"/>
          <p:cNvSpPr>
            <a:spLocks noGrp="1"/>
          </p:cNvSpPr>
          <p:nvPr>
            <p:ph idx="1"/>
          </p:nvPr>
        </p:nvSpPr>
        <p:spPr/>
        <p:txBody>
          <a:bodyPr>
            <a:normAutofit fontScale="62500" lnSpcReduction="20000"/>
          </a:bodyPr>
          <a:lstStyle/>
          <a:p>
            <a:r>
              <a:rPr lang="en-US" sz="2400" dirty="0" smtClean="0"/>
              <a:t>Dr. Dobbs Articles [Herb Sutter]</a:t>
            </a:r>
          </a:p>
          <a:p>
            <a:pPr lvl="1"/>
            <a:r>
              <a:rPr lang="en-US" sz="1400" dirty="0" smtClean="0"/>
              <a:t>The Pillars of concurrency</a:t>
            </a:r>
          </a:p>
          <a:p>
            <a:pPr lvl="2"/>
            <a:r>
              <a:rPr lang="en-US" sz="1200" i="1" dirty="0" smtClean="0">
                <a:hlinkClick r:id="rId2"/>
              </a:rPr>
              <a:t>www.drdobbs.com/dept/architect/200001985</a:t>
            </a:r>
            <a:endParaRPr lang="en-US" sz="1200" i="1" dirty="0" smtClean="0"/>
          </a:p>
          <a:p>
            <a:pPr lvl="1"/>
            <a:r>
              <a:rPr lang="en-US" sz="1400" dirty="0" smtClean="0"/>
              <a:t>Lock-Free Code: A False Sense of Security</a:t>
            </a:r>
          </a:p>
          <a:p>
            <a:pPr lvl="2"/>
            <a:r>
              <a:rPr lang="en-US" sz="1200" i="1" dirty="0" smtClean="0">
                <a:hlinkClick r:id="rId3"/>
              </a:rPr>
              <a:t>www.</a:t>
            </a:r>
            <a:r>
              <a:rPr lang="en-US" sz="1200" b="1" i="1" dirty="0" smtClean="0">
                <a:hlinkClick r:id="rId3"/>
              </a:rPr>
              <a:t>drdobbs</a:t>
            </a:r>
            <a:r>
              <a:rPr lang="en-US" sz="1200" i="1" dirty="0" smtClean="0">
                <a:hlinkClick r:id="rId3"/>
              </a:rPr>
              <a:t>.com/cpp/210600279</a:t>
            </a:r>
            <a:endParaRPr lang="en-US" sz="1200" i="1" dirty="0" smtClean="0"/>
          </a:p>
          <a:p>
            <a:pPr lvl="1"/>
            <a:r>
              <a:rPr lang="en-US" sz="1400" dirty="0" smtClean="0"/>
              <a:t>Writing Lock-Free Code: A Corrected Queue</a:t>
            </a:r>
          </a:p>
          <a:p>
            <a:pPr lvl="2"/>
            <a:r>
              <a:rPr lang="en-US" sz="1200" i="1" dirty="0" smtClean="0">
                <a:hlinkClick r:id="rId4"/>
              </a:rPr>
              <a:t>www.</a:t>
            </a:r>
            <a:r>
              <a:rPr lang="en-US" sz="1200" b="1" i="1" dirty="0" smtClean="0">
                <a:hlinkClick r:id="rId4"/>
              </a:rPr>
              <a:t>drdobbs</a:t>
            </a:r>
            <a:r>
              <a:rPr lang="en-US" sz="1200" i="1" dirty="0" smtClean="0">
                <a:hlinkClick r:id="rId4"/>
              </a:rPr>
              <a:t>.com/parallel/210604448</a:t>
            </a:r>
            <a:endParaRPr lang="en-US" sz="1200" i="1" dirty="0" smtClean="0"/>
          </a:p>
          <a:p>
            <a:pPr lvl="1"/>
            <a:r>
              <a:rPr lang="en-US" sz="1400" dirty="0" smtClean="0"/>
              <a:t>A Generalized Concurrent Queue</a:t>
            </a:r>
          </a:p>
          <a:p>
            <a:pPr lvl="2"/>
            <a:r>
              <a:rPr lang="en-US" sz="1200" i="1" dirty="0" smtClean="0">
                <a:hlinkClick r:id="rId5"/>
              </a:rPr>
              <a:t>www.drdobbs.com/parallel/211601363</a:t>
            </a:r>
            <a:endParaRPr lang="en-US" sz="1200" i="1" dirty="0" smtClean="0"/>
          </a:p>
          <a:p>
            <a:r>
              <a:rPr lang="en-US" sz="2400" dirty="0" smtClean="0"/>
              <a:t>Memory Barriers: A Hardware view for software hackers</a:t>
            </a:r>
          </a:p>
          <a:p>
            <a:pPr lvl="1"/>
            <a:r>
              <a:rPr lang="en-US" sz="1200" i="1" dirty="0" smtClean="0">
                <a:hlinkClick r:id="rId6"/>
              </a:rPr>
              <a:t>http://irl.cs.ucla.edu/~yingdi/paperreading/whymb.2010.06.07c.pdf</a:t>
            </a:r>
            <a:endParaRPr lang="en-US" sz="1200" i="1" dirty="0" smtClean="0"/>
          </a:p>
          <a:p>
            <a:r>
              <a:rPr lang="en-US" sz="2400" dirty="0" smtClean="0"/>
              <a:t>Wikipedia: MESI Protocol</a:t>
            </a:r>
          </a:p>
          <a:p>
            <a:pPr lvl="1"/>
            <a:r>
              <a:rPr lang="en-US" sz="1200" i="1" dirty="0" smtClean="0">
                <a:hlinkClick r:id="rId7"/>
              </a:rPr>
              <a:t>http://en.wikipedia.org/wiki/MESI_protocol</a:t>
            </a:r>
            <a:endParaRPr lang="en-US" sz="1200" i="1" dirty="0" smtClean="0"/>
          </a:p>
          <a:p>
            <a:r>
              <a:rPr lang="en-US" sz="2400" dirty="0" smtClean="0"/>
              <a:t>Lock-Less Programming [Bruce Dawson]</a:t>
            </a:r>
          </a:p>
          <a:p>
            <a:pPr lvl="1"/>
            <a:r>
              <a:rPr lang="en-US" sz="1200" i="1" u="sng" dirty="0" smtClean="0">
                <a:hlinkClick r:id="rId8"/>
              </a:rPr>
              <a:t>http://www.gdcvault.com/play/1751/Lockless-Programming-in</a:t>
            </a:r>
            <a:endParaRPr lang="en-US" sz="1200" i="1" dirty="0"/>
          </a:p>
          <a:p>
            <a:r>
              <a:rPr lang="en-US" sz="1600" dirty="0" smtClean="0"/>
              <a:t>MSDN References</a:t>
            </a:r>
          </a:p>
          <a:p>
            <a:pPr lvl="1"/>
            <a:r>
              <a:rPr lang="en-US" sz="1400" dirty="0" smtClean="0"/>
              <a:t>Lockless</a:t>
            </a:r>
            <a:r>
              <a:rPr lang="en-US" sz="1200" dirty="0" smtClean="0"/>
              <a:t> Programming Considerations</a:t>
            </a:r>
          </a:p>
          <a:p>
            <a:pPr lvl="2"/>
            <a:r>
              <a:rPr lang="en-US" sz="1200" i="1" dirty="0" smtClean="0">
                <a:hlinkClick r:id="rId9"/>
              </a:rPr>
              <a:t>http://msdn.microsoft.com/en-us/library/windows/desktop/ee418650%28v=vs.85%29.aspx</a:t>
            </a:r>
            <a:endParaRPr lang="en-US" sz="1200" i="1" dirty="0" smtClean="0"/>
          </a:p>
          <a:p>
            <a:pPr lvl="1"/>
            <a:r>
              <a:rPr lang="en-US" sz="1400" dirty="0" smtClean="0"/>
              <a:t>Memory Barrier and _</a:t>
            </a:r>
            <a:r>
              <a:rPr lang="en-US" sz="1400" dirty="0" err="1" smtClean="0"/>
              <a:t>ReadWriteBarrier</a:t>
            </a:r>
            <a:endParaRPr lang="en-US" sz="1400" dirty="0" smtClean="0"/>
          </a:p>
          <a:p>
            <a:pPr lvl="2"/>
            <a:r>
              <a:rPr lang="en-US" sz="1200" i="1" dirty="0" smtClean="0">
                <a:hlinkClick r:id="rId10"/>
              </a:rPr>
              <a:t>http://msdn.microsoft.com/en-us/library/windows/desktop/ms684208%28v=vs.85%29.aspx</a:t>
            </a:r>
            <a:endParaRPr lang="en-US" sz="1200" i="1" dirty="0" smtClean="0"/>
          </a:p>
          <a:p>
            <a:pPr lvl="2"/>
            <a:r>
              <a:rPr lang="en-US" sz="1200" i="1" dirty="0" smtClean="0">
                <a:hlinkClick r:id="rId11"/>
              </a:rPr>
              <a:t>http://msdn.microsoft.com/en-us/library/f20w0x5e%28v=vs.80%29.aspx</a:t>
            </a:r>
            <a:endParaRPr lang="en-US" sz="1200" i="1" dirty="0" smtClean="0"/>
          </a:p>
          <a:p>
            <a:pPr lvl="1"/>
            <a:r>
              <a:rPr lang="en-US" sz="1600" i="1" dirty="0" err="1" smtClean="0"/>
              <a:t>InterlockedCompareExchange</a:t>
            </a:r>
            <a:r>
              <a:rPr lang="en-US" sz="1600" i="1" dirty="0" smtClean="0"/>
              <a:t> (CAS – Compare and Swap)</a:t>
            </a:r>
          </a:p>
          <a:p>
            <a:pPr lvl="2"/>
            <a:r>
              <a:rPr lang="en-US" sz="1200" i="1" dirty="0" smtClean="0">
                <a:hlinkClick r:id="rId12"/>
              </a:rPr>
              <a:t>http://msdn.microsoft.com/en-US/library/ttk2z1ws%28v=vs.80%29.aspx</a:t>
            </a:r>
            <a:endParaRPr lang="en-US" sz="1200" i="1" dirty="0" smtClean="0"/>
          </a:p>
          <a:p>
            <a:r>
              <a:rPr lang="en-US" sz="2400" dirty="0" smtClean="0"/>
              <a:t>PowerPC Documentation</a:t>
            </a:r>
          </a:p>
          <a:p>
            <a:pPr lvl="1"/>
            <a:r>
              <a:rPr lang="en-US" sz="1100" i="1" dirty="0" smtClean="0">
                <a:hlinkClick r:id="rId13"/>
              </a:rPr>
              <a:t>http://www.ibm.com/developerworks/systems/articles/powerpc.html</a:t>
            </a:r>
            <a:endParaRPr lang="en-US" sz="1100" i="1" dirty="0" smtClean="0"/>
          </a:p>
          <a:p>
            <a:pPr lvl="1"/>
            <a:r>
              <a:rPr lang="en-US" sz="1100" i="1" dirty="0" smtClean="0">
                <a:hlinkClick r:id="rId14"/>
              </a:rPr>
              <a:t>http://www.opensource.apple.com/source/xnu/xnu-792.2.4/osfmk/ppc/commpage/atomic.s</a:t>
            </a:r>
            <a:endParaRPr lang="en-US" sz="1100" i="1" dirty="0" smtClean="0"/>
          </a:p>
          <a:p>
            <a:pPr lvl="1"/>
            <a:r>
              <a:rPr lang="en-US" sz="1100" i="1" dirty="0" smtClean="0">
                <a:hlinkClick r:id="rId15"/>
              </a:rPr>
              <a:t>http://www.opensource.apple.com/source/xnu/xnu-1504.9.37/osfmk/ppc/commpage/spinlocks.s</a:t>
            </a:r>
            <a:endParaRPr lang="en-US" sz="1100" i="1" dirty="0" smtClean="0"/>
          </a:p>
          <a:p>
            <a:r>
              <a:rPr lang="en-US" sz="2400" dirty="0" smtClean="0"/>
              <a:t>Intel – Chapters 8.1, 11.2 and 11.4</a:t>
            </a:r>
          </a:p>
          <a:p>
            <a:pPr lvl="1"/>
            <a:r>
              <a:rPr lang="en-US" sz="1100" i="1" dirty="0" smtClean="0">
                <a:hlinkClick r:id="rId16"/>
              </a:rPr>
              <a:t>ftp://download.intel.com/design/processor/manuals/253668.pdf</a:t>
            </a:r>
            <a:endParaRPr lang="en-US" sz="1100" i="1" dirty="0" smtClean="0"/>
          </a:p>
          <a:p>
            <a:pPr lvl="1"/>
            <a:endParaRPr lang="en-US" sz="1100" dirty="0" smtClean="0"/>
          </a:p>
          <a:p>
            <a:pPr lvl="1"/>
            <a:endParaRPr lang="en-US" sz="1200" i="1" dirty="0" smtClean="0"/>
          </a:p>
          <a:p>
            <a:pPr lvl="2"/>
            <a:endParaRPr lang="en-US" sz="1200" i="1" dirty="0" smtClean="0"/>
          </a:p>
          <a:p>
            <a:endParaRPr lang="en-US" sz="1600" dirty="0"/>
          </a:p>
        </p:txBody>
      </p:sp>
    </p:spTree>
    <p:extLst>
      <p:ext uri="{BB962C8B-B14F-4D97-AF65-F5344CB8AC3E}">
        <p14:creationId xmlns:p14="http://schemas.microsoft.com/office/powerpoint/2010/main" xmlns="" val="7581124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3083</TotalTime>
  <Words>7780</Words>
  <Application>Microsoft Office PowerPoint</Application>
  <PresentationFormat>On-screen Show (4:3)</PresentationFormat>
  <Paragraphs>2594</Paragraphs>
  <Slides>97</Slides>
  <Notes>0</Notes>
  <HiddenSlides>0</HiddenSlides>
  <MMClips>0</MMClips>
  <ScaleCrop>false</ScaleCrop>
  <HeadingPairs>
    <vt:vector size="4" baseType="variant">
      <vt:variant>
        <vt:lpstr>Theme</vt:lpstr>
      </vt:variant>
      <vt:variant>
        <vt:i4>1</vt:i4>
      </vt:variant>
      <vt:variant>
        <vt:lpstr>Slide Titles</vt:lpstr>
      </vt:variant>
      <vt:variant>
        <vt:i4>97</vt:i4>
      </vt:variant>
    </vt:vector>
  </HeadingPairs>
  <TitlesOfParts>
    <vt:vector size="98" baseType="lpstr">
      <vt:lpstr>Office Theme</vt:lpstr>
      <vt:lpstr>Cache Coherency and Multi-Core Programming</vt:lpstr>
      <vt:lpstr>This is a very technical talk so this is the only fun slide. Enjoy it! </vt:lpstr>
      <vt:lpstr>Questions</vt:lpstr>
      <vt:lpstr>Simple 2-core CPU</vt:lpstr>
      <vt:lpstr>Caching</vt:lpstr>
      <vt:lpstr>Memory Is Far Away</vt:lpstr>
      <vt:lpstr>ICB – Inter Connect Bus</vt:lpstr>
      <vt:lpstr>The MESI Protocol</vt:lpstr>
      <vt:lpstr>MESI Protocol Messages</vt:lpstr>
      <vt:lpstr>MESI Message Types</vt:lpstr>
      <vt:lpstr>Cache line transitions</vt:lpstr>
      <vt:lpstr>The Players…</vt:lpstr>
      <vt:lpstr>Cache Ownership Example</vt:lpstr>
      <vt:lpstr>Cache Ownership Example</vt:lpstr>
      <vt:lpstr>Cache Ownership Example</vt:lpstr>
      <vt:lpstr>Cache Ownership Example</vt:lpstr>
      <vt:lpstr>Cache Ownership Example</vt:lpstr>
      <vt:lpstr>Cache Ownership Example</vt:lpstr>
      <vt:lpstr>Cache Ownership Example</vt:lpstr>
      <vt:lpstr>Cache Ownership Example</vt:lpstr>
      <vt:lpstr>2-core CPU + Store Qs</vt:lpstr>
      <vt:lpstr>Reasons for Store Q</vt:lpstr>
      <vt:lpstr>Store Q Issue Example</vt:lpstr>
      <vt:lpstr>Store Q Issue Example</vt:lpstr>
      <vt:lpstr>Store Q Issue Example</vt:lpstr>
      <vt:lpstr>Store Q Issue Example</vt:lpstr>
      <vt:lpstr>Store Q Issue Example</vt:lpstr>
      <vt:lpstr>Store Q Issue Example</vt:lpstr>
      <vt:lpstr>Store Q Issue Example</vt:lpstr>
      <vt:lpstr>Store Q Issue Example</vt:lpstr>
      <vt:lpstr>Store Q Issue Example</vt:lpstr>
      <vt:lpstr>Store Q Issue Example</vt:lpstr>
      <vt:lpstr>How do we solve this issue?</vt:lpstr>
      <vt:lpstr>Memory Store Barriers</vt:lpstr>
      <vt:lpstr>Store Q Issue Example (Fixed)</vt:lpstr>
      <vt:lpstr>Store Q Issue Example (Fixed)</vt:lpstr>
      <vt:lpstr>Store Q Issue Example (Fixed)</vt:lpstr>
      <vt:lpstr>Store Q Issue Example (Fixed)</vt:lpstr>
      <vt:lpstr>Store Q Issue Example (Fixed)</vt:lpstr>
      <vt:lpstr>Store Q Issue Example (Fixed)</vt:lpstr>
      <vt:lpstr>Store Q Issue Example (Fixed)</vt:lpstr>
      <vt:lpstr>Store Q Issue Example (Fixed)</vt:lpstr>
      <vt:lpstr>Store Q Issue Example (Fixed)</vt:lpstr>
      <vt:lpstr>Store Q Issue Example (Fixed)</vt:lpstr>
      <vt:lpstr>Store Q Issue Example (Fixed)</vt:lpstr>
      <vt:lpstr>Store Q Issue Example (Fixed)</vt:lpstr>
      <vt:lpstr>Store Q Issue Example (Fixed)</vt:lpstr>
      <vt:lpstr>Store Q Issue Example (Fixed)</vt:lpstr>
      <vt:lpstr>Store Q Issue Example (Fixed)</vt:lpstr>
      <vt:lpstr>2-core CPU + Store Qs + Inv Q</vt:lpstr>
      <vt:lpstr>Reasons for Invalidate Q</vt:lpstr>
      <vt:lpstr>Invalidate Q Issue Example</vt:lpstr>
      <vt:lpstr>Invalidate Q Issue Example</vt:lpstr>
      <vt:lpstr>Invalidate Q Issue Example</vt:lpstr>
      <vt:lpstr>Invalidate Q Issue Example</vt:lpstr>
      <vt:lpstr>Invalidate Q Issue Example</vt:lpstr>
      <vt:lpstr>Invalidate Q Issue Example</vt:lpstr>
      <vt:lpstr>Invalidate Q Issue Example</vt:lpstr>
      <vt:lpstr>Invalidate Q Issue Example</vt:lpstr>
      <vt:lpstr>Invalidate Q Issue Example</vt:lpstr>
      <vt:lpstr>Invalidate Q Issue Example</vt:lpstr>
      <vt:lpstr>Invalidate Q Issue Example</vt:lpstr>
      <vt:lpstr>Invalidate Q Issue Example</vt:lpstr>
      <vt:lpstr>How do we solve this issue?</vt:lpstr>
      <vt:lpstr>Memory Load Barriers</vt:lpstr>
      <vt:lpstr>Invalidate Q Issue Example (Fixed)</vt:lpstr>
      <vt:lpstr>Invalidate Q Issue Example (Fixed)</vt:lpstr>
      <vt:lpstr>Invalidate Q Issue Example (Fixed)</vt:lpstr>
      <vt:lpstr>Invalidate Q Issue Example (Fixed)</vt:lpstr>
      <vt:lpstr>Invalidate Q Issue Example (Fixed)</vt:lpstr>
      <vt:lpstr>Invalidate Q Issue Example (Fixed)</vt:lpstr>
      <vt:lpstr>Invalidate Q Issue Example (Fixed)</vt:lpstr>
      <vt:lpstr>Invalidate Q Issue Example (Fixed)</vt:lpstr>
      <vt:lpstr>Invalidate Q Issue Example (Fixed)</vt:lpstr>
      <vt:lpstr>Invalidate Q Issue Example (Fixed)</vt:lpstr>
      <vt:lpstr>Invalidate Q Issue Example (Fixed)</vt:lpstr>
      <vt:lpstr>Invalidate Q Issue Example (Fixed)</vt:lpstr>
      <vt:lpstr>Invalidate Q Issue Example (Fixed)</vt:lpstr>
      <vt:lpstr>Invalidate Q Issue Example (Fixed)</vt:lpstr>
      <vt:lpstr>Invalidate Q Issue Example (Fixed)</vt:lpstr>
      <vt:lpstr>Invalidate Q Issue Example (Fixed)</vt:lpstr>
      <vt:lpstr>The Solutions (Memory Barriers)</vt:lpstr>
      <vt:lpstr>Memory Barriers – Release Semantics</vt:lpstr>
      <vt:lpstr>Memory Barriers – Acquire Semantics</vt:lpstr>
      <vt:lpstr>A quick note on __lwsync()</vt:lpstr>
      <vt:lpstr>False Sharing</vt:lpstr>
      <vt:lpstr>Three Independent Layers</vt:lpstr>
      <vt:lpstr>Compare And Swap (CAS)</vt:lpstr>
      <vt:lpstr>Example: Compare And Swap (CAS)</vt:lpstr>
      <vt:lpstr>Acquire Example (Spinlock) Apple OS code</vt:lpstr>
      <vt:lpstr>Release Example (Spinlock) Apple OS code</vt:lpstr>
      <vt:lpstr>Multi-Core Programming Is Hard</vt:lpstr>
      <vt:lpstr>Timings in cycles</vt:lpstr>
      <vt:lpstr>Thread-Safe != Concurrent</vt:lpstr>
      <vt:lpstr>Best Practices</vt:lpstr>
      <vt:lpstr>Take Away</vt:lpstr>
      <vt:lpstr>References</vt:lpstr>
    </vt:vector>
  </TitlesOfParts>
  <Company>Naughty Dog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Cache Coherency and Multi-Threaded Programming</dc:title>
  <dc:creator>Christian Gyrling</dc:creator>
  <cp:lastModifiedBy>Christian</cp:lastModifiedBy>
  <cp:revision>100</cp:revision>
  <dcterms:created xsi:type="dcterms:W3CDTF">2012-04-30T16:29:38Z</dcterms:created>
  <dcterms:modified xsi:type="dcterms:W3CDTF">2017-11-11T17:16:19Z</dcterms:modified>
</cp:coreProperties>
</file>